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95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7" r:id="rId22"/>
    <p:sldId id="296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4" r:id="rId3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525D-0083-4B93-AE72-2B8F00F5F35B}" type="datetimeFigureOut">
              <a:rPr lang="de-DE" smtClean="0"/>
              <a:t>16.06.2015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0235-E060-4702-AE03-D598BC4DC8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5151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525D-0083-4B93-AE72-2B8F00F5F35B}" type="datetimeFigureOut">
              <a:rPr lang="de-DE" smtClean="0"/>
              <a:t>16.06.2015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0235-E060-4702-AE03-D598BC4DC8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5342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525D-0083-4B93-AE72-2B8F00F5F35B}" type="datetimeFigureOut">
              <a:rPr lang="de-DE" smtClean="0"/>
              <a:t>16.06.2015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0235-E060-4702-AE03-D598BC4DC8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7333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525D-0083-4B93-AE72-2B8F00F5F35B}" type="datetimeFigureOut">
              <a:rPr lang="de-DE" smtClean="0"/>
              <a:t>16.06.2015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0235-E060-4702-AE03-D598BC4DC8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551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525D-0083-4B93-AE72-2B8F00F5F35B}" type="datetimeFigureOut">
              <a:rPr lang="de-DE" smtClean="0"/>
              <a:t>16.06.2015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0235-E060-4702-AE03-D598BC4DC8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5994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525D-0083-4B93-AE72-2B8F00F5F35B}" type="datetimeFigureOut">
              <a:rPr lang="de-DE" smtClean="0"/>
              <a:t>16.06.2015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0235-E060-4702-AE03-D598BC4DC8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6932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525D-0083-4B93-AE72-2B8F00F5F35B}" type="datetimeFigureOut">
              <a:rPr lang="de-DE" smtClean="0"/>
              <a:t>16.06.2015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0235-E060-4702-AE03-D598BC4DC8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1948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525D-0083-4B93-AE72-2B8F00F5F35B}" type="datetimeFigureOut">
              <a:rPr lang="de-DE" smtClean="0"/>
              <a:t>16.06.2015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0235-E060-4702-AE03-D598BC4DC8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0529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525D-0083-4B93-AE72-2B8F00F5F35B}" type="datetimeFigureOut">
              <a:rPr lang="de-DE" smtClean="0"/>
              <a:t>16.06.2015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0235-E060-4702-AE03-D598BC4DC8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8202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525D-0083-4B93-AE72-2B8F00F5F35B}" type="datetimeFigureOut">
              <a:rPr lang="de-DE" smtClean="0"/>
              <a:t>16.06.2015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0235-E060-4702-AE03-D598BC4DC8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2233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525D-0083-4B93-AE72-2B8F00F5F35B}" type="datetimeFigureOut">
              <a:rPr lang="de-DE" smtClean="0"/>
              <a:t>16.06.2015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0235-E060-4702-AE03-D598BC4DC8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8726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7525D-0083-4B93-AE72-2B8F00F5F35B}" type="datetimeFigureOut">
              <a:rPr lang="de-DE" smtClean="0"/>
              <a:t>16.06.2015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40235-E060-4702-AE03-D598BC4DC8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4453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6052" y="1986050"/>
            <a:ext cx="6858000" cy="2885900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3726451" y="1582339"/>
            <a:ext cx="736383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Präsentation Wirtschaftsjuristische </a:t>
            </a:r>
          </a:p>
          <a:p>
            <a:pPr algn="ctr"/>
            <a:r>
              <a:rPr lang="de-DE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Datenbanksysteme </a:t>
            </a:r>
          </a:p>
          <a:p>
            <a:pPr algn="ctr"/>
            <a:endParaRPr lang="de-DE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Thema: </a:t>
            </a:r>
          </a:p>
          <a:p>
            <a:pPr algn="ctr"/>
            <a:r>
              <a:rPr lang="de-DE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Prüfungen vorbereiten und bestehen</a:t>
            </a:r>
          </a:p>
          <a:p>
            <a:pPr algn="ctr"/>
            <a:endParaRPr lang="de-DE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de-DE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347525D-0083-4B93-AE72-2B8F00F5F35B}" type="datetimeFigureOut">
              <a:rPr lang="de-DE" smtClean="0">
                <a:solidFill>
                  <a:schemeClr val="tx1"/>
                </a:solidFill>
              </a:rPr>
              <a:t>16.06.2015</a:t>
            </a:fld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33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1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1.a	Lernkartei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1.b	Loci-Technik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1.c	Finger als Merkhilfen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1.d	Gruppierungstechnik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1.e	Rhythmus und Reim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1.f	Grafiken, Mindmaps,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Bilder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5.	Eigene Erfahrungen</a:t>
            </a:r>
          </a:p>
          <a:p>
            <a:pPr defTabSz="288000"/>
            <a:endParaRPr lang="de-D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8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1.a	Lernkartei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1.b	Loci-Technik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1.c	Finger als Merkhilfen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1.d	Gruppierungstechnik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1.e	Rhythmus und Reim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1.f	Grafiken, Mindmaps,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Bilder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5.	Eigene Erfahrungen</a:t>
            </a:r>
          </a:p>
          <a:p>
            <a:pPr defTabSz="288000"/>
            <a:endParaRPr lang="de-D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10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1.a	Lernkartei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1.b	Loci-Technik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1.c	Finger als Merkhilfen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1.d	Gruppierungstechnik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1.e	Rhythmus und Reim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1.f	Grafiken, Mindmaps,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Bilder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5.	Eigene Erfahrungen</a:t>
            </a:r>
          </a:p>
          <a:p>
            <a:pPr defTabSz="288000"/>
            <a:endParaRPr lang="de-D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1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1.a	Lernkartei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1.b	Loci-Technik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1.c	Finger als Merkhilfen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1.d	Gruppierungstechnik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1.e	Rhythmus und Reim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1.f	Grafiken, Mindmaps,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Bilder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  <a:endParaRPr lang="de-D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021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1.a	Lernkartei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1.b	Loci-Technik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1.c	Finger als Merkhilfen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1.d	Gruppierungstechnik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1.e	Rhythmus und Reim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1.f	Grafiken, Mindmaps,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Bilder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5.	Eigene Erfahrungen</a:t>
            </a:r>
          </a:p>
          <a:p>
            <a:pPr defTabSz="288000"/>
            <a:endParaRPr lang="de-D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7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1.a	Lernkartei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1.b	Loci-Technik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1.c	Finger als Merkhilfen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1.d	Gruppierungstechnik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1.e	Rhythmus und Reim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1.f	Grafiken, Mindmaps,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Bilder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5.	Eigene Erfahrungen</a:t>
            </a:r>
          </a:p>
          <a:p>
            <a:pPr defTabSz="288000"/>
            <a:endParaRPr lang="de-D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508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u="sng" dirty="0" smtClean="0">
                <a:solidFill>
                  <a:schemeClr val="bg1"/>
                </a:solidFill>
              </a:rPr>
              <a:t>2.	Zeitmanagement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5.	Eigene Erfahrungen</a:t>
            </a:r>
          </a:p>
          <a:p>
            <a:pPr defTabSz="288000"/>
            <a:endParaRPr lang="de-D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01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6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-9730" y="-47703"/>
            <a:ext cx="3356045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3.a	Bedeutung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3.b	Komponenten einer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geeigneten </a:t>
            </a:r>
            <a:r>
              <a:rPr lang="de-DE" b="1" dirty="0" err="1" smtClean="0">
                <a:solidFill>
                  <a:schemeClr val="bg1"/>
                </a:solidFill>
              </a:rPr>
              <a:t>Lernum</a:t>
            </a:r>
            <a:r>
              <a:rPr lang="de-DE" b="1" dirty="0" smtClean="0">
                <a:solidFill>
                  <a:schemeClr val="bg1"/>
                </a:solidFill>
              </a:rPr>
              <a:t>-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err="1" smtClean="0">
                <a:solidFill>
                  <a:schemeClr val="bg1"/>
                </a:solidFill>
              </a:rPr>
              <a:t>gebung</a:t>
            </a:r>
            <a:r>
              <a:rPr lang="de-DE" b="1" dirty="0" smtClean="0">
                <a:solidFill>
                  <a:schemeClr val="bg1"/>
                </a:solidFill>
              </a:rPr>
              <a:t> am häuslichen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Arbeitsplatz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3.b.1	Strukturierter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Arbeitsplatz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3.b.2	Sitz-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Stehmöglichkeiten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3.b.3	Lichtquelle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3.b.4	Ruhe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3.b.5	Temperatur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3.b.6	sonstiges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3.c	Effizientes Lernen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außerhalb der eigenen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vier Wände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3.c.1	Hochschule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3.c.2	Bibliothek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3.c.3	Bahn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3.c.4	sonstige </a:t>
            </a:r>
            <a:r>
              <a:rPr lang="de-DE" b="1" dirty="0" err="1" smtClean="0">
                <a:solidFill>
                  <a:schemeClr val="bg1"/>
                </a:solidFill>
              </a:rPr>
              <a:t>Umgeb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</a:t>
            </a:r>
            <a:r>
              <a:rPr lang="de-DE" b="1" dirty="0">
                <a:solidFill>
                  <a:schemeClr val="bg1"/>
                </a:solidFill>
              </a:rPr>
              <a:t>Erfahrungen</a:t>
            </a:r>
          </a:p>
          <a:p>
            <a:pPr defTabSz="252000">
              <a:tabLst>
                <a:tab pos="288000" algn="l"/>
              </a:tabLst>
            </a:pP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71080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-9730" y="-47705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3.a	Bedeutung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3.b	Komponenten einer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geeigneten </a:t>
            </a:r>
            <a:r>
              <a:rPr lang="de-DE" b="1" u="sng" dirty="0" err="1" smtClean="0">
                <a:solidFill>
                  <a:schemeClr val="bg1"/>
                </a:solidFill>
              </a:rPr>
              <a:t>Lernum</a:t>
            </a:r>
            <a:r>
              <a:rPr lang="de-DE" b="1" u="sng" dirty="0" smtClean="0">
                <a:solidFill>
                  <a:schemeClr val="bg1"/>
                </a:solidFill>
              </a:rPr>
              <a:t>-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u="sng" dirty="0" err="1" smtClean="0">
                <a:solidFill>
                  <a:schemeClr val="bg1"/>
                </a:solidFill>
              </a:rPr>
              <a:t>gebung</a:t>
            </a:r>
            <a:r>
              <a:rPr lang="de-DE" b="1" u="sng" dirty="0" smtClean="0">
                <a:solidFill>
                  <a:schemeClr val="bg1"/>
                </a:solidFill>
              </a:rPr>
              <a:t> am häuslichen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u="sng" dirty="0" smtClean="0">
                <a:solidFill>
                  <a:schemeClr val="bg1"/>
                </a:solidFill>
              </a:rPr>
              <a:t>Arbeitsplatz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3.b.1	Strukturierter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Arbeitsplatz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3.b.2	Sitz-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Stehmöglichkeiten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3.b.3	Lichtquelle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3.b.4	Ruhe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3.b.5	Temperatur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3.b.6	sonstiges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3.c	Effizientes Lernen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außerhalb der eigenen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vier Wände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3.c.1	Hochschule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3.c.2	Bibliothek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3.c.3	Bahn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3.c.4	sonstige </a:t>
            </a:r>
            <a:r>
              <a:rPr lang="de-DE" b="1" dirty="0" err="1" smtClean="0">
                <a:solidFill>
                  <a:schemeClr val="bg1"/>
                </a:solidFill>
              </a:rPr>
              <a:t>Umgeb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675518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10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11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3.a	Bedeutung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3.b	Komponenten einer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geeigneten </a:t>
            </a:r>
            <a:r>
              <a:rPr lang="de-DE" b="1" dirty="0" err="1" smtClean="0">
                <a:solidFill>
                  <a:schemeClr val="bg1"/>
                </a:solidFill>
              </a:rPr>
              <a:t>Lernum</a:t>
            </a:r>
            <a:r>
              <a:rPr lang="de-DE" b="1" dirty="0" smtClean="0">
                <a:solidFill>
                  <a:schemeClr val="bg1"/>
                </a:solidFill>
              </a:rPr>
              <a:t>-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err="1" smtClean="0">
                <a:solidFill>
                  <a:schemeClr val="bg1"/>
                </a:solidFill>
              </a:rPr>
              <a:t>gebung</a:t>
            </a:r>
            <a:r>
              <a:rPr lang="de-DE" b="1" dirty="0" smtClean="0">
                <a:solidFill>
                  <a:schemeClr val="bg1"/>
                </a:solidFill>
              </a:rPr>
              <a:t> am häuslichen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Arbeitsplatz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u="sng" dirty="0" smtClean="0">
                <a:solidFill>
                  <a:schemeClr val="bg1"/>
                </a:solidFill>
              </a:rPr>
              <a:t>3.b.1	Strukturierter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u="sng" dirty="0" smtClean="0">
                <a:solidFill>
                  <a:schemeClr val="bg1"/>
                </a:solidFill>
              </a:rPr>
              <a:t>Arbeitsplatz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3.b.2	Sitz-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Stehmöglichkeiten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3.b.3	Lichtquelle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3.b.4	Ruhe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3.b.5	Temperatur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3.b.6	sonstiges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3.c	Effizientes Lernen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außerhalb der eigenen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vier Wände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3.c.1	Hochschule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3.c.2	Bibliothek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3.c.3	Bahn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3.c.4	sonstige </a:t>
            </a:r>
            <a:r>
              <a:rPr lang="de-DE" b="1" dirty="0" err="1" smtClean="0">
                <a:solidFill>
                  <a:schemeClr val="bg1"/>
                </a:solidFill>
              </a:rPr>
              <a:t>Umgeb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  <a:endParaRPr lang="de-DE" b="1" dirty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	</a:t>
            </a:r>
          </a:p>
        </p:txBody>
      </p:sp>
    </p:spTree>
    <p:extLst>
      <p:ext uri="{BB962C8B-B14F-4D97-AF65-F5344CB8AC3E}">
        <p14:creationId xmlns:p14="http://schemas.microsoft.com/office/powerpoint/2010/main" val="422581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11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3.a	Bedeutung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3.b	Komponenten einer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geeigneten </a:t>
            </a:r>
            <a:r>
              <a:rPr lang="de-DE" b="1" dirty="0" err="1" smtClean="0">
                <a:solidFill>
                  <a:schemeClr val="bg1"/>
                </a:solidFill>
              </a:rPr>
              <a:t>Lernum</a:t>
            </a:r>
            <a:r>
              <a:rPr lang="de-DE" b="1" dirty="0" smtClean="0">
                <a:solidFill>
                  <a:schemeClr val="bg1"/>
                </a:solidFill>
              </a:rPr>
              <a:t>-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err="1" smtClean="0">
                <a:solidFill>
                  <a:schemeClr val="bg1"/>
                </a:solidFill>
              </a:rPr>
              <a:t>gebung</a:t>
            </a:r>
            <a:r>
              <a:rPr lang="de-DE" b="1" dirty="0" smtClean="0">
                <a:solidFill>
                  <a:schemeClr val="bg1"/>
                </a:solidFill>
              </a:rPr>
              <a:t> am häuslichen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Arbeitsplatz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3.b.1	Strukturierter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Arbeitsplatz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3.b.2	Sitz-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u="sng" dirty="0" smtClean="0">
                <a:solidFill>
                  <a:schemeClr val="bg1"/>
                </a:solidFill>
              </a:rPr>
              <a:t>Stehmöglichkeiten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3.b.3	Lichtquelle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3.b.4	Ruhe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3.b.5	Temperatur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3.b.6	sonstiges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3.c	Effizientes Lernen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außerhalb der eigenen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vier Wände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3.c.1	Hochschule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3.c.2	Bibliothek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3.c.3	Bahn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3.c.4	sonstige </a:t>
            </a:r>
            <a:r>
              <a:rPr lang="de-DE" b="1" dirty="0" err="1" smtClean="0">
                <a:solidFill>
                  <a:schemeClr val="bg1"/>
                </a:solidFill>
              </a:rPr>
              <a:t>Umgeb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  <a:endParaRPr lang="de-DE" b="1" dirty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</p:txBody>
      </p:sp>
    </p:spTree>
    <p:extLst>
      <p:ext uri="{BB962C8B-B14F-4D97-AF65-F5344CB8AC3E}">
        <p14:creationId xmlns:p14="http://schemas.microsoft.com/office/powerpoint/2010/main" val="57769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12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3.a	Bedeutung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3.b	Komponenten einer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geeigneten </a:t>
            </a:r>
            <a:r>
              <a:rPr lang="de-DE" b="1" dirty="0" err="1" smtClean="0">
                <a:solidFill>
                  <a:schemeClr val="bg1"/>
                </a:solidFill>
              </a:rPr>
              <a:t>Lernum</a:t>
            </a:r>
            <a:r>
              <a:rPr lang="de-DE" b="1" dirty="0" smtClean="0">
                <a:solidFill>
                  <a:schemeClr val="bg1"/>
                </a:solidFill>
              </a:rPr>
              <a:t>-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err="1" smtClean="0">
                <a:solidFill>
                  <a:schemeClr val="bg1"/>
                </a:solidFill>
              </a:rPr>
              <a:t>gebung</a:t>
            </a:r>
            <a:r>
              <a:rPr lang="de-DE" b="1" dirty="0" smtClean="0">
                <a:solidFill>
                  <a:schemeClr val="bg1"/>
                </a:solidFill>
              </a:rPr>
              <a:t> am häuslichen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Arbeitsplatz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3.b.1	Strukturierter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Arbeitsplatz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3.b.2	Sitz-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Stehmöglichkeiten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3.b.3	Lichtquelle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3.b.4	Ruhe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3.b.5	Temperatur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3.b.6	sonstiges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3.c	Effizientes Lernen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außerhalb der eigenen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vier Wände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3.c.1	Hochschule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3.c.2	Bibliothek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3.c.3	Bahn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3.c.4	sonstige </a:t>
            </a:r>
            <a:r>
              <a:rPr lang="de-DE" b="1" dirty="0" err="1" smtClean="0">
                <a:solidFill>
                  <a:schemeClr val="bg1"/>
                </a:solidFill>
              </a:rPr>
              <a:t>Umgeb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</p:txBody>
      </p:sp>
    </p:spTree>
    <p:extLst>
      <p:ext uri="{BB962C8B-B14F-4D97-AF65-F5344CB8AC3E}">
        <p14:creationId xmlns:p14="http://schemas.microsoft.com/office/powerpoint/2010/main" val="353730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13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10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3.a	Bedeutung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3.b	Komponenten einer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geeigneten </a:t>
            </a:r>
            <a:r>
              <a:rPr lang="de-DE" b="1" dirty="0" err="1" smtClean="0">
                <a:solidFill>
                  <a:schemeClr val="bg1"/>
                </a:solidFill>
              </a:rPr>
              <a:t>Lernum</a:t>
            </a:r>
            <a:r>
              <a:rPr lang="de-DE" b="1" dirty="0" smtClean="0">
                <a:solidFill>
                  <a:schemeClr val="bg1"/>
                </a:solidFill>
              </a:rPr>
              <a:t>-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err="1" smtClean="0">
                <a:solidFill>
                  <a:schemeClr val="bg1"/>
                </a:solidFill>
              </a:rPr>
              <a:t>gebung</a:t>
            </a:r>
            <a:r>
              <a:rPr lang="de-DE" b="1" dirty="0" smtClean="0">
                <a:solidFill>
                  <a:schemeClr val="bg1"/>
                </a:solidFill>
              </a:rPr>
              <a:t> am häuslichen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Arbeitsplatz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3.b.1	Strukturierter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Arbeitsplatz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3.b.2	Sitz-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Stehmöglichkeiten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3.b.3	Lichtquelle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3.b.4	Ruhe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3.b.5	Temperatur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3.b.6	sonstiges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3.c	Effizientes Lernen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außerhalb der eigenen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vier Wände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3.c.1	Hochschule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3.c.2	Bibliothek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3.c.3	Bahn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3.c.4	sonstige </a:t>
            </a:r>
            <a:r>
              <a:rPr lang="de-DE" b="1" dirty="0" err="1" smtClean="0">
                <a:solidFill>
                  <a:schemeClr val="bg1"/>
                </a:solidFill>
              </a:rPr>
              <a:t>Umgeb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324942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14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3.a	Bedeutung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3.b	Komponenten einer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geeigneten </a:t>
            </a:r>
            <a:r>
              <a:rPr lang="de-DE" b="1" dirty="0" err="1" smtClean="0">
                <a:solidFill>
                  <a:schemeClr val="bg1"/>
                </a:solidFill>
              </a:rPr>
              <a:t>Lernum</a:t>
            </a:r>
            <a:r>
              <a:rPr lang="de-DE" b="1" dirty="0" smtClean="0">
                <a:solidFill>
                  <a:schemeClr val="bg1"/>
                </a:solidFill>
              </a:rPr>
              <a:t>-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err="1" smtClean="0">
                <a:solidFill>
                  <a:schemeClr val="bg1"/>
                </a:solidFill>
              </a:rPr>
              <a:t>gebung</a:t>
            </a:r>
            <a:r>
              <a:rPr lang="de-DE" b="1" dirty="0" smtClean="0">
                <a:solidFill>
                  <a:schemeClr val="bg1"/>
                </a:solidFill>
              </a:rPr>
              <a:t> am häuslichen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Arbeitsplatz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3.b.1	Strukturierter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Arbeitsplatz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3.b.2	Sitz-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Stehmöglichkeiten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3.b.3	Lichtquelle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3.b.4	Ruhe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3.b.5	Temperatur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3.b.6	sonstiges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3.c	Effizientes Lernen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außerhalb der eigenen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vier Wände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3.c.1	Hochschule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3.c.2	Bibliothek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3.c.3	Bahn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3.c.4	sonstige </a:t>
            </a:r>
            <a:r>
              <a:rPr lang="de-DE" b="1" dirty="0" err="1" smtClean="0">
                <a:solidFill>
                  <a:schemeClr val="bg1"/>
                </a:solidFill>
              </a:rPr>
              <a:t>Umgeb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93812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15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10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3.a	Bedeutung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3.b	Komponenten einer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geeigneten </a:t>
            </a:r>
            <a:r>
              <a:rPr lang="de-DE" b="1" dirty="0" err="1" smtClean="0">
                <a:solidFill>
                  <a:schemeClr val="bg1"/>
                </a:solidFill>
              </a:rPr>
              <a:t>Lernum</a:t>
            </a:r>
            <a:r>
              <a:rPr lang="de-DE" b="1" dirty="0" smtClean="0">
                <a:solidFill>
                  <a:schemeClr val="bg1"/>
                </a:solidFill>
              </a:rPr>
              <a:t>-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err="1" smtClean="0">
                <a:solidFill>
                  <a:schemeClr val="bg1"/>
                </a:solidFill>
              </a:rPr>
              <a:t>gebung</a:t>
            </a:r>
            <a:r>
              <a:rPr lang="de-DE" b="1" dirty="0" smtClean="0">
                <a:solidFill>
                  <a:schemeClr val="bg1"/>
                </a:solidFill>
              </a:rPr>
              <a:t> am häuslichen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Arbeitsplatz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3.b.1	Strukturierter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Arbeitsplatz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3.b.2	Sitz-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Stehmöglichkeiten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3.b.3	Lichtquelle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3.b.4	Ruhe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3.b.5	Temperatur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3.b.6	sonstiges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3.c	Effizientes Lernen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außerhalb der eigenen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vier Wände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3.c.1	Hochschule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3.c.2	Bibliothek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3.c.3	Bahn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3.c.4	sonstige </a:t>
            </a:r>
            <a:r>
              <a:rPr lang="de-DE" b="1" dirty="0" err="1" smtClean="0">
                <a:solidFill>
                  <a:schemeClr val="bg1"/>
                </a:solidFill>
              </a:rPr>
              <a:t>Umgeb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142182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16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699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3.a	Bedeutung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3.b	Komponenten einer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geeigneten </a:t>
            </a:r>
            <a:r>
              <a:rPr lang="de-DE" b="1" dirty="0" err="1" smtClean="0">
                <a:solidFill>
                  <a:schemeClr val="bg1"/>
                </a:solidFill>
              </a:rPr>
              <a:t>Lernum</a:t>
            </a:r>
            <a:r>
              <a:rPr lang="de-DE" b="1" dirty="0" smtClean="0">
                <a:solidFill>
                  <a:schemeClr val="bg1"/>
                </a:solidFill>
              </a:rPr>
              <a:t>-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err="1" smtClean="0">
                <a:solidFill>
                  <a:schemeClr val="bg1"/>
                </a:solidFill>
              </a:rPr>
              <a:t>gebung</a:t>
            </a:r>
            <a:r>
              <a:rPr lang="de-DE" b="1" dirty="0" smtClean="0">
                <a:solidFill>
                  <a:schemeClr val="bg1"/>
                </a:solidFill>
              </a:rPr>
              <a:t> am häuslichen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Arbeitsplatz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3.b.1	Strukturierter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Arbeitsplatz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3.b.2	Sitz-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Stehmöglichkeiten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3.b.3	Lichtquelle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3.b.4	Ruhe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3.b.5	Temperatur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3.b.6	sonstiges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3.c	Effizientes Lernen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außerhalb der eigenen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vier Wände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u="sng" dirty="0" smtClean="0">
                <a:solidFill>
                  <a:schemeClr val="bg1"/>
                </a:solidFill>
              </a:rPr>
              <a:t>3.c.1	Hochschule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3.c.2	Bibliothek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3.c.3	Bahn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3.c.4	sonstige </a:t>
            </a:r>
            <a:r>
              <a:rPr lang="de-DE" b="1" dirty="0" err="1" smtClean="0">
                <a:solidFill>
                  <a:schemeClr val="bg1"/>
                </a:solidFill>
              </a:rPr>
              <a:t>Umgeb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350780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17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3.a	Bedeutung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3.b	Komponenten einer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geeigneten </a:t>
            </a:r>
            <a:r>
              <a:rPr lang="de-DE" b="1" dirty="0" err="1" smtClean="0">
                <a:solidFill>
                  <a:schemeClr val="bg1"/>
                </a:solidFill>
              </a:rPr>
              <a:t>Lernum</a:t>
            </a:r>
            <a:r>
              <a:rPr lang="de-DE" b="1" dirty="0" smtClean="0">
                <a:solidFill>
                  <a:schemeClr val="bg1"/>
                </a:solidFill>
              </a:rPr>
              <a:t>-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err="1" smtClean="0">
                <a:solidFill>
                  <a:schemeClr val="bg1"/>
                </a:solidFill>
              </a:rPr>
              <a:t>gebung</a:t>
            </a:r>
            <a:r>
              <a:rPr lang="de-DE" b="1" dirty="0" smtClean="0">
                <a:solidFill>
                  <a:schemeClr val="bg1"/>
                </a:solidFill>
              </a:rPr>
              <a:t> am häuslichen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Arbeitsplatz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3.b.1	Strukturierter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Arbeitsplatz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3.b.2	Sitz-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Stehmöglichkeiten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3.b.3	Lichtquelle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3.b.4	Ruhe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3.b.5	Temperatur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3.b.6	sonstiges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3.c	Effizientes Lernen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außerhalb der eigenen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vier Wände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3.c.1	Hochschule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3.c.2	Bibliothek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3.c.3	Bahn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3.c.4	sonstige </a:t>
            </a:r>
            <a:r>
              <a:rPr lang="de-DE" b="1" dirty="0" err="1" smtClean="0">
                <a:solidFill>
                  <a:schemeClr val="bg1"/>
                </a:solidFill>
              </a:rPr>
              <a:t>Umgeb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</a:t>
            </a:r>
          </a:p>
        </p:txBody>
      </p:sp>
    </p:spTree>
    <p:extLst>
      <p:ext uri="{BB962C8B-B14F-4D97-AF65-F5344CB8AC3E}">
        <p14:creationId xmlns:p14="http://schemas.microsoft.com/office/powerpoint/2010/main" val="46472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18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3.a	Bedeutung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3.b	Komponenten einer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geeigneten </a:t>
            </a:r>
            <a:r>
              <a:rPr lang="de-DE" b="1" dirty="0" err="1" smtClean="0">
                <a:solidFill>
                  <a:schemeClr val="bg1"/>
                </a:solidFill>
              </a:rPr>
              <a:t>Lernum</a:t>
            </a:r>
            <a:r>
              <a:rPr lang="de-DE" b="1" dirty="0" smtClean="0">
                <a:solidFill>
                  <a:schemeClr val="bg1"/>
                </a:solidFill>
              </a:rPr>
              <a:t>-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err="1" smtClean="0">
                <a:solidFill>
                  <a:schemeClr val="bg1"/>
                </a:solidFill>
              </a:rPr>
              <a:t>gebung</a:t>
            </a:r>
            <a:r>
              <a:rPr lang="de-DE" b="1" dirty="0" smtClean="0">
                <a:solidFill>
                  <a:schemeClr val="bg1"/>
                </a:solidFill>
              </a:rPr>
              <a:t> am häuslichen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Arbeitsplatz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3.b.1	Strukturierter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Arbeitsplatz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3.b.2	Sitz-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Stehmöglichkeiten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3.b.3	Lichtquelle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3.b.4	Ruhe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3.b.5	Temperatur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3.b.6	sonstiges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3.c	Effizientes Lernen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außerhalb der eigenen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vier Wände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3.c.1	Hochschule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3.c.2	Bibliothek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3.c.3	Bahn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3.c.4	sonstige </a:t>
            </a:r>
            <a:r>
              <a:rPr lang="de-DE" b="1" dirty="0" err="1" smtClean="0">
                <a:solidFill>
                  <a:schemeClr val="bg1"/>
                </a:solidFill>
              </a:rPr>
              <a:t>Umgeb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</p:txBody>
      </p:sp>
    </p:spTree>
    <p:extLst>
      <p:ext uri="{BB962C8B-B14F-4D97-AF65-F5344CB8AC3E}">
        <p14:creationId xmlns:p14="http://schemas.microsoft.com/office/powerpoint/2010/main" val="421165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19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3.a	Bedeutung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3.b	Komponenten einer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geeigneten </a:t>
            </a:r>
            <a:r>
              <a:rPr lang="de-DE" b="1" dirty="0" err="1" smtClean="0">
                <a:solidFill>
                  <a:schemeClr val="bg1"/>
                </a:solidFill>
              </a:rPr>
              <a:t>Lernum</a:t>
            </a:r>
            <a:r>
              <a:rPr lang="de-DE" b="1" dirty="0" smtClean="0">
                <a:solidFill>
                  <a:schemeClr val="bg1"/>
                </a:solidFill>
              </a:rPr>
              <a:t>-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err="1" smtClean="0">
                <a:solidFill>
                  <a:schemeClr val="bg1"/>
                </a:solidFill>
              </a:rPr>
              <a:t>gebung</a:t>
            </a:r>
            <a:r>
              <a:rPr lang="de-DE" b="1" dirty="0" smtClean="0">
                <a:solidFill>
                  <a:schemeClr val="bg1"/>
                </a:solidFill>
              </a:rPr>
              <a:t> am häuslichen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Arbeitsplatz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3.b.1	Strukturierter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Arbeitsplatz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3.b.2	Sitz-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Stehmöglichkeiten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3.b.3	Lichtquelle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3.b.4	Ruhe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3.b.5	Temperatur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3.b.6	sonstiges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3.c	Effizientes Lernen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außerhalb der eigenen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vier Wände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3.c.1	Hochschule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3.c.2	Bibliothek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3.c.3	Bahn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3.c.4	sonstige </a:t>
            </a:r>
            <a:r>
              <a:rPr lang="de-DE" b="1" u="sng" dirty="0" err="1" smtClean="0">
                <a:solidFill>
                  <a:schemeClr val="bg1"/>
                </a:solidFill>
              </a:rPr>
              <a:t>Umgeb</a:t>
            </a:r>
            <a:r>
              <a:rPr lang="de-DE" b="1" u="sng" dirty="0" smtClean="0">
                <a:solidFill>
                  <a:schemeClr val="bg1"/>
                </a:solidFill>
              </a:rPr>
              <a:t>.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</p:txBody>
      </p:sp>
    </p:spTree>
    <p:extLst>
      <p:ext uri="{BB962C8B-B14F-4D97-AF65-F5344CB8AC3E}">
        <p14:creationId xmlns:p14="http://schemas.microsoft.com/office/powerpoint/2010/main" val="135934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20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u="sng" dirty="0">
                <a:solidFill>
                  <a:schemeClr val="bg1"/>
                </a:solidFill>
              </a:rPr>
              <a:t>4</a:t>
            </a:r>
            <a:r>
              <a:rPr lang="de-DE" b="1" u="sng" dirty="0" smtClean="0">
                <a:solidFill>
                  <a:schemeClr val="bg1"/>
                </a:solidFill>
              </a:rPr>
              <a:t>.	Lernmedien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4.a	Gedruckte Medien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4.a.1	Gesetzestexte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4.a.2	Lehrbücher/Skript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4.a.3	Kommentar/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Handbuch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4.a.4	Monographie	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4.a.5	Zeitschriften/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Aufsätze/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Festschriften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4.b	Elektronische 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4.b.1	Internet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4.b.2	Datenbanken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smtClean="0">
                <a:solidFill>
                  <a:schemeClr val="bg1"/>
                </a:solidFill>
              </a:rPr>
              <a:t>   4.c	sonstige 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4.d	Kombination der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Lernmedien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	</a:t>
            </a:r>
          </a:p>
          <a:p>
            <a:pPr defTabSz="288000">
              <a:tabLst>
                <a:tab pos="288000" algn="l"/>
              </a:tabLst>
            </a:pP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3243532" y="1311215"/>
            <a:ext cx="87558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Große Masse an Lernmedien (Juristische Studiengänge)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 smtClean="0"/>
              <a:t>Problem:</a:t>
            </a:r>
            <a:r>
              <a:rPr lang="de-DE" sz="2000" dirty="0" smtClean="0"/>
              <a:t> Auswahl der geeigneten Lernmedien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Bogen darf nicht überspannt werden</a:t>
            </a:r>
            <a:r>
              <a:rPr lang="de-DE" sz="2000" dirty="0" smtClean="0">
                <a:sym typeface="Wingdings" panose="05000000000000000000" pitchFamily="2" charset="2"/>
              </a:rPr>
              <a:t> Zeitprobleme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ym typeface="Wingdings" panose="05000000000000000000" pitchFamily="2" charset="2"/>
              </a:rPr>
              <a:t>Nicht zu kurze Medien Wissenslücken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 smtClean="0">
                <a:sym typeface="Wingdings" panose="05000000000000000000" pitchFamily="2" charset="2"/>
              </a:rPr>
              <a:t>Lösung:</a:t>
            </a:r>
            <a:r>
              <a:rPr lang="de-DE" sz="2000" dirty="0" smtClean="0">
                <a:sym typeface="Wingdings" panose="05000000000000000000" pitchFamily="2" charset="2"/>
              </a:rPr>
              <a:t> Sinnvolle Kombination der Lernmedien, effektive Nutzung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278869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20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u="sng" dirty="0">
                <a:solidFill>
                  <a:schemeClr val="bg1"/>
                </a:solidFill>
              </a:rPr>
              <a:t>4</a:t>
            </a:r>
            <a:r>
              <a:rPr lang="de-DE" b="1" u="sng" dirty="0" smtClean="0">
                <a:solidFill>
                  <a:schemeClr val="bg1"/>
                </a:solidFill>
              </a:rPr>
              <a:t>.	Lernmedien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4.a	Gedruckte Medien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4.a.1	Gesetzestexte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4.a.2	Lehrbücher/Skript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4.a.3	Kommentar/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Handbuch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4.a.4	Monographie	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4.a.5	Zeitschriften/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Aufsätze/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Festschriften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4.b	Elektronische 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4.b.1	Internet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4.b.2	Datenbanken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smtClean="0">
                <a:solidFill>
                  <a:schemeClr val="bg1"/>
                </a:solidFill>
              </a:rPr>
              <a:t>   4.c	sonstige 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4.d	Kombination der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Lernmedien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	</a:t>
            </a:r>
          </a:p>
          <a:p>
            <a:pPr defTabSz="288000">
              <a:tabLst>
                <a:tab pos="288000" algn="l"/>
              </a:tabLst>
            </a:pP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14" name="Abgerundetes Rechteck 4"/>
          <p:cNvSpPr/>
          <p:nvPr/>
        </p:nvSpPr>
        <p:spPr>
          <a:xfrm>
            <a:off x="4734138" y="2768614"/>
            <a:ext cx="2723724" cy="132077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32410" tIns="232410" rIns="232410" bIns="232410" numCol="1" spcCol="1270" anchor="ctr" anchorCtr="0">
            <a:noAutofit/>
          </a:bodyPr>
          <a:lstStyle/>
          <a:p>
            <a:pPr lvl="0" algn="ctr" defTabSz="2711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de-DE" sz="6100" kern="1200"/>
          </a:p>
        </p:txBody>
      </p:sp>
      <p:grpSp>
        <p:nvGrpSpPr>
          <p:cNvPr id="44" name="Gruppieren 43"/>
          <p:cNvGrpSpPr/>
          <p:nvPr/>
        </p:nvGrpSpPr>
        <p:grpSpPr>
          <a:xfrm>
            <a:off x="5864647" y="1569064"/>
            <a:ext cx="2484437" cy="1614884"/>
            <a:chOff x="5864647" y="1569064"/>
            <a:chExt cx="2484437" cy="1614884"/>
          </a:xfrm>
        </p:grpSpPr>
        <p:grpSp>
          <p:nvGrpSpPr>
            <p:cNvPr id="22" name="Gruppieren 21"/>
            <p:cNvGrpSpPr/>
            <p:nvPr/>
          </p:nvGrpSpPr>
          <p:grpSpPr>
            <a:xfrm>
              <a:off x="5864647" y="1569064"/>
              <a:ext cx="2484437" cy="1614884"/>
              <a:chOff x="4687819" y="3233904"/>
              <a:chExt cx="2484437" cy="1614884"/>
            </a:xfrm>
          </p:grpSpPr>
          <p:sp>
            <p:nvSpPr>
              <p:cNvPr id="23" name="Abgerundetes Rechteck 22"/>
              <p:cNvSpPr/>
              <p:nvPr/>
            </p:nvSpPr>
            <p:spPr>
              <a:xfrm>
                <a:off x="4687819" y="3233904"/>
                <a:ext cx="2484437" cy="1614884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</p:sp>
          <p:sp>
            <p:nvSpPr>
              <p:cNvPr id="24" name="Abgerundetes Rechteck 4"/>
              <p:cNvSpPr/>
              <p:nvPr/>
            </p:nvSpPr>
            <p:spPr>
              <a:xfrm>
                <a:off x="4766651" y="3312736"/>
                <a:ext cx="2326773" cy="1457220"/>
              </a:xfrm>
              <a:prstGeom prst="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spcFirstLastPara="0" vert="horz" wrap="square" lIns="240030" tIns="240030" rIns="240030" bIns="240030" numCol="1" spcCol="1270" anchor="ctr" anchorCtr="0">
                <a:noAutofit/>
              </a:bodyPr>
              <a:lstStyle/>
              <a:p>
                <a:pPr lvl="0" algn="ctr" defTabSz="2800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de-DE" sz="6300" kern="1200"/>
              </a:p>
            </p:txBody>
          </p:sp>
        </p:grpSp>
        <p:sp>
          <p:nvSpPr>
            <p:cNvPr id="18" name="Textfeld 17"/>
            <p:cNvSpPr txBox="1"/>
            <p:nvPr/>
          </p:nvSpPr>
          <p:spPr>
            <a:xfrm>
              <a:off x="6176409" y="2207689"/>
              <a:ext cx="20938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/>
                <a:t>Gedruckte Medien</a:t>
              </a:r>
              <a:endParaRPr lang="de-DE" dirty="0"/>
            </a:p>
          </p:txBody>
        </p:sp>
      </p:grpSp>
      <p:grpSp>
        <p:nvGrpSpPr>
          <p:cNvPr id="47" name="Gruppieren 46"/>
          <p:cNvGrpSpPr/>
          <p:nvPr/>
        </p:nvGrpSpPr>
        <p:grpSpPr>
          <a:xfrm>
            <a:off x="3459042" y="3757197"/>
            <a:ext cx="2636958" cy="1614884"/>
            <a:chOff x="3459042" y="3757197"/>
            <a:chExt cx="2636958" cy="1614884"/>
          </a:xfrm>
        </p:grpSpPr>
        <p:grpSp>
          <p:nvGrpSpPr>
            <p:cNvPr id="25" name="Gruppieren 24"/>
            <p:cNvGrpSpPr/>
            <p:nvPr/>
          </p:nvGrpSpPr>
          <p:grpSpPr>
            <a:xfrm>
              <a:off x="3459042" y="3757197"/>
              <a:ext cx="2484437" cy="1614884"/>
              <a:chOff x="4687819" y="3233904"/>
              <a:chExt cx="2484437" cy="1614884"/>
            </a:xfrm>
          </p:grpSpPr>
          <p:sp>
            <p:nvSpPr>
              <p:cNvPr id="26" name="Abgerundetes Rechteck 25"/>
              <p:cNvSpPr/>
              <p:nvPr/>
            </p:nvSpPr>
            <p:spPr>
              <a:xfrm>
                <a:off x="4687819" y="3233904"/>
                <a:ext cx="2484437" cy="1614884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</p:sp>
          <p:sp>
            <p:nvSpPr>
              <p:cNvPr id="27" name="Abgerundetes Rechteck 4"/>
              <p:cNvSpPr/>
              <p:nvPr/>
            </p:nvSpPr>
            <p:spPr>
              <a:xfrm>
                <a:off x="4766651" y="3312736"/>
                <a:ext cx="2326773" cy="1457220"/>
              </a:xfrm>
              <a:prstGeom prst="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spcFirstLastPara="0" vert="horz" wrap="square" lIns="240030" tIns="240030" rIns="240030" bIns="240030" numCol="1" spcCol="1270" anchor="ctr" anchorCtr="0">
                <a:noAutofit/>
              </a:bodyPr>
              <a:lstStyle/>
              <a:p>
                <a:pPr lvl="0" algn="ctr" defTabSz="2800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de-DE" sz="6300" kern="1200"/>
              </a:p>
            </p:txBody>
          </p:sp>
        </p:grpSp>
        <p:sp>
          <p:nvSpPr>
            <p:cNvPr id="35" name="Textfeld 34"/>
            <p:cNvSpPr txBox="1"/>
            <p:nvPr/>
          </p:nvSpPr>
          <p:spPr>
            <a:xfrm>
              <a:off x="4002157" y="4304666"/>
              <a:ext cx="20938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/>
                <a:t>Elektronische Medien</a:t>
              </a:r>
              <a:endParaRPr lang="de-DE" dirty="0"/>
            </a:p>
          </p:txBody>
        </p:sp>
      </p:grpSp>
      <p:grpSp>
        <p:nvGrpSpPr>
          <p:cNvPr id="48" name="Gruppieren 47"/>
          <p:cNvGrpSpPr/>
          <p:nvPr/>
        </p:nvGrpSpPr>
        <p:grpSpPr>
          <a:xfrm>
            <a:off x="8270252" y="3757197"/>
            <a:ext cx="2484437" cy="1614884"/>
            <a:chOff x="8270252" y="3757197"/>
            <a:chExt cx="2484437" cy="1614884"/>
          </a:xfrm>
        </p:grpSpPr>
        <p:grpSp>
          <p:nvGrpSpPr>
            <p:cNvPr id="31" name="Gruppieren 30"/>
            <p:cNvGrpSpPr/>
            <p:nvPr/>
          </p:nvGrpSpPr>
          <p:grpSpPr>
            <a:xfrm>
              <a:off x="8270252" y="3757197"/>
              <a:ext cx="2484437" cy="1614884"/>
              <a:chOff x="4687819" y="3233904"/>
              <a:chExt cx="2484437" cy="1614884"/>
            </a:xfrm>
          </p:grpSpPr>
          <p:sp>
            <p:nvSpPr>
              <p:cNvPr id="32" name="Abgerundetes Rechteck 31"/>
              <p:cNvSpPr/>
              <p:nvPr/>
            </p:nvSpPr>
            <p:spPr>
              <a:xfrm>
                <a:off x="4687819" y="3233904"/>
                <a:ext cx="2484437" cy="1614884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</p:sp>
          <p:sp>
            <p:nvSpPr>
              <p:cNvPr id="33" name="Abgerundetes Rechteck 4"/>
              <p:cNvSpPr/>
              <p:nvPr/>
            </p:nvSpPr>
            <p:spPr>
              <a:xfrm>
                <a:off x="4766651" y="3312736"/>
                <a:ext cx="2326773" cy="145722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spcFirstLastPara="0" vert="horz" wrap="square" lIns="240030" tIns="240030" rIns="240030" bIns="240030" numCol="1" spcCol="1270" anchor="ctr" anchorCtr="0">
                <a:noAutofit/>
              </a:bodyPr>
              <a:lstStyle/>
              <a:p>
                <a:pPr lvl="0" algn="ctr" defTabSz="2800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de-DE" sz="6300" kern="1200"/>
              </a:p>
            </p:txBody>
          </p:sp>
        </p:grpSp>
        <p:sp>
          <p:nvSpPr>
            <p:cNvPr id="36" name="Textfeld 35"/>
            <p:cNvSpPr txBox="1"/>
            <p:nvPr/>
          </p:nvSpPr>
          <p:spPr>
            <a:xfrm>
              <a:off x="8582014" y="4304666"/>
              <a:ext cx="20938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/>
                <a:t>Sonstige Medien</a:t>
              </a:r>
              <a:endParaRPr lang="de-DE" dirty="0"/>
            </a:p>
          </p:txBody>
        </p:sp>
      </p:grpSp>
      <p:sp>
        <p:nvSpPr>
          <p:cNvPr id="43" name="Nach unten gekrümmter Pfeil 42"/>
          <p:cNvSpPr/>
          <p:nvPr/>
        </p:nvSpPr>
        <p:spPr>
          <a:xfrm rot="19004855">
            <a:off x="4121032" y="2436264"/>
            <a:ext cx="1590923" cy="77326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45" name="Nach unten gekrümmter Pfeil 44"/>
          <p:cNvSpPr/>
          <p:nvPr/>
        </p:nvSpPr>
        <p:spPr>
          <a:xfrm rot="3115347">
            <a:off x="8385802" y="2484697"/>
            <a:ext cx="1590923" cy="77326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46" name="Nach unten gekrümmter Pfeil 45"/>
          <p:cNvSpPr/>
          <p:nvPr/>
        </p:nvSpPr>
        <p:spPr>
          <a:xfrm rot="10800000">
            <a:off x="5430740" y="5491102"/>
            <a:ext cx="3151273" cy="77326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367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21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4.a	Gedruckte Medien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4.a.1	Gesetzestexte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4.a.2	Lehrbücher/Skript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4.a.3	Kommentar/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Handbuch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4.a.4	Monographie	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4.a.5	Zeitschriften/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Aufsätze/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Festschriften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4.b	Elektronische 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4.b.1	Internet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4.b.2	Datenbanken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smtClean="0">
                <a:solidFill>
                  <a:schemeClr val="bg1"/>
                </a:solidFill>
              </a:rPr>
              <a:t>   4.c	sonstige 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4.d	Kombination der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 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243532" y="1311215"/>
            <a:ext cx="87558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Erfreuen sich bei vielen Studenten großer Beliebtheit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5 Gattungen (Gesetzestexte, Lehrbücher/Skripte, Kommentar/Handbuch, Monographie, Zeitschriften/Aufsätze/Festschriften)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Ersten beiden Literaturgattungen besonders zur Prüfungsvorbereitung geeignet  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401019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22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4.a	Gedruckte Medien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u="sng" dirty="0" smtClean="0">
                <a:solidFill>
                  <a:schemeClr val="bg1"/>
                </a:solidFill>
              </a:rPr>
              <a:t>4.a.1	Gesetzestexte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4.a.2	Lehrbücher/Skript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4.a.3	Kommentar/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Handbuch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4.a.4	Monographie	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4.a.5	Zeitschriften/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Aufsätze/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Festschriften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4.b	Elektronische 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4.b.1	Internet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4.b.2	Datenbanken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smtClean="0">
                <a:solidFill>
                  <a:schemeClr val="bg1"/>
                </a:solidFill>
              </a:rPr>
              <a:t>   4.c	sonstige 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4.d	Kombination der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 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243532" y="1311215"/>
            <a:ext cx="875581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Ausgangspunkt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„abstrakt generelle Normen für eine Vielzahl von Adressaten“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Klausuraufgabe (Student muss passende Anspruchsnorm finden)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Tatbestande entnommen und subsummiert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Rechtsfolgen entnommen (sollten mit dem Gewollten des fiktiven Klägers übereinstimmen)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Notwendig zur optimalen Prüfungsvorbereitung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Lernen ohne Gesetzestexte nicht möglich!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dirty="0"/>
          </a:p>
        </p:txBody>
      </p:sp>
      <p:pic>
        <p:nvPicPr>
          <p:cNvPr id="3074" name="Picture 2" descr="http://www.conrad.de/medias/global/ce/5000_5999/5200/5270/5272/527246_BB_00_FB.EPS_10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4695" y="4071730"/>
            <a:ext cx="1668693" cy="1668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dtv.de/_cover/640/strafgesetzbuch_stgb-978342305007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623" y="4071729"/>
            <a:ext cx="1045072" cy="16113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dtv.de/_cover/640/einkommensteuerrecht_est-978342305542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913" y="4178362"/>
            <a:ext cx="973510" cy="15047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903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23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4.a	Gedruckte Medien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4.a.1	Gesetzestexte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u="sng" dirty="0" smtClean="0">
                <a:solidFill>
                  <a:schemeClr val="bg1"/>
                </a:solidFill>
              </a:rPr>
              <a:t>4.a.2	Lehrbücher/Skript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4.a.3	Kommentar/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Handbuch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4.a.4	Monographie	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4.a.5	Zeitschriften/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Aufsätze/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Festschriften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4.b	Elektronische 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4.b.1	Internet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4.b.2	Datenbanken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smtClean="0">
                <a:solidFill>
                  <a:schemeClr val="bg1"/>
                </a:solidFill>
              </a:rPr>
              <a:t>   4.c	sonstige 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4.d	Kombination der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Lernmedien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243532" y="1311215"/>
            <a:ext cx="875581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Stoff der Lehrveranstaltung wird aufbereitet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Für Prüfungsvorbereitung unerlässlich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u="sng" dirty="0" smtClean="0"/>
              <a:t>Nicht</a:t>
            </a:r>
            <a:r>
              <a:rPr lang="de-DE" sz="2000" dirty="0" smtClean="0"/>
              <a:t> gesetzesorientiert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Kombination mit Gesetzestexten sinnvoll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Decken ganze Rechtsgebiete ab</a:t>
            </a:r>
            <a:r>
              <a:rPr lang="de-DE" sz="2000" dirty="0" smtClean="0">
                <a:sym typeface="Wingdings" panose="05000000000000000000" pitchFamily="2" charset="2"/>
              </a:rPr>
              <a:t> Unterschied Handbuch/Monographie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ym typeface="Wingdings" panose="05000000000000000000" pitchFamily="2" charset="2"/>
              </a:rPr>
              <a:t>Kurzlehrbücher, dickleibige Lehrbücher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 smtClean="0">
                <a:sym typeface="Wingdings" panose="05000000000000000000" pitchFamily="2" charset="2"/>
              </a:rPr>
              <a:t>Nachteil Kurzlehrbücher: </a:t>
            </a:r>
            <a:r>
              <a:rPr lang="de-DE" sz="2000" dirty="0" smtClean="0">
                <a:sym typeface="Wingdings" panose="05000000000000000000" pitchFamily="2" charset="2"/>
              </a:rPr>
              <a:t>fehlende Redundanz</a:t>
            </a:r>
            <a:endParaRPr lang="de-DE" sz="2000" dirty="0" smtClean="0"/>
          </a:p>
          <a:p>
            <a:endParaRPr lang="de-DE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dirty="0"/>
          </a:p>
        </p:txBody>
      </p:sp>
      <p:pic>
        <p:nvPicPr>
          <p:cNvPr id="2050" name="Picture 2" descr="http://www.beck-shop.de/productimages/rsw/images/products/9783406660979_lar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5343" y="3271578"/>
            <a:ext cx="1524000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beck-shop.de/productimages/rsw/images/products/9783406586415_lar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132" y="3213100"/>
            <a:ext cx="1524000" cy="293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7238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24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4.a	Gedruckte Medien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4.a.1	Gesetzestexte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4.a.2	Lehrbücher/Skript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4.a.3	Kommentar</a:t>
            </a:r>
            <a:r>
              <a:rPr lang="de-DE" b="1" dirty="0" smtClean="0">
                <a:solidFill>
                  <a:schemeClr val="bg1"/>
                </a:solidFill>
              </a:rPr>
              <a:t>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u="sng" dirty="0" smtClean="0">
                <a:solidFill>
                  <a:schemeClr val="bg1"/>
                </a:solidFill>
              </a:rPr>
              <a:t>Handbuch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4.a.4	Monographie	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4.a.5	Zeitschriften/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Aufsätze/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Festschriften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4.b	Elektronische 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4.b.1	Internet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4.b.2	Datenbanken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smtClean="0">
                <a:solidFill>
                  <a:schemeClr val="bg1"/>
                </a:solidFill>
              </a:rPr>
              <a:t>   4.c	sonstige 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4.d	Kombination der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Lernmedien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243532" y="1311215"/>
            <a:ext cx="875581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Hauptaufgabe Gesetzestexte zu erläutern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Darstellung der Rechtsnorm danach Kommentierung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Kommentierungen sind nicht immer vollständig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Großer Zeitaufwand</a:t>
            </a:r>
            <a:r>
              <a:rPr lang="de-DE" sz="2000" dirty="0" smtClean="0">
                <a:sym typeface="Wingdings" panose="05000000000000000000" pitchFamily="2" charset="2"/>
              </a:rPr>
              <a:t> bedingt geeignet für Prüfungsvorbereitung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ym typeface="Wingdings" panose="05000000000000000000" pitchFamily="2" charset="2"/>
              </a:rPr>
              <a:t>Lehrbuch/Kommentar decken ganze Rechtsgebiete ab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ym typeface="Wingdings" panose="05000000000000000000" pitchFamily="2" charset="2"/>
              </a:rPr>
              <a:t>Handbuch Themen/Probleme die in Lehrbüchern/Kommentaren geringe/keine Beachtung finden.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ym typeface="Wingdings" panose="05000000000000000000" pitchFamily="2" charset="2"/>
              </a:rPr>
              <a:t>Ungeeignet für Prüfungsvorbereitung</a:t>
            </a:r>
          </a:p>
          <a:p>
            <a:endParaRPr lang="de-DE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dirty="0"/>
          </a:p>
        </p:txBody>
      </p:sp>
      <p:pic>
        <p:nvPicPr>
          <p:cNvPr id="4" name="Picture 2" descr="http://www.juristisches-antiquariat.de/images/product_images/original_images/_mg_103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4870" y="3199534"/>
            <a:ext cx="1478607" cy="2219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beck-shop.de/productimages/rsw/images/products/9783406614712_lar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2919" y="3306762"/>
            <a:ext cx="1524000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7564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25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4.a	Gedruckte Medien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4.a.1	Gesetzestexte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4.a.2	Lehrbücher/Skript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4.a.3	Kommentar/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Handbuch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4.a.4	Monographie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4.a.5	Zeitschriften/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Aufsätze/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Festschriften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4.b	Elektronische 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4.b.1	Internet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4.b.2	Datenbanken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smtClean="0">
                <a:solidFill>
                  <a:schemeClr val="bg1"/>
                </a:solidFill>
              </a:rPr>
              <a:t>   4.c	sonstige 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4.d	Kombination der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Lernmedien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243532" y="1311215"/>
            <a:ext cx="87558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Widmet sich einem Einzelproblem (Rechtsgebiet)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Selbstständige Bücher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 smtClean="0"/>
              <a:t>Im Bücherregal stehen lassen!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249820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26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4.a	Gedruckte Medien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4.a.1	Gesetzestexte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4.a.2	Lehrbücher/Skript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4.a.3	Kommentar/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Handbuch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4.a.4	Monographie	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4.a.5	Zeitschriften/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u="sng" dirty="0" smtClean="0">
                <a:solidFill>
                  <a:schemeClr val="bg1"/>
                </a:solidFill>
              </a:rPr>
              <a:t>Aufsätze/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u="sng" dirty="0" smtClean="0">
                <a:solidFill>
                  <a:schemeClr val="bg1"/>
                </a:solidFill>
              </a:rPr>
              <a:t>Festschriften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4.b	Elektronische 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4.b.1	Internet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4.b.2	Datenbanken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smtClean="0">
                <a:solidFill>
                  <a:schemeClr val="bg1"/>
                </a:solidFill>
              </a:rPr>
              <a:t>   4.c	sonstige 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4.d	Kombination der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Lernmedien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243532" y="1311215"/>
            <a:ext cx="875581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Einzelthemen befassen sich einzelne Aufsätze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Sammelbänden als Festschrift/Juristische Zeitschrift oder Tagungsschriften veröffentlicht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Zeitschriften (alle Rechtsgebiet oder Teilgebiete)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Zeitschriften Prüfungsvorbereitung durchaus geeignet (Aufsätze kurz)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Kombination mit Kurzkehrbüchern  </a:t>
            </a:r>
          </a:p>
          <a:p>
            <a:endParaRPr lang="de-DE" sz="2000" dirty="0"/>
          </a:p>
        </p:txBody>
      </p:sp>
      <p:pic>
        <p:nvPicPr>
          <p:cNvPr id="4098" name="Picture 2" descr="http://www.beck-shop.de/productimages/rsw/images/products/NJW_160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9189" y="3654618"/>
            <a:ext cx="152400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www.sack.de/media/catalog/product/cache/1/image/9df78eab33525d08d6e5fb8d27136e95/2/0/20629_1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4730" y="3664143"/>
            <a:ext cx="15240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5310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27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4.a	Gedruckte Medien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4.a.1	Gesetzestexte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4.a.2	Lehrbücher/Skript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4.a.3	Kommentar/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Handbuch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4.a.4	Monographie	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4.a.5	Zeitschriften/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Aufsätze/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Festschriften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4.b	Elektronische 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4.b.1	Internet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4.b.2	Datenbanken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smtClean="0">
                <a:solidFill>
                  <a:schemeClr val="bg1"/>
                </a:solidFill>
              </a:rPr>
              <a:t>   4.c	sonstige 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4.d	Kombination der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Lernmedien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243532" y="1311215"/>
            <a:ext cx="87558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Zwei elektronische Medien relevant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Internet, Datenbanken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145402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28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4.a	Gedruckte Medien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4.a.1	Gesetzestexte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4.a.2	Lehrbücher/Skript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4.a.3	Kommentar/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Handbuch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4.a.4	Monographie	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4.a.5	Zeitschriften/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Aufsätze/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Festschriften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4.b	Elektronische 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u="sng" dirty="0" smtClean="0">
                <a:solidFill>
                  <a:schemeClr val="bg1"/>
                </a:solidFill>
              </a:rPr>
              <a:t>4.b.1	Internet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4.b.2	Datenbanken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smtClean="0">
                <a:solidFill>
                  <a:schemeClr val="bg1"/>
                </a:solidFill>
              </a:rPr>
              <a:t>   4.c	sonstige 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4.d	Kombination der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Lernmedien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243532" y="1311215"/>
            <a:ext cx="87558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Nachschlagewerk (unklaren Wortbedeutungen)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Elektronische Bibliothek (große Anzahl an E-Books)</a:t>
            </a:r>
          </a:p>
        </p:txBody>
      </p:sp>
    </p:spTree>
    <p:extLst>
      <p:ext uri="{BB962C8B-B14F-4D97-AF65-F5344CB8AC3E}">
        <p14:creationId xmlns:p14="http://schemas.microsoft.com/office/powerpoint/2010/main" val="415206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29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4.a	Gedruckte Medien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4.a.1	Gesetzestexte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4.a.2	Lehrbücher/Skript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4.a.3	Kommentar/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Handbuch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4.a.4	Monographie	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4.a.5	Zeitschriften/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Aufsätze/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Festschriften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4.b	Elektronische 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4.b.1	Internet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4.b.2	Datenbanken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smtClean="0">
                <a:solidFill>
                  <a:schemeClr val="bg1"/>
                </a:solidFill>
              </a:rPr>
              <a:t>   4.c	sonstige 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4.d	Kombination der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243532" y="1311215"/>
            <a:ext cx="875581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 smtClean="0"/>
              <a:t>Zweck:</a:t>
            </a:r>
            <a:r>
              <a:rPr lang="de-DE" sz="2000" dirty="0" smtClean="0"/>
              <a:t> Große Datenmengen speichern/verwalten</a:t>
            </a:r>
            <a:r>
              <a:rPr lang="de-DE" sz="2000" dirty="0" smtClean="0">
                <a:sym typeface="Wingdings" panose="05000000000000000000" pitchFamily="2" charset="2"/>
              </a:rPr>
              <a:t> dadurch nutzbar für jedermann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ym typeface="Wingdings" panose="05000000000000000000" pitchFamily="2" charset="2"/>
              </a:rPr>
              <a:t>Zwei Datenbank für Prüfungsvorbereitung besonders wertvoll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ym typeface="Wingdings" panose="05000000000000000000" pitchFamily="2" charset="2"/>
              </a:rPr>
              <a:t>Juris (Vielzahl von Gerichtsentscheidungen, Nachweis der Monographischen und Aufsatzliteratur)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ym typeface="Wingdings" panose="05000000000000000000" pitchFamily="2" charset="2"/>
              </a:rPr>
              <a:t>Beck-Online (Juristische Literatur in digitalisierter Form)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ym typeface="Wingdings" panose="05000000000000000000" pitchFamily="2" charset="2"/>
              </a:rPr>
              <a:t>Kombination mit gedruckten Medien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ym typeface="Wingdings" panose="05000000000000000000" pitchFamily="2" charset="2"/>
              </a:rPr>
              <a:t>Höhere inhaltliche Bandbreite als Internet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ym typeface="Wingdings" panose="05000000000000000000" pitchFamily="2" charset="2"/>
              </a:rPr>
              <a:t>Nachteil: Volle Nutzung teurer Anschluss erforderlich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 smtClean="0">
                <a:sym typeface="Wingdings" panose="05000000000000000000" pitchFamily="2" charset="2"/>
              </a:rPr>
              <a:t>Aber:</a:t>
            </a:r>
            <a:r>
              <a:rPr lang="de-DE" sz="2000" dirty="0" smtClean="0">
                <a:sym typeface="Wingdings" panose="05000000000000000000" pitchFamily="2" charset="2"/>
              </a:rPr>
              <a:t> Alle juristischen Bibliotheken Zugang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ym typeface="Wingdings" panose="05000000000000000000" pitchFamily="2" charset="2"/>
              </a:rPr>
              <a:t>örtlich/zeitlich beschränkter Zugangspunkt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dirty="0" smtClean="0"/>
          </a:p>
        </p:txBody>
      </p:sp>
    </p:spTree>
    <p:extLst>
      <p:ext uri="{BB962C8B-B14F-4D97-AF65-F5344CB8AC3E}">
        <p14:creationId xmlns:p14="http://schemas.microsoft.com/office/powerpoint/2010/main" val="201159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30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4.a	Gedruckte Medien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4.a.1	Gesetzestexte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4.a.2	Lehrbücher/Skript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4.a.3	Kommentar/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Handbuch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4.a.4	Monographie	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4.a.5	Zeitschriften/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Aufsätze/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Festschriften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4.b	Elektronische 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4.b.1	Internet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4.b.2	Datenbanken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smtClean="0">
                <a:solidFill>
                  <a:schemeClr val="bg1"/>
                </a:solidFill>
              </a:rPr>
              <a:t>   </a:t>
            </a:r>
            <a:r>
              <a:rPr lang="de-DE" b="1" u="sng" dirty="0" smtClean="0">
                <a:solidFill>
                  <a:schemeClr val="bg1"/>
                </a:solidFill>
              </a:rPr>
              <a:t>4.c	sonstige 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4.d	Kombination der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243532" y="1311215"/>
            <a:ext cx="875581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Vorlesungen, Tutorien, Lerngruppen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i</a:t>
            </a:r>
            <a:r>
              <a:rPr lang="de-DE" sz="2000" dirty="0" smtClean="0"/>
              <a:t>n Kombination mit anderen Lernmedien Vorlesungen unabdingbar für Prüfungsvorbereitung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Studenten oft langweilig (Frontalunterricht)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 smtClean="0"/>
              <a:t>Aber:</a:t>
            </a:r>
            <a:r>
              <a:rPr lang="de-DE" sz="2000" dirty="0" smtClean="0"/>
              <a:t> Es bilden sich bereits Knotenpunkte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Nacharbeit Verknüpfung mit Wissensnetz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 smtClean="0"/>
              <a:t>Vorteil Tutorium: </a:t>
            </a:r>
            <a:r>
              <a:rPr lang="de-DE" sz="2000" dirty="0" smtClean="0"/>
              <a:t>Lernstoff wird wiederholt, Student wird einbezogen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 smtClean="0"/>
              <a:t>Vorteil Lerngruppe:</a:t>
            </a:r>
            <a:r>
              <a:rPr lang="de-DE" sz="2000" dirty="0" smtClean="0"/>
              <a:t> Jeder kann profitieren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Schwächere Student kann individuell eingegangen werden (Gruppenstärke)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Stärkere Student kann bereits erlernten Stoff wiederholen (festigen)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dirty="0" smtClean="0"/>
          </a:p>
        </p:txBody>
      </p:sp>
    </p:spTree>
    <p:extLst>
      <p:ext uri="{BB962C8B-B14F-4D97-AF65-F5344CB8AC3E}">
        <p14:creationId xmlns:p14="http://schemas.microsoft.com/office/powerpoint/2010/main" val="161237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31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4.a	Gedruckte Medien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4.a.1	Gesetzestexte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4.a.2	Lehrbücher/Skript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4.a.3	Kommentar/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Handbuch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4.a.4	Monographie	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4.a.5	Zeitschriften/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Aufsätze/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Festschriften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4.b	Elektronische 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4.b.1	Internet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4.b.2	Datenbanken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smtClean="0">
                <a:solidFill>
                  <a:schemeClr val="bg1"/>
                </a:solidFill>
              </a:rPr>
              <a:t>   4.c	sonstige 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4.d	Kombination der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Lernmedien</a:t>
            </a:r>
            <a:r>
              <a:rPr lang="de-DE" b="1" dirty="0" smtClean="0">
                <a:solidFill>
                  <a:schemeClr val="bg1"/>
                </a:solidFill>
              </a:rPr>
              <a:t>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>
                <a:solidFill>
                  <a:schemeClr val="bg1"/>
                </a:solidFill>
              </a:rPr>
              <a:t>	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499" b="42257"/>
          <a:stretch/>
        </p:blipFill>
        <p:spPr>
          <a:xfrm>
            <a:off x="4064167" y="1795503"/>
            <a:ext cx="6085398" cy="326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87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32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2" y="-47706"/>
            <a:ext cx="335604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16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5.a	Lernstrategien</a:t>
            </a:r>
            <a:endParaRPr lang="de-DE" b="1" u="sng" dirty="0">
              <a:solidFill>
                <a:schemeClr val="bg1"/>
              </a:solidFill>
            </a:endParaRP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5.b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Zeitmanagement</a:t>
            </a:r>
            <a:endParaRPr lang="de-DE" b="1" dirty="0">
              <a:solidFill>
                <a:schemeClr val="bg1"/>
              </a:solidFill>
            </a:endParaRP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   5</a:t>
            </a:r>
            <a:r>
              <a:rPr lang="de-DE" b="1" dirty="0" smtClean="0">
                <a:solidFill>
                  <a:schemeClr val="bg1"/>
                </a:solidFill>
              </a:rPr>
              <a:t>.c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Lernumfeld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5.d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Lernmedien</a:t>
            </a:r>
            <a:endParaRPr lang="de-DE" b="1" dirty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</a:t>
            </a:r>
            <a:endParaRPr lang="de-D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04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33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2" y="-47706"/>
            <a:ext cx="335604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16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5.a	Lernstrategien</a:t>
            </a:r>
            <a:endParaRPr lang="de-DE" b="1" dirty="0">
              <a:solidFill>
                <a:schemeClr val="bg1"/>
              </a:solidFill>
            </a:endParaRP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5.b</a:t>
            </a:r>
            <a:r>
              <a:rPr lang="de-DE" b="1" u="sng" dirty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Zeitmanagement</a:t>
            </a:r>
            <a:endParaRPr lang="de-DE" b="1" u="sng" dirty="0">
              <a:solidFill>
                <a:schemeClr val="bg1"/>
              </a:solidFill>
            </a:endParaRP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   5</a:t>
            </a:r>
            <a:r>
              <a:rPr lang="de-DE" b="1" dirty="0" smtClean="0">
                <a:solidFill>
                  <a:schemeClr val="bg1"/>
                </a:solidFill>
              </a:rPr>
              <a:t>.c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Lernumfeld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5.d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Lernmedien</a:t>
            </a:r>
            <a:endParaRPr lang="de-DE" b="1" dirty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</a:t>
            </a:r>
            <a:endParaRPr lang="de-D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38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34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2" y="-47706"/>
            <a:ext cx="335604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16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5.a	Lernstrategien</a:t>
            </a:r>
            <a:endParaRPr lang="de-DE" b="1" dirty="0">
              <a:solidFill>
                <a:schemeClr val="bg1"/>
              </a:solidFill>
            </a:endParaRP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5.b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Zeitmanagement</a:t>
            </a:r>
            <a:endParaRPr lang="de-DE" b="1" dirty="0">
              <a:solidFill>
                <a:schemeClr val="bg1"/>
              </a:solidFill>
            </a:endParaRP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u="sng" dirty="0">
                <a:solidFill>
                  <a:schemeClr val="bg1"/>
                </a:solidFill>
              </a:rPr>
              <a:t>5</a:t>
            </a:r>
            <a:r>
              <a:rPr lang="de-DE" b="1" u="sng" dirty="0" smtClean="0">
                <a:solidFill>
                  <a:schemeClr val="bg1"/>
                </a:solidFill>
              </a:rPr>
              <a:t>.c</a:t>
            </a:r>
            <a:r>
              <a:rPr lang="de-DE" b="1" u="sng" dirty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Lernumfeld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5.d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Lernmedien</a:t>
            </a:r>
            <a:endParaRPr lang="de-DE" b="1" dirty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</a:t>
            </a:r>
            <a:endParaRPr lang="de-D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98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35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2" y="-47706"/>
            <a:ext cx="335604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16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5.a	Lernstrategien</a:t>
            </a:r>
            <a:endParaRPr lang="de-DE" b="1" dirty="0">
              <a:solidFill>
                <a:schemeClr val="bg1"/>
              </a:solidFill>
            </a:endParaRP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5.b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Zeitmanagement</a:t>
            </a:r>
            <a:endParaRPr lang="de-DE" b="1" dirty="0">
              <a:solidFill>
                <a:schemeClr val="bg1"/>
              </a:solidFill>
            </a:endParaRP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   5</a:t>
            </a:r>
            <a:r>
              <a:rPr lang="de-DE" b="1" dirty="0" smtClean="0">
                <a:solidFill>
                  <a:schemeClr val="bg1"/>
                </a:solidFill>
              </a:rPr>
              <a:t>.c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Lernumfeld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5.d</a:t>
            </a:r>
            <a:r>
              <a:rPr lang="de-DE" b="1" u="sng" dirty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Lernmedien</a:t>
            </a:r>
            <a:endParaRPr lang="de-DE" b="1" u="sng" dirty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</a:t>
            </a:r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3243532" y="1311215"/>
            <a:ext cx="875581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Mit den Lernmedien vertraut machen (mit allen)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Sinnvolle Kombination der Lernmedien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 smtClean="0"/>
              <a:t>Kein Lehrbuch ohne Gesetz!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Bei Verständnisproblemen in Lehrbüchern (Kommentare, Juristische Zeitschriften)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Keine Monographien/Handbücher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Gang zur Vorlesung und </a:t>
            </a:r>
            <a:r>
              <a:rPr lang="de-DE" sz="2000" dirty="0"/>
              <a:t>T</a:t>
            </a:r>
            <a:r>
              <a:rPr lang="de-DE" sz="2000" dirty="0" smtClean="0"/>
              <a:t>eilnahme an Tutorien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Gründung von Lerngruppen </a:t>
            </a:r>
          </a:p>
        </p:txBody>
      </p:sp>
    </p:spTree>
    <p:extLst>
      <p:ext uri="{BB962C8B-B14F-4D97-AF65-F5344CB8AC3E}">
        <p14:creationId xmlns:p14="http://schemas.microsoft.com/office/powerpoint/2010/main" val="312917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36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7953" y="-55657"/>
            <a:ext cx="33560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</a:t>
            </a:r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3156068" y="2837866"/>
            <a:ext cx="87558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b="1" dirty="0" smtClean="0"/>
              <a:t>Vielen Dank für eure Aufmerksamkeit!</a:t>
            </a:r>
            <a:endParaRPr lang="de-DE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16645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957</Words>
  <Application>Microsoft Office PowerPoint</Application>
  <PresentationFormat>Breitbild</PresentationFormat>
  <Paragraphs>884</Paragraphs>
  <Slides>38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38</vt:i4>
      </vt:variant>
    </vt:vector>
  </HeadingPairs>
  <TitlesOfParts>
    <vt:vector size="43" baseType="lpstr">
      <vt:lpstr>Arial</vt:lpstr>
      <vt:lpstr>Calibri</vt:lpstr>
      <vt:lpstr>Calibri Light</vt:lpstr>
      <vt:lpstr>Wingdings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Kevin</dc:creator>
  <cp:lastModifiedBy>Kevin</cp:lastModifiedBy>
  <cp:revision>37</cp:revision>
  <dcterms:created xsi:type="dcterms:W3CDTF">2015-06-14T21:58:00Z</dcterms:created>
  <dcterms:modified xsi:type="dcterms:W3CDTF">2015-06-16T19:51:01Z</dcterms:modified>
</cp:coreProperties>
</file>