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303" r:id="rId4"/>
    <p:sldId id="297" r:id="rId5"/>
    <p:sldId id="304" r:id="rId6"/>
    <p:sldId id="298" r:id="rId7"/>
    <p:sldId id="305" r:id="rId8"/>
    <p:sldId id="299" r:id="rId9"/>
    <p:sldId id="306" r:id="rId10"/>
    <p:sldId id="300" r:id="rId11"/>
    <p:sldId id="307" r:id="rId12"/>
    <p:sldId id="301" r:id="rId13"/>
    <p:sldId id="308" r:id="rId14"/>
    <p:sldId id="302" r:id="rId15"/>
    <p:sldId id="309" r:id="rId16"/>
    <p:sldId id="310" r:id="rId17"/>
    <p:sldId id="311" r:id="rId18"/>
    <p:sldId id="312" r:id="rId19"/>
    <p:sldId id="313" r:id="rId20"/>
    <p:sldId id="314" r:id="rId21"/>
    <p:sldId id="315" r:id="rId22"/>
    <p:sldId id="316" r:id="rId23"/>
    <p:sldId id="317" r:id="rId24"/>
    <p:sldId id="318" r:id="rId25"/>
    <p:sldId id="319" r:id="rId26"/>
    <p:sldId id="264" r:id="rId27"/>
    <p:sldId id="295" r:id="rId28"/>
    <p:sldId id="265" r:id="rId29"/>
    <p:sldId id="266" r:id="rId30"/>
    <p:sldId id="267" r:id="rId31"/>
    <p:sldId id="268" r:id="rId32"/>
    <p:sldId id="269" r:id="rId33"/>
    <p:sldId id="270" r:id="rId34"/>
    <p:sldId id="271" r:id="rId35"/>
    <p:sldId id="272" r:id="rId36"/>
    <p:sldId id="273" r:id="rId37"/>
    <p:sldId id="274" r:id="rId38"/>
    <p:sldId id="277" r:id="rId39"/>
    <p:sldId id="296" r:id="rId40"/>
    <p:sldId id="278" r:id="rId41"/>
    <p:sldId id="279" r:id="rId42"/>
    <p:sldId id="280" r:id="rId43"/>
    <p:sldId id="281" r:id="rId44"/>
    <p:sldId id="282" r:id="rId45"/>
    <p:sldId id="283" r:id="rId46"/>
    <p:sldId id="284" r:id="rId47"/>
    <p:sldId id="285" r:id="rId48"/>
    <p:sldId id="286" r:id="rId49"/>
    <p:sldId id="287" r:id="rId50"/>
    <p:sldId id="288" r:id="rId51"/>
    <p:sldId id="289" r:id="rId52"/>
    <p:sldId id="290" r:id="rId53"/>
    <p:sldId id="291" r:id="rId54"/>
    <p:sldId id="292" r:id="rId55"/>
    <p:sldId id="294" r:id="rId56"/>
  </p:sldIdLst>
  <p:sldSz cx="12192000" cy="6858000"/>
  <p:notesSz cx="6858000" cy="91440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80" autoAdjust="0"/>
    <p:restoredTop sz="94660"/>
  </p:normalViewPr>
  <p:slideViewPr>
    <p:cSldViewPr snapToGrid="0">
      <p:cViewPr varScale="1">
        <p:scale>
          <a:sx n="89" d="100"/>
          <a:sy n="89" d="100"/>
        </p:scale>
        <p:origin x="374" y="8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 smtClean="0"/>
              <a:t>Formatvorlage des Untertitelmasters durch Klicken bearbeiten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47525D-0083-4B93-AE72-2B8F00F5F35B}" type="datetimeFigureOut">
              <a:rPr lang="de-DE" smtClean="0"/>
              <a:t>22.06.2015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B40235-E060-4702-AE03-D598BC4DC863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67515171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47525D-0083-4B93-AE72-2B8F00F5F35B}" type="datetimeFigureOut">
              <a:rPr lang="de-DE" smtClean="0"/>
              <a:t>22.06.2015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B40235-E060-4702-AE03-D598BC4DC863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47534255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47525D-0083-4B93-AE72-2B8F00F5F35B}" type="datetimeFigureOut">
              <a:rPr lang="de-DE" smtClean="0"/>
              <a:t>22.06.2015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B40235-E060-4702-AE03-D598BC4DC863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43733345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47525D-0083-4B93-AE72-2B8F00F5F35B}" type="datetimeFigureOut">
              <a:rPr lang="de-DE" smtClean="0"/>
              <a:t>22.06.2015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B40235-E060-4702-AE03-D598BC4DC863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2455185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47525D-0083-4B93-AE72-2B8F00F5F35B}" type="datetimeFigureOut">
              <a:rPr lang="de-DE" smtClean="0"/>
              <a:t>22.06.2015</a:t>
            </a:fld>
            <a:endParaRPr lang="de-DE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B40235-E060-4702-AE03-D598BC4DC863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55599402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47525D-0083-4B93-AE72-2B8F00F5F35B}" type="datetimeFigureOut">
              <a:rPr lang="de-DE" smtClean="0"/>
              <a:t>22.06.2015</a:t>
            </a:fld>
            <a:endParaRPr lang="de-DE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B40235-E060-4702-AE03-D598BC4DC863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26693266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47525D-0083-4B93-AE72-2B8F00F5F35B}" type="datetimeFigureOut">
              <a:rPr lang="de-DE" smtClean="0"/>
              <a:t>22.06.2015</a:t>
            </a:fld>
            <a:endParaRPr lang="de-DE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B40235-E060-4702-AE03-D598BC4DC863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1419484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47525D-0083-4B93-AE72-2B8F00F5F35B}" type="datetimeFigureOut">
              <a:rPr lang="de-DE" smtClean="0"/>
              <a:t>22.06.2015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B40235-E060-4702-AE03-D598BC4DC863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26052918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47525D-0083-4B93-AE72-2B8F00F5F35B}" type="datetimeFigureOut">
              <a:rPr lang="de-DE" smtClean="0"/>
              <a:t>22.06.2015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B40235-E060-4702-AE03-D598BC4DC863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44820226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47525D-0083-4B93-AE72-2B8F00F5F35B}" type="datetimeFigureOut">
              <a:rPr lang="de-DE" smtClean="0"/>
              <a:t>22.06.2015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B40235-E060-4702-AE03-D598BC4DC863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09223375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47525D-0083-4B93-AE72-2B8F00F5F35B}" type="datetimeFigureOut">
              <a:rPr lang="de-DE" smtClean="0"/>
              <a:t>22.06.2015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B40235-E060-4702-AE03-D598BC4DC863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89872602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347525D-0083-4B93-AE72-2B8F00F5F35B}" type="datetimeFigureOut">
              <a:rPr lang="de-DE" smtClean="0"/>
              <a:t>22.06.2015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7B40235-E060-4702-AE03-D598BC4DC863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8744533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.jpe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8.jpeg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0.jpeg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hyperlink" Target="http://wdb.fh-sm.de/PruefungenVorbereitenBestehen" TargetMode="Externa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 rot="5400000">
            <a:off x="-1986052" y="1986050"/>
            <a:ext cx="6858000" cy="2885900"/>
          </a:xfrm>
          <a:solidFill>
            <a:schemeClr val="accent5">
              <a:lumMod val="75000"/>
            </a:schemeClr>
          </a:solidFill>
        </p:spPr>
        <p:txBody>
          <a:bodyPr/>
          <a:lstStyle/>
          <a:p>
            <a:endParaRPr lang="de-DE" dirty="0"/>
          </a:p>
        </p:txBody>
      </p:sp>
      <p:pic>
        <p:nvPicPr>
          <p:cNvPr id="1026" name="Picture 2" descr="Logo der Fachhochschule Schmalkalden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31870" y="36513"/>
            <a:ext cx="4953000" cy="9937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feld 3"/>
          <p:cNvSpPr txBox="1"/>
          <p:nvPr/>
        </p:nvSpPr>
        <p:spPr>
          <a:xfrm>
            <a:off x="3726451" y="1582339"/>
            <a:ext cx="7363838" cy="32932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2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Präsentation Wirtschaftsjuristische </a:t>
            </a:r>
          </a:p>
          <a:p>
            <a:pPr algn="ctr"/>
            <a:r>
              <a:rPr lang="de-DE" sz="2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Datenbanksysteme </a:t>
            </a:r>
          </a:p>
          <a:p>
            <a:pPr algn="ctr"/>
            <a:endParaRPr lang="de-DE" sz="26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endParaRPr lang="de-DE" sz="26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de-DE" sz="2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Thema: </a:t>
            </a:r>
          </a:p>
          <a:p>
            <a:pPr algn="ctr"/>
            <a:r>
              <a:rPr lang="de-DE" sz="2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Prüfungen vorbereiten und bestehen</a:t>
            </a:r>
          </a:p>
          <a:p>
            <a:pPr algn="ctr"/>
            <a:endParaRPr lang="de-DE" sz="2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de-DE" sz="2600" dirty="0" smtClean="0"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  <a:endParaRPr lang="de-DE" sz="2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Datumsplatzhalter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0347525D-0083-4B93-AE72-2B8F00F5F35B}" type="datetimeFigureOut">
              <a:rPr lang="de-DE" smtClean="0">
                <a:solidFill>
                  <a:schemeClr val="tx1"/>
                </a:solidFill>
              </a:rPr>
              <a:t>22.06.2015</a:t>
            </a:fld>
            <a:endParaRPr lang="de-DE" dirty="0">
              <a:solidFill>
                <a:schemeClr val="tx1"/>
              </a:solidFill>
            </a:endParaRPr>
          </a:p>
        </p:txBody>
      </p:sp>
      <p:sp>
        <p:nvSpPr>
          <p:cNvPr id="7" name="Fußzeilenplatzhalter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6136532" cy="365125"/>
          </a:xfrm>
        </p:spPr>
        <p:txBody>
          <a:bodyPr/>
          <a:lstStyle/>
          <a:p>
            <a:r>
              <a:rPr lang="de-DE" dirty="0" smtClean="0">
                <a:solidFill>
                  <a:schemeClr val="tx1"/>
                </a:solidFill>
              </a:rPr>
              <a:t>Uwe </a:t>
            </a:r>
            <a:r>
              <a:rPr lang="de-DE" dirty="0" err="1" smtClean="0">
                <a:solidFill>
                  <a:schemeClr val="tx1"/>
                </a:solidFill>
              </a:rPr>
              <a:t>Neisen</a:t>
            </a:r>
            <a:r>
              <a:rPr lang="de-DE" dirty="0" smtClean="0">
                <a:solidFill>
                  <a:schemeClr val="tx1"/>
                </a:solidFill>
              </a:rPr>
              <a:t>, Yannick Hartung, </a:t>
            </a:r>
            <a:r>
              <a:rPr lang="de-DE" dirty="0" err="1" smtClean="0">
                <a:solidFill>
                  <a:schemeClr val="tx1"/>
                </a:solidFill>
              </a:rPr>
              <a:t>Yannic</a:t>
            </a:r>
            <a:r>
              <a:rPr lang="de-DE" dirty="0" smtClean="0">
                <a:solidFill>
                  <a:schemeClr val="tx1"/>
                </a:solidFill>
              </a:rPr>
              <a:t> </a:t>
            </a:r>
            <a:r>
              <a:rPr lang="de-DE" dirty="0" err="1" smtClean="0">
                <a:solidFill>
                  <a:schemeClr val="tx1"/>
                </a:solidFill>
              </a:rPr>
              <a:t>Klinzing</a:t>
            </a:r>
            <a:r>
              <a:rPr lang="de-DE" dirty="0" smtClean="0">
                <a:solidFill>
                  <a:schemeClr val="tx1"/>
                </a:solidFill>
              </a:rPr>
              <a:t>, Kevin Ziller </a:t>
            </a:r>
            <a:endParaRPr lang="de-DE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953328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 rot="5400000">
            <a:off x="-1989307" y="1989305"/>
            <a:ext cx="6858000" cy="2879389"/>
          </a:xfrm>
          <a:solidFill>
            <a:schemeClr val="accent5">
              <a:lumMod val="75000"/>
            </a:schemeClr>
          </a:solidFill>
        </p:spPr>
        <p:txBody>
          <a:bodyPr/>
          <a:lstStyle/>
          <a:p>
            <a:endParaRPr lang="de-DE" dirty="0"/>
          </a:p>
        </p:txBody>
      </p:sp>
      <p:pic>
        <p:nvPicPr>
          <p:cNvPr id="1026" name="Picture 2" descr="Logo der Fachhochschule Schmalkalden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31870" y="36513"/>
            <a:ext cx="4953000" cy="9937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Fußzeilenplatzhalter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6136532" cy="365125"/>
          </a:xfrm>
        </p:spPr>
        <p:txBody>
          <a:bodyPr/>
          <a:lstStyle/>
          <a:p>
            <a:r>
              <a:rPr lang="de-DE" dirty="0" smtClean="0">
                <a:solidFill>
                  <a:schemeClr val="tx1"/>
                </a:solidFill>
              </a:rPr>
              <a:t>Uwe </a:t>
            </a:r>
            <a:r>
              <a:rPr lang="de-DE" dirty="0" err="1" smtClean="0">
                <a:solidFill>
                  <a:schemeClr val="tx1"/>
                </a:solidFill>
              </a:rPr>
              <a:t>Neisen</a:t>
            </a:r>
            <a:r>
              <a:rPr lang="de-DE" dirty="0" smtClean="0">
                <a:solidFill>
                  <a:schemeClr val="tx1"/>
                </a:solidFill>
              </a:rPr>
              <a:t>, Yannick Hartung, </a:t>
            </a:r>
            <a:r>
              <a:rPr lang="de-DE" dirty="0" err="1" smtClean="0">
                <a:solidFill>
                  <a:schemeClr val="tx1"/>
                </a:solidFill>
              </a:rPr>
              <a:t>Yannic</a:t>
            </a:r>
            <a:r>
              <a:rPr lang="de-DE" dirty="0" smtClean="0">
                <a:solidFill>
                  <a:schemeClr val="tx1"/>
                </a:solidFill>
              </a:rPr>
              <a:t> </a:t>
            </a:r>
            <a:r>
              <a:rPr lang="de-DE" dirty="0" err="1" smtClean="0">
                <a:solidFill>
                  <a:schemeClr val="tx1"/>
                </a:solidFill>
              </a:rPr>
              <a:t>Klinzing</a:t>
            </a:r>
            <a:r>
              <a:rPr lang="de-DE" dirty="0" smtClean="0">
                <a:solidFill>
                  <a:schemeClr val="tx1"/>
                </a:solidFill>
              </a:rPr>
              <a:t>, Kevin Ziller </a:t>
            </a:r>
            <a:endParaRPr lang="de-DE" dirty="0">
              <a:solidFill>
                <a:schemeClr val="tx1"/>
              </a:solidFill>
            </a:endParaRPr>
          </a:p>
        </p:txBody>
      </p:sp>
      <p:sp>
        <p:nvSpPr>
          <p:cNvPr id="8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9396919" y="6356349"/>
            <a:ext cx="2743200" cy="365125"/>
          </a:xfrm>
        </p:spPr>
        <p:txBody>
          <a:bodyPr/>
          <a:lstStyle/>
          <a:p>
            <a:r>
              <a:rPr lang="de-DE" dirty="0" smtClean="0">
                <a:solidFill>
                  <a:schemeClr val="tx1"/>
                </a:solidFill>
              </a:rPr>
              <a:t>1</a:t>
            </a:r>
            <a:endParaRPr lang="de-DE" dirty="0">
              <a:solidFill>
                <a:schemeClr val="tx1"/>
              </a:solidFill>
            </a:endParaRPr>
          </a:p>
        </p:txBody>
      </p:sp>
      <p:sp>
        <p:nvSpPr>
          <p:cNvPr id="2" name="Textfeld 1"/>
          <p:cNvSpPr txBox="1"/>
          <p:nvPr/>
        </p:nvSpPr>
        <p:spPr>
          <a:xfrm>
            <a:off x="-9730" y="-47706"/>
            <a:ext cx="3356045" cy="42473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288000"/>
            <a:r>
              <a:rPr lang="de-DE" b="1" dirty="0" smtClean="0">
                <a:solidFill>
                  <a:schemeClr val="bg1"/>
                </a:solidFill>
              </a:rPr>
              <a:t>1.	Lernstrategien</a:t>
            </a:r>
          </a:p>
          <a:p>
            <a:pPr defTabSz="288000"/>
            <a:r>
              <a:rPr lang="de-DE" b="1" dirty="0" smtClean="0">
                <a:solidFill>
                  <a:schemeClr val="bg1"/>
                </a:solidFill>
              </a:rPr>
              <a:t>    </a:t>
            </a:r>
            <a:r>
              <a:rPr lang="de-DE" b="1" u="sng" dirty="0" smtClean="0">
                <a:solidFill>
                  <a:schemeClr val="bg1"/>
                </a:solidFill>
              </a:rPr>
              <a:t>1.a	Lernkartei</a:t>
            </a:r>
          </a:p>
          <a:p>
            <a:pPr defTabSz="288000"/>
            <a:r>
              <a:rPr lang="de-DE" b="1" dirty="0" smtClean="0">
                <a:solidFill>
                  <a:schemeClr val="bg1"/>
                </a:solidFill>
              </a:rPr>
              <a:t>    1.b	Loci-Technik</a:t>
            </a:r>
          </a:p>
          <a:p>
            <a:pPr defTabSz="288000">
              <a:tabLst>
                <a:tab pos="288000" algn="l"/>
              </a:tabLst>
            </a:pPr>
            <a:r>
              <a:rPr lang="de-DE" b="1" dirty="0" smtClean="0">
                <a:solidFill>
                  <a:schemeClr val="bg1"/>
                </a:solidFill>
              </a:rPr>
              <a:t>    1.c	Finger als Merkhilfen</a:t>
            </a:r>
          </a:p>
          <a:p>
            <a:pPr defTabSz="288000"/>
            <a:r>
              <a:rPr lang="de-DE" b="1" dirty="0" smtClean="0">
                <a:solidFill>
                  <a:schemeClr val="bg1"/>
                </a:solidFill>
              </a:rPr>
              <a:t>    1.d	Gruppierungstechnik</a:t>
            </a:r>
          </a:p>
          <a:p>
            <a:pPr defTabSz="288000"/>
            <a:r>
              <a:rPr lang="de-DE" b="1" dirty="0" smtClean="0">
                <a:solidFill>
                  <a:schemeClr val="bg1"/>
                </a:solidFill>
              </a:rPr>
              <a:t>    1.e	Rhythmus und Reim</a:t>
            </a:r>
          </a:p>
          <a:p>
            <a:pPr defTabSz="288000"/>
            <a:r>
              <a:rPr lang="de-DE" b="1" dirty="0" smtClean="0">
                <a:solidFill>
                  <a:schemeClr val="bg1"/>
                </a:solidFill>
              </a:rPr>
              <a:t>    1.f	Grafiken, Mindmaps,</a:t>
            </a:r>
          </a:p>
          <a:p>
            <a:pPr defTabSz="288000"/>
            <a:r>
              <a:rPr lang="de-DE" b="1" dirty="0">
                <a:solidFill>
                  <a:schemeClr val="bg1"/>
                </a:solidFill>
              </a:rPr>
              <a:t>	</a:t>
            </a:r>
            <a:r>
              <a:rPr lang="de-DE" b="1" dirty="0" smtClean="0">
                <a:solidFill>
                  <a:schemeClr val="bg1"/>
                </a:solidFill>
              </a:rPr>
              <a:t>	</a:t>
            </a:r>
            <a:r>
              <a:rPr lang="de-DE" b="1" dirty="0" smtClean="0">
                <a:solidFill>
                  <a:schemeClr val="bg1"/>
                </a:solidFill>
              </a:rPr>
              <a:t>Bilder</a:t>
            </a:r>
            <a:endParaRPr lang="de-DE" b="1" dirty="0">
              <a:solidFill>
                <a:schemeClr val="bg1"/>
              </a:solidFill>
            </a:endParaRPr>
          </a:p>
          <a:p>
            <a:pPr defTabSz="288000"/>
            <a:r>
              <a:rPr lang="de-DE" b="1" dirty="0">
                <a:solidFill>
                  <a:schemeClr val="bg1"/>
                </a:solidFill>
              </a:rPr>
              <a:t>    </a:t>
            </a:r>
            <a:r>
              <a:rPr lang="de-DE" b="1" dirty="0" smtClean="0">
                <a:solidFill>
                  <a:schemeClr val="bg1"/>
                </a:solidFill>
              </a:rPr>
              <a:t>1.g</a:t>
            </a:r>
            <a:r>
              <a:rPr lang="de-DE" b="1" dirty="0">
                <a:solidFill>
                  <a:schemeClr val="bg1"/>
                </a:solidFill>
              </a:rPr>
              <a:t>	</a:t>
            </a:r>
            <a:r>
              <a:rPr lang="de-DE" b="1" dirty="0" smtClean="0">
                <a:solidFill>
                  <a:schemeClr val="bg1"/>
                </a:solidFill>
              </a:rPr>
              <a:t>Umsetzung der</a:t>
            </a:r>
          </a:p>
          <a:p>
            <a:pPr defTabSz="288000"/>
            <a:r>
              <a:rPr lang="de-DE" b="1" dirty="0">
                <a:solidFill>
                  <a:schemeClr val="bg1"/>
                </a:solidFill>
              </a:rPr>
              <a:t>	</a:t>
            </a:r>
            <a:r>
              <a:rPr lang="de-DE" b="1" dirty="0" smtClean="0">
                <a:solidFill>
                  <a:schemeClr val="bg1"/>
                </a:solidFill>
              </a:rPr>
              <a:t>	Lernstrategien</a:t>
            </a:r>
            <a:endParaRPr lang="de-DE" b="1" dirty="0" smtClean="0">
              <a:solidFill>
                <a:schemeClr val="bg1"/>
              </a:solidFill>
            </a:endParaRPr>
          </a:p>
          <a:p>
            <a:pPr defTabSz="288000"/>
            <a:r>
              <a:rPr lang="de-DE" b="1" dirty="0" smtClean="0">
                <a:solidFill>
                  <a:schemeClr val="bg1"/>
                </a:solidFill>
              </a:rPr>
              <a:t>2.	Zeitmanagement</a:t>
            </a:r>
          </a:p>
          <a:p>
            <a:pPr defTabSz="288000"/>
            <a:r>
              <a:rPr lang="de-DE" b="1" dirty="0" smtClean="0">
                <a:solidFill>
                  <a:schemeClr val="bg1"/>
                </a:solidFill>
              </a:rPr>
              <a:t>3.	Lernumfeld</a:t>
            </a:r>
          </a:p>
          <a:p>
            <a:pPr defTabSz="288000"/>
            <a:r>
              <a:rPr lang="de-DE" b="1" dirty="0" smtClean="0">
                <a:solidFill>
                  <a:schemeClr val="bg1"/>
                </a:solidFill>
              </a:rPr>
              <a:t>4.	Lernmedien</a:t>
            </a:r>
          </a:p>
          <a:p>
            <a:pPr defTabSz="288000"/>
            <a:r>
              <a:rPr lang="de-DE" b="1" dirty="0">
                <a:solidFill>
                  <a:schemeClr val="bg1"/>
                </a:solidFill>
              </a:rPr>
              <a:t>5.	Eigene Erfahrungen</a:t>
            </a:r>
          </a:p>
          <a:p>
            <a:pPr defTabSz="288000"/>
            <a:endParaRPr lang="de-DE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95839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 rot="5400000">
            <a:off x="-1989307" y="1989305"/>
            <a:ext cx="6858000" cy="2879389"/>
          </a:xfrm>
          <a:solidFill>
            <a:schemeClr val="accent5">
              <a:lumMod val="75000"/>
            </a:schemeClr>
          </a:solidFill>
        </p:spPr>
        <p:txBody>
          <a:bodyPr/>
          <a:lstStyle/>
          <a:p>
            <a:endParaRPr lang="de-DE" dirty="0"/>
          </a:p>
        </p:txBody>
      </p:sp>
      <p:pic>
        <p:nvPicPr>
          <p:cNvPr id="1026" name="Picture 2" descr="Logo der Fachhochschule Schmalkalden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31870" y="36513"/>
            <a:ext cx="4953000" cy="9937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Fußzeilenplatzhalter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6136532" cy="365125"/>
          </a:xfrm>
        </p:spPr>
        <p:txBody>
          <a:bodyPr/>
          <a:lstStyle/>
          <a:p>
            <a:r>
              <a:rPr lang="de-DE" dirty="0" smtClean="0">
                <a:solidFill>
                  <a:schemeClr val="tx1"/>
                </a:solidFill>
              </a:rPr>
              <a:t>Uwe </a:t>
            </a:r>
            <a:r>
              <a:rPr lang="de-DE" dirty="0" err="1" smtClean="0">
                <a:solidFill>
                  <a:schemeClr val="tx1"/>
                </a:solidFill>
              </a:rPr>
              <a:t>Neisen</a:t>
            </a:r>
            <a:r>
              <a:rPr lang="de-DE" dirty="0" smtClean="0">
                <a:solidFill>
                  <a:schemeClr val="tx1"/>
                </a:solidFill>
              </a:rPr>
              <a:t>, Yannick Hartung, </a:t>
            </a:r>
            <a:r>
              <a:rPr lang="de-DE" dirty="0" err="1" smtClean="0">
                <a:solidFill>
                  <a:schemeClr val="tx1"/>
                </a:solidFill>
              </a:rPr>
              <a:t>Yannic</a:t>
            </a:r>
            <a:r>
              <a:rPr lang="de-DE" dirty="0" smtClean="0">
                <a:solidFill>
                  <a:schemeClr val="tx1"/>
                </a:solidFill>
              </a:rPr>
              <a:t> </a:t>
            </a:r>
            <a:r>
              <a:rPr lang="de-DE" dirty="0" err="1" smtClean="0">
                <a:solidFill>
                  <a:schemeClr val="tx1"/>
                </a:solidFill>
              </a:rPr>
              <a:t>Klinzing</a:t>
            </a:r>
            <a:r>
              <a:rPr lang="de-DE" dirty="0" smtClean="0">
                <a:solidFill>
                  <a:schemeClr val="tx1"/>
                </a:solidFill>
              </a:rPr>
              <a:t>, Kevin Ziller </a:t>
            </a:r>
            <a:endParaRPr lang="de-DE" dirty="0">
              <a:solidFill>
                <a:schemeClr val="tx1"/>
              </a:solidFill>
            </a:endParaRPr>
          </a:p>
        </p:txBody>
      </p:sp>
      <p:sp>
        <p:nvSpPr>
          <p:cNvPr id="8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9396919" y="6356349"/>
            <a:ext cx="2743200" cy="365125"/>
          </a:xfrm>
        </p:spPr>
        <p:txBody>
          <a:bodyPr/>
          <a:lstStyle/>
          <a:p>
            <a:r>
              <a:rPr lang="de-DE" dirty="0">
                <a:solidFill>
                  <a:schemeClr val="tx1"/>
                </a:solidFill>
              </a:rPr>
              <a:t>2</a:t>
            </a:r>
            <a:endParaRPr lang="de-DE" dirty="0">
              <a:solidFill>
                <a:schemeClr val="tx1"/>
              </a:solidFill>
            </a:endParaRPr>
          </a:p>
        </p:txBody>
      </p:sp>
      <p:sp>
        <p:nvSpPr>
          <p:cNvPr id="2" name="Textfeld 1"/>
          <p:cNvSpPr txBox="1"/>
          <p:nvPr/>
        </p:nvSpPr>
        <p:spPr>
          <a:xfrm>
            <a:off x="-9730" y="-47706"/>
            <a:ext cx="3356045" cy="42473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288000"/>
            <a:r>
              <a:rPr lang="de-DE" b="1" dirty="0" smtClean="0">
                <a:solidFill>
                  <a:schemeClr val="bg1"/>
                </a:solidFill>
              </a:rPr>
              <a:t>1.	Lernstrategien</a:t>
            </a:r>
          </a:p>
          <a:p>
            <a:pPr defTabSz="288000"/>
            <a:r>
              <a:rPr lang="de-DE" b="1" dirty="0" smtClean="0">
                <a:solidFill>
                  <a:schemeClr val="bg1"/>
                </a:solidFill>
              </a:rPr>
              <a:t>    </a:t>
            </a:r>
            <a:r>
              <a:rPr lang="de-DE" b="1" u="sng" dirty="0" smtClean="0">
                <a:solidFill>
                  <a:schemeClr val="bg1"/>
                </a:solidFill>
              </a:rPr>
              <a:t>1.a	Lernkartei</a:t>
            </a:r>
          </a:p>
          <a:p>
            <a:pPr defTabSz="288000"/>
            <a:r>
              <a:rPr lang="de-DE" b="1" dirty="0" smtClean="0">
                <a:solidFill>
                  <a:schemeClr val="bg1"/>
                </a:solidFill>
              </a:rPr>
              <a:t>    1.b	Loci-Technik</a:t>
            </a:r>
          </a:p>
          <a:p>
            <a:pPr defTabSz="288000">
              <a:tabLst>
                <a:tab pos="288000" algn="l"/>
              </a:tabLst>
            </a:pPr>
            <a:r>
              <a:rPr lang="de-DE" b="1" dirty="0" smtClean="0">
                <a:solidFill>
                  <a:schemeClr val="bg1"/>
                </a:solidFill>
              </a:rPr>
              <a:t>    1.c	Finger als Merkhilfen</a:t>
            </a:r>
          </a:p>
          <a:p>
            <a:pPr defTabSz="288000"/>
            <a:r>
              <a:rPr lang="de-DE" b="1" dirty="0" smtClean="0">
                <a:solidFill>
                  <a:schemeClr val="bg1"/>
                </a:solidFill>
              </a:rPr>
              <a:t>    1.d	Gruppierungstechnik</a:t>
            </a:r>
          </a:p>
          <a:p>
            <a:pPr defTabSz="288000"/>
            <a:r>
              <a:rPr lang="de-DE" b="1" dirty="0" smtClean="0">
                <a:solidFill>
                  <a:schemeClr val="bg1"/>
                </a:solidFill>
              </a:rPr>
              <a:t>    1.e	Rhythmus und Reim</a:t>
            </a:r>
          </a:p>
          <a:p>
            <a:pPr defTabSz="288000"/>
            <a:r>
              <a:rPr lang="de-DE" b="1" dirty="0" smtClean="0">
                <a:solidFill>
                  <a:schemeClr val="bg1"/>
                </a:solidFill>
              </a:rPr>
              <a:t>    1.f	Grafiken, Mindmaps,</a:t>
            </a:r>
          </a:p>
          <a:p>
            <a:pPr defTabSz="288000"/>
            <a:r>
              <a:rPr lang="de-DE" b="1" dirty="0">
                <a:solidFill>
                  <a:schemeClr val="bg1"/>
                </a:solidFill>
              </a:rPr>
              <a:t>	</a:t>
            </a:r>
            <a:r>
              <a:rPr lang="de-DE" b="1" dirty="0" smtClean="0">
                <a:solidFill>
                  <a:schemeClr val="bg1"/>
                </a:solidFill>
              </a:rPr>
              <a:t>	</a:t>
            </a:r>
            <a:r>
              <a:rPr lang="de-DE" b="1" dirty="0" smtClean="0">
                <a:solidFill>
                  <a:schemeClr val="bg1"/>
                </a:solidFill>
              </a:rPr>
              <a:t>Bilder</a:t>
            </a:r>
            <a:endParaRPr lang="de-DE" b="1" dirty="0">
              <a:solidFill>
                <a:schemeClr val="bg1"/>
              </a:solidFill>
            </a:endParaRPr>
          </a:p>
          <a:p>
            <a:pPr defTabSz="288000"/>
            <a:r>
              <a:rPr lang="de-DE" b="1" dirty="0">
                <a:solidFill>
                  <a:schemeClr val="bg1"/>
                </a:solidFill>
              </a:rPr>
              <a:t>    </a:t>
            </a:r>
            <a:r>
              <a:rPr lang="de-DE" b="1" dirty="0" smtClean="0">
                <a:solidFill>
                  <a:schemeClr val="bg1"/>
                </a:solidFill>
              </a:rPr>
              <a:t>1.g</a:t>
            </a:r>
            <a:r>
              <a:rPr lang="de-DE" b="1" dirty="0">
                <a:solidFill>
                  <a:schemeClr val="bg1"/>
                </a:solidFill>
              </a:rPr>
              <a:t>	</a:t>
            </a:r>
            <a:r>
              <a:rPr lang="de-DE" b="1" dirty="0" smtClean="0">
                <a:solidFill>
                  <a:schemeClr val="bg1"/>
                </a:solidFill>
              </a:rPr>
              <a:t>Umsetzung der</a:t>
            </a:r>
          </a:p>
          <a:p>
            <a:pPr defTabSz="288000"/>
            <a:r>
              <a:rPr lang="de-DE" b="1" dirty="0">
                <a:solidFill>
                  <a:schemeClr val="bg1"/>
                </a:solidFill>
              </a:rPr>
              <a:t>	</a:t>
            </a:r>
            <a:r>
              <a:rPr lang="de-DE" b="1" dirty="0" smtClean="0">
                <a:solidFill>
                  <a:schemeClr val="bg1"/>
                </a:solidFill>
              </a:rPr>
              <a:t>	Lernstrategien</a:t>
            </a:r>
            <a:endParaRPr lang="de-DE" b="1" dirty="0" smtClean="0">
              <a:solidFill>
                <a:schemeClr val="bg1"/>
              </a:solidFill>
            </a:endParaRPr>
          </a:p>
          <a:p>
            <a:pPr defTabSz="288000"/>
            <a:r>
              <a:rPr lang="de-DE" b="1" dirty="0" smtClean="0">
                <a:solidFill>
                  <a:schemeClr val="bg1"/>
                </a:solidFill>
              </a:rPr>
              <a:t>2.	Zeitmanagement</a:t>
            </a:r>
          </a:p>
          <a:p>
            <a:pPr defTabSz="288000"/>
            <a:r>
              <a:rPr lang="de-DE" b="1" dirty="0" smtClean="0">
                <a:solidFill>
                  <a:schemeClr val="bg1"/>
                </a:solidFill>
              </a:rPr>
              <a:t>3.	Lernumfeld</a:t>
            </a:r>
          </a:p>
          <a:p>
            <a:pPr defTabSz="288000"/>
            <a:r>
              <a:rPr lang="de-DE" b="1" dirty="0" smtClean="0">
                <a:solidFill>
                  <a:schemeClr val="bg1"/>
                </a:solidFill>
              </a:rPr>
              <a:t>4.	Lernmedien</a:t>
            </a:r>
          </a:p>
          <a:p>
            <a:pPr defTabSz="288000"/>
            <a:r>
              <a:rPr lang="de-DE" b="1" dirty="0">
                <a:solidFill>
                  <a:schemeClr val="bg1"/>
                </a:solidFill>
              </a:rPr>
              <a:t>5.	Eigene Erfahrungen</a:t>
            </a:r>
          </a:p>
          <a:p>
            <a:pPr defTabSz="288000"/>
            <a:endParaRPr lang="de-DE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044683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 rot="5400000">
            <a:off x="-1989307" y="1989305"/>
            <a:ext cx="6858000" cy="2879389"/>
          </a:xfrm>
          <a:solidFill>
            <a:schemeClr val="accent5">
              <a:lumMod val="75000"/>
            </a:schemeClr>
          </a:solidFill>
        </p:spPr>
        <p:txBody>
          <a:bodyPr/>
          <a:lstStyle/>
          <a:p>
            <a:endParaRPr lang="de-DE" dirty="0"/>
          </a:p>
        </p:txBody>
      </p:sp>
      <p:pic>
        <p:nvPicPr>
          <p:cNvPr id="1026" name="Picture 2" descr="Logo der Fachhochschule Schmalkalden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31870" y="36513"/>
            <a:ext cx="4953000" cy="9937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Fußzeilenplatzhalter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6136532" cy="365125"/>
          </a:xfrm>
        </p:spPr>
        <p:txBody>
          <a:bodyPr/>
          <a:lstStyle/>
          <a:p>
            <a:r>
              <a:rPr lang="de-DE" dirty="0" smtClean="0">
                <a:solidFill>
                  <a:schemeClr val="tx1"/>
                </a:solidFill>
              </a:rPr>
              <a:t>Uwe </a:t>
            </a:r>
            <a:r>
              <a:rPr lang="de-DE" dirty="0" err="1" smtClean="0">
                <a:solidFill>
                  <a:schemeClr val="tx1"/>
                </a:solidFill>
              </a:rPr>
              <a:t>Neisen</a:t>
            </a:r>
            <a:r>
              <a:rPr lang="de-DE" dirty="0" smtClean="0">
                <a:solidFill>
                  <a:schemeClr val="tx1"/>
                </a:solidFill>
              </a:rPr>
              <a:t>, Yannick Hartung, </a:t>
            </a:r>
            <a:r>
              <a:rPr lang="de-DE" dirty="0" err="1" smtClean="0">
                <a:solidFill>
                  <a:schemeClr val="tx1"/>
                </a:solidFill>
              </a:rPr>
              <a:t>Yannic</a:t>
            </a:r>
            <a:r>
              <a:rPr lang="de-DE" dirty="0" smtClean="0">
                <a:solidFill>
                  <a:schemeClr val="tx1"/>
                </a:solidFill>
              </a:rPr>
              <a:t> </a:t>
            </a:r>
            <a:r>
              <a:rPr lang="de-DE" dirty="0" err="1" smtClean="0">
                <a:solidFill>
                  <a:schemeClr val="tx1"/>
                </a:solidFill>
              </a:rPr>
              <a:t>Klinzing</a:t>
            </a:r>
            <a:r>
              <a:rPr lang="de-DE" dirty="0" smtClean="0">
                <a:solidFill>
                  <a:schemeClr val="tx1"/>
                </a:solidFill>
              </a:rPr>
              <a:t>, Kevin Ziller </a:t>
            </a:r>
            <a:endParaRPr lang="de-DE" dirty="0">
              <a:solidFill>
                <a:schemeClr val="tx1"/>
              </a:solidFill>
            </a:endParaRPr>
          </a:p>
        </p:txBody>
      </p:sp>
      <p:sp>
        <p:nvSpPr>
          <p:cNvPr id="8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9396919" y="6356349"/>
            <a:ext cx="2743200" cy="365125"/>
          </a:xfrm>
        </p:spPr>
        <p:txBody>
          <a:bodyPr/>
          <a:lstStyle/>
          <a:p>
            <a:r>
              <a:rPr lang="de-DE" dirty="0">
                <a:solidFill>
                  <a:schemeClr val="tx1"/>
                </a:solidFill>
              </a:rPr>
              <a:t>3</a:t>
            </a:r>
            <a:endParaRPr lang="de-DE" dirty="0">
              <a:solidFill>
                <a:schemeClr val="tx1"/>
              </a:solidFill>
            </a:endParaRPr>
          </a:p>
        </p:txBody>
      </p:sp>
      <p:sp>
        <p:nvSpPr>
          <p:cNvPr id="2" name="Textfeld 1"/>
          <p:cNvSpPr txBox="1"/>
          <p:nvPr/>
        </p:nvSpPr>
        <p:spPr>
          <a:xfrm>
            <a:off x="-9730" y="-47706"/>
            <a:ext cx="3356045" cy="42473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288000"/>
            <a:r>
              <a:rPr lang="de-DE" b="1" dirty="0" smtClean="0">
                <a:solidFill>
                  <a:schemeClr val="bg1"/>
                </a:solidFill>
              </a:rPr>
              <a:t>1.	Lernstrategien</a:t>
            </a:r>
          </a:p>
          <a:p>
            <a:pPr defTabSz="288000"/>
            <a:r>
              <a:rPr lang="de-DE" b="1" dirty="0" smtClean="0">
                <a:solidFill>
                  <a:schemeClr val="bg1"/>
                </a:solidFill>
              </a:rPr>
              <a:t>    1.a	Lernkartei</a:t>
            </a:r>
          </a:p>
          <a:p>
            <a:pPr defTabSz="288000"/>
            <a:r>
              <a:rPr lang="de-DE" b="1" dirty="0" smtClean="0">
                <a:solidFill>
                  <a:schemeClr val="bg1"/>
                </a:solidFill>
              </a:rPr>
              <a:t>    </a:t>
            </a:r>
            <a:r>
              <a:rPr lang="de-DE" b="1" u="sng" dirty="0" smtClean="0">
                <a:solidFill>
                  <a:schemeClr val="bg1"/>
                </a:solidFill>
              </a:rPr>
              <a:t>1.b	Loci-Technik</a:t>
            </a:r>
          </a:p>
          <a:p>
            <a:pPr defTabSz="288000">
              <a:tabLst>
                <a:tab pos="288000" algn="l"/>
              </a:tabLst>
            </a:pPr>
            <a:r>
              <a:rPr lang="de-DE" b="1" dirty="0" smtClean="0">
                <a:solidFill>
                  <a:schemeClr val="bg1"/>
                </a:solidFill>
              </a:rPr>
              <a:t>    1.c	Finger als Merkhilfen</a:t>
            </a:r>
          </a:p>
          <a:p>
            <a:pPr defTabSz="288000"/>
            <a:r>
              <a:rPr lang="de-DE" b="1" dirty="0" smtClean="0">
                <a:solidFill>
                  <a:schemeClr val="bg1"/>
                </a:solidFill>
              </a:rPr>
              <a:t>    1.d	Gruppierungstechnik</a:t>
            </a:r>
          </a:p>
          <a:p>
            <a:pPr defTabSz="288000"/>
            <a:r>
              <a:rPr lang="de-DE" b="1" dirty="0" smtClean="0">
                <a:solidFill>
                  <a:schemeClr val="bg1"/>
                </a:solidFill>
              </a:rPr>
              <a:t>    1.e	Rhythmus und Reim</a:t>
            </a:r>
          </a:p>
          <a:p>
            <a:pPr defTabSz="288000"/>
            <a:r>
              <a:rPr lang="de-DE" b="1" dirty="0" smtClean="0">
                <a:solidFill>
                  <a:schemeClr val="bg1"/>
                </a:solidFill>
              </a:rPr>
              <a:t>    1.f	Grafiken, Mindmaps,</a:t>
            </a:r>
          </a:p>
          <a:p>
            <a:pPr defTabSz="288000"/>
            <a:r>
              <a:rPr lang="de-DE" b="1" dirty="0">
                <a:solidFill>
                  <a:schemeClr val="bg1"/>
                </a:solidFill>
              </a:rPr>
              <a:t>	</a:t>
            </a:r>
            <a:r>
              <a:rPr lang="de-DE" b="1" dirty="0" smtClean="0">
                <a:solidFill>
                  <a:schemeClr val="bg1"/>
                </a:solidFill>
              </a:rPr>
              <a:t>	</a:t>
            </a:r>
            <a:r>
              <a:rPr lang="de-DE" b="1" dirty="0" smtClean="0">
                <a:solidFill>
                  <a:schemeClr val="bg1"/>
                </a:solidFill>
              </a:rPr>
              <a:t>Bilder</a:t>
            </a:r>
            <a:endParaRPr lang="de-DE" b="1" dirty="0">
              <a:solidFill>
                <a:schemeClr val="bg1"/>
              </a:solidFill>
            </a:endParaRPr>
          </a:p>
          <a:p>
            <a:pPr defTabSz="288000"/>
            <a:r>
              <a:rPr lang="de-DE" b="1" dirty="0">
                <a:solidFill>
                  <a:schemeClr val="bg1"/>
                </a:solidFill>
              </a:rPr>
              <a:t>    </a:t>
            </a:r>
            <a:r>
              <a:rPr lang="de-DE" b="1" dirty="0" smtClean="0">
                <a:solidFill>
                  <a:schemeClr val="bg1"/>
                </a:solidFill>
              </a:rPr>
              <a:t>1.g</a:t>
            </a:r>
            <a:r>
              <a:rPr lang="de-DE" b="1" dirty="0">
                <a:solidFill>
                  <a:schemeClr val="bg1"/>
                </a:solidFill>
              </a:rPr>
              <a:t>	</a:t>
            </a:r>
            <a:r>
              <a:rPr lang="de-DE" b="1" dirty="0" smtClean="0">
                <a:solidFill>
                  <a:schemeClr val="bg1"/>
                </a:solidFill>
              </a:rPr>
              <a:t>Umsetzung der</a:t>
            </a:r>
          </a:p>
          <a:p>
            <a:pPr defTabSz="288000"/>
            <a:r>
              <a:rPr lang="de-DE" b="1" dirty="0">
                <a:solidFill>
                  <a:schemeClr val="bg1"/>
                </a:solidFill>
              </a:rPr>
              <a:t>	</a:t>
            </a:r>
            <a:r>
              <a:rPr lang="de-DE" b="1" dirty="0" smtClean="0">
                <a:solidFill>
                  <a:schemeClr val="bg1"/>
                </a:solidFill>
              </a:rPr>
              <a:t>	Lernstrategien</a:t>
            </a:r>
            <a:endParaRPr lang="de-DE" b="1" dirty="0" smtClean="0">
              <a:solidFill>
                <a:schemeClr val="bg1"/>
              </a:solidFill>
            </a:endParaRPr>
          </a:p>
          <a:p>
            <a:pPr defTabSz="288000"/>
            <a:r>
              <a:rPr lang="de-DE" b="1" dirty="0" smtClean="0">
                <a:solidFill>
                  <a:schemeClr val="bg1"/>
                </a:solidFill>
              </a:rPr>
              <a:t>2.	Zeitmanagement</a:t>
            </a:r>
          </a:p>
          <a:p>
            <a:pPr defTabSz="288000"/>
            <a:r>
              <a:rPr lang="de-DE" b="1" dirty="0" smtClean="0">
                <a:solidFill>
                  <a:schemeClr val="bg1"/>
                </a:solidFill>
              </a:rPr>
              <a:t>3.	Lernumfeld</a:t>
            </a:r>
          </a:p>
          <a:p>
            <a:pPr defTabSz="288000"/>
            <a:r>
              <a:rPr lang="de-DE" b="1" dirty="0" smtClean="0">
                <a:solidFill>
                  <a:schemeClr val="bg1"/>
                </a:solidFill>
              </a:rPr>
              <a:t>4.	Lernmedien</a:t>
            </a:r>
          </a:p>
          <a:p>
            <a:pPr defTabSz="288000"/>
            <a:r>
              <a:rPr lang="de-DE" b="1" dirty="0">
                <a:solidFill>
                  <a:schemeClr val="bg1"/>
                </a:solidFill>
              </a:rPr>
              <a:t>5.	Eigene Erfahrungen</a:t>
            </a:r>
          </a:p>
          <a:p>
            <a:pPr defTabSz="288000"/>
            <a:endParaRPr lang="de-DE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751525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 rot="5400000">
            <a:off x="-1989307" y="1989305"/>
            <a:ext cx="6858000" cy="2879389"/>
          </a:xfrm>
          <a:solidFill>
            <a:schemeClr val="accent5">
              <a:lumMod val="75000"/>
            </a:schemeClr>
          </a:solidFill>
        </p:spPr>
        <p:txBody>
          <a:bodyPr/>
          <a:lstStyle/>
          <a:p>
            <a:endParaRPr lang="de-DE" dirty="0"/>
          </a:p>
        </p:txBody>
      </p:sp>
      <p:pic>
        <p:nvPicPr>
          <p:cNvPr id="1026" name="Picture 2" descr="Logo der Fachhochschule Schmalkalden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31870" y="36513"/>
            <a:ext cx="4953000" cy="9937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Fußzeilenplatzhalter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6136532" cy="365125"/>
          </a:xfrm>
        </p:spPr>
        <p:txBody>
          <a:bodyPr/>
          <a:lstStyle/>
          <a:p>
            <a:r>
              <a:rPr lang="de-DE" dirty="0" smtClean="0">
                <a:solidFill>
                  <a:schemeClr val="tx1"/>
                </a:solidFill>
              </a:rPr>
              <a:t>Uwe </a:t>
            </a:r>
            <a:r>
              <a:rPr lang="de-DE" dirty="0" err="1" smtClean="0">
                <a:solidFill>
                  <a:schemeClr val="tx1"/>
                </a:solidFill>
              </a:rPr>
              <a:t>Neisen</a:t>
            </a:r>
            <a:r>
              <a:rPr lang="de-DE" dirty="0" smtClean="0">
                <a:solidFill>
                  <a:schemeClr val="tx1"/>
                </a:solidFill>
              </a:rPr>
              <a:t>, Yannick Hartung, </a:t>
            </a:r>
            <a:r>
              <a:rPr lang="de-DE" dirty="0" err="1" smtClean="0">
                <a:solidFill>
                  <a:schemeClr val="tx1"/>
                </a:solidFill>
              </a:rPr>
              <a:t>Yannic</a:t>
            </a:r>
            <a:r>
              <a:rPr lang="de-DE" dirty="0" smtClean="0">
                <a:solidFill>
                  <a:schemeClr val="tx1"/>
                </a:solidFill>
              </a:rPr>
              <a:t> </a:t>
            </a:r>
            <a:r>
              <a:rPr lang="de-DE" dirty="0" err="1" smtClean="0">
                <a:solidFill>
                  <a:schemeClr val="tx1"/>
                </a:solidFill>
              </a:rPr>
              <a:t>Klinzing</a:t>
            </a:r>
            <a:r>
              <a:rPr lang="de-DE" dirty="0" smtClean="0">
                <a:solidFill>
                  <a:schemeClr val="tx1"/>
                </a:solidFill>
              </a:rPr>
              <a:t>, Kevin Ziller </a:t>
            </a:r>
            <a:endParaRPr lang="de-DE" dirty="0">
              <a:solidFill>
                <a:schemeClr val="tx1"/>
              </a:solidFill>
            </a:endParaRPr>
          </a:p>
        </p:txBody>
      </p:sp>
      <p:sp>
        <p:nvSpPr>
          <p:cNvPr id="8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9396919" y="6356349"/>
            <a:ext cx="2743200" cy="365125"/>
          </a:xfrm>
        </p:spPr>
        <p:txBody>
          <a:bodyPr/>
          <a:lstStyle/>
          <a:p>
            <a:r>
              <a:rPr lang="de-DE" dirty="0">
                <a:solidFill>
                  <a:schemeClr val="tx1"/>
                </a:solidFill>
              </a:rPr>
              <a:t>4</a:t>
            </a:r>
            <a:endParaRPr lang="de-DE" dirty="0">
              <a:solidFill>
                <a:schemeClr val="tx1"/>
              </a:solidFill>
            </a:endParaRPr>
          </a:p>
        </p:txBody>
      </p:sp>
      <p:sp>
        <p:nvSpPr>
          <p:cNvPr id="2" name="Textfeld 1"/>
          <p:cNvSpPr txBox="1"/>
          <p:nvPr/>
        </p:nvSpPr>
        <p:spPr>
          <a:xfrm>
            <a:off x="-9730" y="-47706"/>
            <a:ext cx="3356045" cy="42473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288000"/>
            <a:r>
              <a:rPr lang="de-DE" b="1" dirty="0" smtClean="0">
                <a:solidFill>
                  <a:schemeClr val="bg1"/>
                </a:solidFill>
              </a:rPr>
              <a:t>1.	Lernstrategien</a:t>
            </a:r>
          </a:p>
          <a:p>
            <a:pPr defTabSz="288000"/>
            <a:r>
              <a:rPr lang="de-DE" b="1" dirty="0" smtClean="0">
                <a:solidFill>
                  <a:schemeClr val="bg1"/>
                </a:solidFill>
              </a:rPr>
              <a:t>    1.a	Lernkartei</a:t>
            </a:r>
          </a:p>
          <a:p>
            <a:pPr defTabSz="288000"/>
            <a:r>
              <a:rPr lang="de-DE" b="1" dirty="0" smtClean="0">
                <a:solidFill>
                  <a:schemeClr val="bg1"/>
                </a:solidFill>
              </a:rPr>
              <a:t>    </a:t>
            </a:r>
            <a:r>
              <a:rPr lang="de-DE" b="1" u="sng" dirty="0" smtClean="0">
                <a:solidFill>
                  <a:schemeClr val="bg1"/>
                </a:solidFill>
              </a:rPr>
              <a:t>1.b	Loci-Technik</a:t>
            </a:r>
          </a:p>
          <a:p>
            <a:pPr defTabSz="288000">
              <a:tabLst>
                <a:tab pos="288000" algn="l"/>
              </a:tabLst>
            </a:pPr>
            <a:r>
              <a:rPr lang="de-DE" b="1" dirty="0" smtClean="0">
                <a:solidFill>
                  <a:schemeClr val="bg1"/>
                </a:solidFill>
              </a:rPr>
              <a:t>    1.c	Finger als Merkhilfen</a:t>
            </a:r>
          </a:p>
          <a:p>
            <a:pPr defTabSz="288000"/>
            <a:r>
              <a:rPr lang="de-DE" b="1" dirty="0" smtClean="0">
                <a:solidFill>
                  <a:schemeClr val="bg1"/>
                </a:solidFill>
              </a:rPr>
              <a:t>    1.d	Gruppierungstechnik</a:t>
            </a:r>
          </a:p>
          <a:p>
            <a:pPr defTabSz="288000"/>
            <a:r>
              <a:rPr lang="de-DE" b="1" dirty="0" smtClean="0">
                <a:solidFill>
                  <a:schemeClr val="bg1"/>
                </a:solidFill>
              </a:rPr>
              <a:t>    1.e	Rhythmus und Reim</a:t>
            </a:r>
          </a:p>
          <a:p>
            <a:pPr defTabSz="288000"/>
            <a:r>
              <a:rPr lang="de-DE" b="1" dirty="0" smtClean="0">
                <a:solidFill>
                  <a:schemeClr val="bg1"/>
                </a:solidFill>
              </a:rPr>
              <a:t>    1.f	Grafiken, Mindmaps,</a:t>
            </a:r>
          </a:p>
          <a:p>
            <a:pPr defTabSz="288000"/>
            <a:r>
              <a:rPr lang="de-DE" b="1" dirty="0">
                <a:solidFill>
                  <a:schemeClr val="bg1"/>
                </a:solidFill>
              </a:rPr>
              <a:t>	</a:t>
            </a:r>
            <a:r>
              <a:rPr lang="de-DE" b="1" dirty="0" smtClean="0">
                <a:solidFill>
                  <a:schemeClr val="bg1"/>
                </a:solidFill>
              </a:rPr>
              <a:t>	</a:t>
            </a:r>
            <a:r>
              <a:rPr lang="de-DE" b="1" dirty="0" smtClean="0">
                <a:solidFill>
                  <a:schemeClr val="bg1"/>
                </a:solidFill>
              </a:rPr>
              <a:t>Bilder</a:t>
            </a:r>
            <a:endParaRPr lang="de-DE" b="1" dirty="0">
              <a:solidFill>
                <a:schemeClr val="bg1"/>
              </a:solidFill>
            </a:endParaRPr>
          </a:p>
          <a:p>
            <a:pPr defTabSz="288000"/>
            <a:r>
              <a:rPr lang="de-DE" b="1" dirty="0">
                <a:solidFill>
                  <a:schemeClr val="bg1"/>
                </a:solidFill>
              </a:rPr>
              <a:t>    </a:t>
            </a:r>
            <a:r>
              <a:rPr lang="de-DE" b="1" dirty="0" smtClean="0">
                <a:solidFill>
                  <a:schemeClr val="bg1"/>
                </a:solidFill>
              </a:rPr>
              <a:t>1.g</a:t>
            </a:r>
            <a:r>
              <a:rPr lang="de-DE" b="1" dirty="0">
                <a:solidFill>
                  <a:schemeClr val="bg1"/>
                </a:solidFill>
              </a:rPr>
              <a:t>	</a:t>
            </a:r>
            <a:r>
              <a:rPr lang="de-DE" b="1" dirty="0" smtClean="0">
                <a:solidFill>
                  <a:schemeClr val="bg1"/>
                </a:solidFill>
              </a:rPr>
              <a:t>Umsetzung der</a:t>
            </a:r>
          </a:p>
          <a:p>
            <a:pPr defTabSz="288000"/>
            <a:r>
              <a:rPr lang="de-DE" b="1" dirty="0">
                <a:solidFill>
                  <a:schemeClr val="bg1"/>
                </a:solidFill>
              </a:rPr>
              <a:t>	</a:t>
            </a:r>
            <a:r>
              <a:rPr lang="de-DE" b="1" dirty="0" smtClean="0">
                <a:solidFill>
                  <a:schemeClr val="bg1"/>
                </a:solidFill>
              </a:rPr>
              <a:t>	Lernstrategien</a:t>
            </a:r>
            <a:endParaRPr lang="de-DE" b="1" dirty="0" smtClean="0">
              <a:solidFill>
                <a:schemeClr val="bg1"/>
              </a:solidFill>
            </a:endParaRPr>
          </a:p>
          <a:p>
            <a:pPr defTabSz="288000"/>
            <a:r>
              <a:rPr lang="de-DE" b="1" dirty="0" smtClean="0">
                <a:solidFill>
                  <a:schemeClr val="bg1"/>
                </a:solidFill>
              </a:rPr>
              <a:t>2.	Zeitmanagement</a:t>
            </a:r>
          </a:p>
          <a:p>
            <a:pPr defTabSz="288000"/>
            <a:r>
              <a:rPr lang="de-DE" b="1" dirty="0" smtClean="0">
                <a:solidFill>
                  <a:schemeClr val="bg1"/>
                </a:solidFill>
              </a:rPr>
              <a:t>3.	Lernumfeld</a:t>
            </a:r>
          </a:p>
          <a:p>
            <a:pPr defTabSz="288000"/>
            <a:r>
              <a:rPr lang="de-DE" b="1" dirty="0" smtClean="0">
                <a:solidFill>
                  <a:schemeClr val="bg1"/>
                </a:solidFill>
              </a:rPr>
              <a:t>4.	Lernmedien</a:t>
            </a:r>
          </a:p>
          <a:p>
            <a:pPr defTabSz="288000"/>
            <a:r>
              <a:rPr lang="de-DE" b="1" dirty="0">
                <a:solidFill>
                  <a:schemeClr val="bg1"/>
                </a:solidFill>
              </a:rPr>
              <a:t>5.	Eigene Erfahrungen</a:t>
            </a:r>
          </a:p>
          <a:p>
            <a:pPr defTabSz="288000"/>
            <a:endParaRPr lang="de-DE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531424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 rot="5400000">
            <a:off x="-1989307" y="1989305"/>
            <a:ext cx="6858000" cy="2879389"/>
          </a:xfrm>
          <a:solidFill>
            <a:schemeClr val="accent5">
              <a:lumMod val="75000"/>
            </a:schemeClr>
          </a:solidFill>
        </p:spPr>
        <p:txBody>
          <a:bodyPr/>
          <a:lstStyle/>
          <a:p>
            <a:endParaRPr lang="de-DE" dirty="0"/>
          </a:p>
        </p:txBody>
      </p:sp>
      <p:pic>
        <p:nvPicPr>
          <p:cNvPr id="1026" name="Picture 2" descr="Logo der Fachhochschule Schmalkalden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31870" y="36513"/>
            <a:ext cx="4953000" cy="9937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Fußzeilenplatzhalter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6136532" cy="365125"/>
          </a:xfrm>
        </p:spPr>
        <p:txBody>
          <a:bodyPr/>
          <a:lstStyle/>
          <a:p>
            <a:r>
              <a:rPr lang="de-DE" dirty="0" smtClean="0">
                <a:solidFill>
                  <a:schemeClr val="tx1"/>
                </a:solidFill>
              </a:rPr>
              <a:t>Uwe </a:t>
            </a:r>
            <a:r>
              <a:rPr lang="de-DE" dirty="0" err="1" smtClean="0">
                <a:solidFill>
                  <a:schemeClr val="tx1"/>
                </a:solidFill>
              </a:rPr>
              <a:t>Neisen</a:t>
            </a:r>
            <a:r>
              <a:rPr lang="de-DE" dirty="0" smtClean="0">
                <a:solidFill>
                  <a:schemeClr val="tx1"/>
                </a:solidFill>
              </a:rPr>
              <a:t>, Yannick Hartung, </a:t>
            </a:r>
            <a:r>
              <a:rPr lang="de-DE" dirty="0" err="1" smtClean="0">
                <a:solidFill>
                  <a:schemeClr val="tx1"/>
                </a:solidFill>
              </a:rPr>
              <a:t>Yannic</a:t>
            </a:r>
            <a:r>
              <a:rPr lang="de-DE" dirty="0" smtClean="0">
                <a:solidFill>
                  <a:schemeClr val="tx1"/>
                </a:solidFill>
              </a:rPr>
              <a:t> </a:t>
            </a:r>
            <a:r>
              <a:rPr lang="de-DE" dirty="0" err="1" smtClean="0">
                <a:solidFill>
                  <a:schemeClr val="tx1"/>
                </a:solidFill>
              </a:rPr>
              <a:t>Klinzing</a:t>
            </a:r>
            <a:r>
              <a:rPr lang="de-DE" dirty="0" smtClean="0">
                <a:solidFill>
                  <a:schemeClr val="tx1"/>
                </a:solidFill>
              </a:rPr>
              <a:t>, Kevin Ziller </a:t>
            </a:r>
            <a:endParaRPr lang="de-DE" dirty="0">
              <a:solidFill>
                <a:schemeClr val="tx1"/>
              </a:solidFill>
            </a:endParaRPr>
          </a:p>
        </p:txBody>
      </p:sp>
      <p:sp>
        <p:nvSpPr>
          <p:cNvPr id="8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9396919" y="6356349"/>
            <a:ext cx="2743200" cy="365125"/>
          </a:xfrm>
        </p:spPr>
        <p:txBody>
          <a:bodyPr/>
          <a:lstStyle/>
          <a:p>
            <a:r>
              <a:rPr lang="de-DE" dirty="0">
                <a:solidFill>
                  <a:schemeClr val="tx1"/>
                </a:solidFill>
              </a:rPr>
              <a:t>5</a:t>
            </a:r>
            <a:endParaRPr lang="de-DE" dirty="0">
              <a:solidFill>
                <a:schemeClr val="tx1"/>
              </a:solidFill>
            </a:endParaRPr>
          </a:p>
        </p:txBody>
      </p:sp>
      <p:sp>
        <p:nvSpPr>
          <p:cNvPr id="2" name="Textfeld 1"/>
          <p:cNvSpPr txBox="1"/>
          <p:nvPr/>
        </p:nvSpPr>
        <p:spPr>
          <a:xfrm>
            <a:off x="-9730" y="-47706"/>
            <a:ext cx="3356045" cy="42473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288000"/>
            <a:r>
              <a:rPr lang="de-DE" b="1" dirty="0" smtClean="0">
                <a:solidFill>
                  <a:schemeClr val="bg1"/>
                </a:solidFill>
              </a:rPr>
              <a:t>1.	Lernstrategien</a:t>
            </a:r>
          </a:p>
          <a:p>
            <a:pPr defTabSz="288000"/>
            <a:r>
              <a:rPr lang="de-DE" b="1" dirty="0" smtClean="0">
                <a:solidFill>
                  <a:schemeClr val="bg1"/>
                </a:solidFill>
              </a:rPr>
              <a:t>    1.a	Lernkartei</a:t>
            </a:r>
          </a:p>
          <a:p>
            <a:pPr defTabSz="288000"/>
            <a:r>
              <a:rPr lang="de-DE" b="1" dirty="0" smtClean="0">
                <a:solidFill>
                  <a:schemeClr val="bg1"/>
                </a:solidFill>
              </a:rPr>
              <a:t>    1.b	Loci-Technik</a:t>
            </a:r>
          </a:p>
          <a:p>
            <a:pPr defTabSz="288000">
              <a:tabLst>
                <a:tab pos="288000" algn="l"/>
              </a:tabLst>
            </a:pPr>
            <a:r>
              <a:rPr lang="de-DE" b="1" dirty="0" smtClean="0">
                <a:solidFill>
                  <a:schemeClr val="bg1"/>
                </a:solidFill>
              </a:rPr>
              <a:t>    </a:t>
            </a:r>
            <a:r>
              <a:rPr lang="de-DE" b="1" u="sng" dirty="0" smtClean="0">
                <a:solidFill>
                  <a:schemeClr val="bg1"/>
                </a:solidFill>
              </a:rPr>
              <a:t>1.c	Finger als Merkhilfen</a:t>
            </a:r>
          </a:p>
          <a:p>
            <a:pPr defTabSz="288000"/>
            <a:r>
              <a:rPr lang="de-DE" b="1" dirty="0" smtClean="0">
                <a:solidFill>
                  <a:schemeClr val="bg1"/>
                </a:solidFill>
              </a:rPr>
              <a:t>    1.d	Gruppierungstechnik</a:t>
            </a:r>
          </a:p>
          <a:p>
            <a:pPr defTabSz="288000"/>
            <a:r>
              <a:rPr lang="de-DE" b="1" dirty="0" smtClean="0">
                <a:solidFill>
                  <a:schemeClr val="bg1"/>
                </a:solidFill>
              </a:rPr>
              <a:t>    1.e	Rhythmus und Reim</a:t>
            </a:r>
          </a:p>
          <a:p>
            <a:pPr defTabSz="288000"/>
            <a:r>
              <a:rPr lang="de-DE" b="1" dirty="0" smtClean="0">
                <a:solidFill>
                  <a:schemeClr val="bg1"/>
                </a:solidFill>
              </a:rPr>
              <a:t>    1.f	Grafiken, Mindmaps,</a:t>
            </a:r>
          </a:p>
          <a:p>
            <a:pPr defTabSz="288000"/>
            <a:r>
              <a:rPr lang="de-DE" b="1" dirty="0">
                <a:solidFill>
                  <a:schemeClr val="bg1"/>
                </a:solidFill>
              </a:rPr>
              <a:t>	</a:t>
            </a:r>
            <a:r>
              <a:rPr lang="de-DE" b="1" dirty="0" smtClean="0">
                <a:solidFill>
                  <a:schemeClr val="bg1"/>
                </a:solidFill>
              </a:rPr>
              <a:t>	</a:t>
            </a:r>
            <a:r>
              <a:rPr lang="de-DE" b="1" dirty="0" smtClean="0">
                <a:solidFill>
                  <a:schemeClr val="bg1"/>
                </a:solidFill>
              </a:rPr>
              <a:t>Bilder</a:t>
            </a:r>
            <a:endParaRPr lang="de-DE" b="1" dirty="0">
              <a:solidFill>
                <a:schemeClr val="bg1"/>
              </a:solidFill>
            </a:endParaRPr>
          </a:p>
          <a:p>
            <a:pPr defTabSz="288000"/>
            <a:r>
              <a:rPr lang="de-DE" b="1" dirty="0">
                <a:solidFill>
                  <a:schemeClr val="bg1"/>
                </a:solidFill>
              </a:rPr>
              <a:t>    </a:t>
            </a:r>
            <a:r>
              <a:rPr lang="de-DE" b="1" dirty="0" smtClean="0">
                <a:solidFill>
                  <a:schemeClr val="bg1"/>
                </a:solidFill>
              </a:rPr>
              <a:t>1.g</a:t>
            </a:r>
            <a:r>
              <a:rPr lang="de-DE" b="1" dirty="0">
                <a:solidFill>
                  <a:schemeClr val="bg1"/>
                </a:solidFill>
              </a:rPr>
              <a:t>	</a:t>
            </a:r>
            <a:r>
              <a:rPr lang="de-DE" b="1" dirty="0" smtClean="0">
                <a:solidFill>
                  <a:schemeClr val="bg1"/>
                </a:solidFill>
              </a:rPr>
              <a:t>Umsetzung der</a:t>
            </a:r>
          </a:p>
          <a:p>
            <a:pPr defTabSz="288000"/>
            <a:r>
              <a:rPr lang="de-DE" b="1" dirty="0">
                <a:solidFill>
                  <a:schemeClr val="bg1"/>
                </a:solidFill>
              </a:rPr>
              <a:t>	</a:t>
            </a:r>
            <a:r>
              <a:rPr lang="de-DE" b="1" dirty="0" smtClean="0">
                <a:solidFill>
                  <a:schemeClr val="bg1"/>
                </a:solidFill>
              </a:rPr>
              <a:t>	Lernstrategien</a:t>
            </a:r>
            <a:endParaRPr lang="de-DE" b="1" dirty="0" smtClean="0">
              <a:solidFill>
                <a:schemeClr val="bg1"/>
              </a:solidFill>
            </a:endParaRPr>
          </a:p>
          <a:p>
            <a:pPr defTabSz="288000"/>
            <a:r>
              <a:rPr lang="de-DE" b="1" dirty="0" smtClean="0">
                <a:solidFill>
                  <a:schemeClr val="bg1"/>
                </a:solidFill>
              </a:rPr>
              <a:t>2.	Zeitmanagement</a:t>
            </a:r>
          </a:p>
          <a:p>
            <a:pPr defTabSz="288000"/>
            <a:r>
              <a:rPr lang="de-DE" b="1" dirty="0" smtClean="0">
                <a:solidFill>
                  <a:schemeClr val="bg1"/>
                </a:solidFill>
              </a:rPr>
              <a:t>3.	Lernumfeld</a:t>
            </a:r>
          </a:p>
          <a:p>
            <a:pPr defTabSz="288000"/>
            <a:r>
              <a:rPr lang="de-DE" b="1" dirty="0" smtClean="0">
                <a:solidFill>
                  <a:schemeClr val="bg1"/>
                </a:solidFill>
              </a:rPr>
              <a:t>4.	Lernmedien</a:t>
            </a:r>
          </a:p>
          <a:p>
            <a:pPr defTabSz="288000"/>
            <a:r>
              <a:rPr lang="de-DE" b="1" dirty="0">
                <a:solidFill>
                  <a:schemeClr val="bg1"/>
                </a:solidFill>
              </a:rPr>
              <a:t>5.	Eigene Erfahrungen</a:t>
            </a:r>
          </a:p>
          <a:p>
            <a:pPr defTabSz="288000"/>
            <a:endParaRPr lang="de-DE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433289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 rot="5400000">
            <a:off x="-1989307" y="1989305"/>
            <a:ext cx="6858000" cy="2879389"/>
          </a:xfrm>
          <a:solidFill>
            <a:schemeClr val="accent5">
              <a:lumMod val="75000"/>
            </a:schemeClr>
          </a:solidFill>
        </p:spPr>
        <p:txBody>
          <a:bodyPr/>
          <a:lstStyle/>
          <a:p>
            <a:endParaRPr lang="de-DE" dirty="0"/>
          </a:p>
        </p:txBody>
      </p:sp>
      <p:pic>
        <p:nvPicPr>
          <p:cNvPr id="1026" name="Picture 2" descr="Logo der Fachhochschule Schmalkalden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31870" y="36513"/>
            <a:ext cx="4953000" cy="9937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Fußzeilenplatzhalter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6136532" cy="365125"/>
          </a:xfrm>
        </p:spPr>
        <p:txBody>
          <a:bodyPr/>
          <a:lstStyle/>
          <a:p>
            <a:r>
              <a:rPr lang="de-DE" dirty="0" smtClean="0">
                <a:solidFill>
                  <a:schemeClr val="tx1"/>
                </a:solidFill>
              </a:rPr>
              <a:t>Uwe </a:t>
            </a:r>
            <a:r>
              <a:rPr lang="de-DE" dirty="0" err="1" smtClean="0">
                <a:solidFill>
                  <a:schemeClr val="tx1"/>
                </a:solidFill>
              </a:rPr>
              <a:t>Neisen</a:t>
            </a:r>
            <a:r>
              <a:rPr lang="de-DE" dirty="0" smtClean="0">
                <a:solidFill>
                  <a:schemeClr val="tx1"/>
                </a:solidFill>
              </a:rPr>
              <a:t>, Yannick Hartung, </a:t>
            </a:r>
            <a:r>
              <a:rPr lang="de-DE" dirty="0" err="1" smtClean="0">
                <a:solidFill>
                  <a:schemeClr val="tx1"/>
                </a:solidFill>
              </a:rPr>
              <a:t>Yannic</a:t>
            </a:r>
            <a:r>
              <a:rPr lang="de-DE" dirty="0" smtClean="0">
                <a:solidFill>
                  <a:schemeClr val="tx1"/>
                </a:solidFill>
              </a:rPr>
              <a:t> </a:t>
            </a:r>
            <a:r>
              <a:rPr lang="de-DE" dirty="0" err="1" smtClean="0">
                <a:solidFill>
                  <a:schemeClr val="tx1"/>
                </a:solidFill>
              </a:rPr>
              <a:t>Klinzing</a:t>
            </a:r>
            <a:r>
              <a:rPr lang="de-DE" dirty="0" smtClean="0">
                <a:solidFill>
                  <a:schemeClr val="tx1"/>
                </a:solidFill>
              </a:rPr>
              <a:t>, Kevin Ziller </a:t>
            </a:r>
            <a:endParaRPr lang="de-DE" dirty="0">
              <a:solidFill>
                <a:schemeClr val="tx1"/>
              </a:solidFill>
            </a:endParaRPr>
          </a:p>
        </p:txBody>
      </p:sp>
      <p:sp>
        <p:nvSpPr>
          <p:cNvPr id="8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9396919" y="6356349"/>
            <a:ext cx="2743200" cy="365125"/>
          </a:xfrm>
        </p:spPr>
        <p:txBody>
          <a:bodyPr/>
          <a:lstStyle/>
          <a:p>
            <a:r>
              <a:rPr lang="de-DE" dirty="0">
                <a:solidFill>
                  <a:schemeClr val="tx1"/>
                </a:solidFill>
              </a:rPr>
              <a:t>6</a:t>
            </a:r>
            <a:endParaRPr lang="de-DE" dirty="0">
              <a:solidFill>
                <a:schemeClr val="tx1"/>
              </a:solidFill>
            </a:endParaRPr>
          </a:p>
        </p:txBody>
      </p:sp>
      <p:sp>
        <p:nvSpPr>
          <p:cNvPr id="2" name="Textfeld 1"/>
          <p:cNvSpPr txBox="1"/>
          <p:nvPr/>
        </p:nvSpPr>
        <p:spPr>
          <a:xfrm>
            <a:off x="-9730" y="-47706"/>
            <a:ext cx="3356045" cy="42473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288000"/>
            <a:r>
              <a:rPr lang="de-DE" b="1" dirty="0" smtClean="0">
                <a:solidFill>
                  <a:schemeClr val="bg1"/>
                </a:solidFill>
              </a:rPr>
              <a:t>1.	Lernstrategien</a:t>
            </a:r>
          </a:p>
          <a:p>
            <a:pPr defTabSz="288000"/>
            <a:r>
              <a:rPr lang="de-DE" b="1" dirty="0" smtClean="0">
                <a:solidFill>
                  <a:schemeClr val="bg1"/>
                </a:solidFill>
              </a:rPr>
              <a:t>    1.a	Lernkartei</a:t>
            </a:r>
          </a:p>
          <a:p>
            <a:pPr defTabSz="288000"/>
            <a:r>
              <a:rPr lang="de-DE" b="1" dirty="0" smtClean="0">
                <a:solidFill>
                  <a:schemeClr val="bg1"/>
                </a:solidFill>
              </a:rPr>
              <a:t>    1.b	Loci-Technik</a:t>
            </a:r>
          </a:p>
          <a:p>
            <a:pPr defTabSz="288000">
              <a:tabLst>
                <a:tab pos="288000" algn="l"/>
              </a:tabLst>
            </a:pPr>
            <a:r>
              <a:rPr lang="de-DE" b="1" dirty="0" smtClean="0">
                <a:solidFill>
                  <a:schemeClr val="bg1"/>
                </a:solidFill>
              </a:rPr>
              <a:t>    </a:t>
            </a:r>
            <a:r>
              <a:rPr lang="de-DE" b="1" u="sng" dirty="0" smtClean="0">
                <a:solidFill>
                  <a:schemeClr val="bg1"/>
                </a:solidFill>
              </a:rPr>
              <a:t>1.c	Finger als Merkhilfen</a:t>
            </a:r>
          </a:p>
          <a:p>
            <a:pPr defTabSz="288000"/>
            <a:r>
              <a:rPr lang="de-DE" b="1" dirty="0" smtClean="0">
                <a:solidFill>
                  <a:schemeClr val="bg1"/>
                </a:solidFill>
              </a:rPr>
              <a:t>    1.d	Gruppierungstechnik</a:t>
            </a:r>
          </a:p>
          <a:p>
            <a:pPr defTabSz="288000"/>
            <a:r>
              <a:rPr lang="de-DE" b="1" dirty="0" smtClean="0">
                <a:solidFill>
                  <a:schemeClr val="bg1"/>
                </a:solidFill>
              </a:rPr>
              <a:t>    1.e	Rhythmus und Reim</a:t>
            </a:r>
          </a:p>
          <a:p>
            <a:pPr defTabSz="288000"/>
            <a:r>
              <a:rPr lang="de-DE" b="1" dirty="0" smtClean="0">
                <a:solidFill>
                  <a:schemeClr val="bg1"/>
                </a:solidFill>
              </a:rPr>
              <a:t>    1.f	Grafiken, Mindmaps,</a:t>
            </a:r>
          </a:p>
          <a:p>
            <a:pPr defTabSz="288000"/>
            <a:r>
              <a:rPr lang="de-DE" b="1" dirty="0">
                <a:solidFill>
                  <a:schemeClr val="bg1"/>
                </a:solidFill>
              </a:rPr>
              <a:t>	</a:t>
            </a:r>
            <a:r>
              <a:rPr lang="de-DE" b="1" dirty="0" smtClean="0">
                <a:solidFill>
                  <a:schemeClr val="bg1"/>
                </a:solidFill>
              </a:rPr>
              <a:t>	</a:t>
            </a:r>
            <a:r>
              <a:rPr lang="de-DE" b="1" dirty="0" smtClean="0">
                <a:solidFill>
                  <a:schemeClr val="bg1"/>
                </a:solidFill>
              </a:rPr>
              <a:t>Bilder</a:t>
            </a:r>
            <a:endParaRPr lang="de-DE" b="1" dirty="0">
              <a:solidFill>
                <a:schemeClr val="bg1"/>
              </a:solidFill>
            </a:endParaRPr>
          </a:p>
          <a:p>
            <a:pPr defTabSz="288000"/>
            <a:r>
              <a:rPr lang="de-DE" b="1" dirty="0">
                <a:solidFill>
                  <a:schemeClr val="bg1"/>
                </a:solidFill>
              </a:rPr>
              <a:t>    </a:t>
            </a:r>
            <a:r>
              <a:rPr lang="de-DE" b="1" dirty="0" smtClean="0">
                <a:solidFill>
                  <a:schemeClr val="bg1"/>
                </a:solidFill>
              </a:rPr>
              <a:t>1.g</a:t>
            </a:r>
            <a:r>
              <a:rPr lang="de-DE" b="1" dirty="0">
                <a:solidFill>
                  <a:schemeClr val="bg1"/>
                </a:solidFill>
              </a:rPr>
              <a:t>	</a:t>
            </a:r>
            <a:r>
              <a:rPr lang="de-DE" b="1" dirty="0" smtClean="0">
                <a:solidFill>
                  <a:schemeClr val="bg1"/>
                </a:solidFill>
              </a:rPr>
              <a:t>Umsetzung der</a:t>
            </a:r>
          </a:p>
          <a:p>
            <a:pPr defTabSz="288000"/>
            <a:r>
              <a:rPr lang="de-DE" b="1" dirty="0">
                <a:solidFill>
                  <a:schemeClr val="bg1"/>
                </a:solidFill>
              </a:rPr>
              <a:t>	</a:t>
            </a:r>
            <a:r>
              <a:rPr lang="de-DE" b="1" dirty="0" smtClean="0">
                <a:solidFill>
                  <a:schemeClr val="bg1"/>
                </a:solidFill>
              </a:rPr>
              <a:t>	Lernstrategien</a:t>
            </a:r>
            <a:endParaRPr lang="de-DE" b="1" dirty="0" smtClean="0">
              <a:solidFill>
                <a:schemeClr val="bg1"/>
              </a:solidFill>
            </a:endParaRPr>
          </a:p>
          <a:p>
            <a:pPr defTabSz="288000"/>
            <a:r>
              <a:rPr lang="de-DE" b="1" dirty="0" smtClean="0">
                <a:solidFill>
                  <a:schemeClr val="bg1"/>
                </a:solidFill>
              </a:rPr>
              <a:t>2.	Zeitmanagement</a:t>
            </a:r>
          </a:p>
          <a:p>
            <a:pPr defTabSz="288000"/>
            <a:r>
              <a:rPr lang="de-DE" b="1" dirty="0" smtClean="0">
                <a:solidFill>
                  <a:schemeClr val="bg1"/>
                </a:solidFill>
              </a:rPr>
              <a:t>3.	Lernumfeld</a:t>
            </a:r>
          </a:p>
          <a:p>
            <a:pPr defTabSz="288000"/>
            <a:r>
              <a:rPr lang="de-DE" b="1" dirty="0" smtClean="0">
                <a:solidFill>
                  <a:schemeClr val="bg1"/>
                </a:solidFill>
              </a:rPr>
              <a:t>4.	Lernmedien</a:t>
            </a:r>
          </a:p>
          <a:p>
            <a:pPr defTabSz="288000"/>
            <a:r>
              <a:rPr lang="de-DE" b="1" dirty="0">
                <a:solidFill>
                  <a:schemeClr val="bg1"/>
                </a:solidFill>
              </a:rPr>
              <a:t>5.	Eigene Erfahrungen</a:t>
            </a:r>
          </a:p>
          <a:p>
            <a:pPr defTabSz="288000"/>
            <a:endParaRPr lang="de-DE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778650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 rot="5400000">
            <a:off x="-1989307" y="1989305"/>
            <a:ext cx="6858000" cy="2879389"/>
          </a:xfrm>
          <a:solidFill>
            <a:schemeClr val="accent5">
              <a:lumMod val="75000"/>
            </a:schemeClr>
          </a:solidFill>
        </p:spPr>
        <p:txBody>
          <a:bodyPr/>
          <a:lstStyle/>
          <a:p>
            <a:endParaRPr lang="de-DE" dirty="0"/>
          </a:p>
        </p:txBody>
      </p:sp>
      <p:pic>
        <p:nvPicPr>
          <p:cNvPr id="1026" name="Picture 2" descr="Logo der Fachhochschule Schmalkalden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31870" y="36513"/>
            <a:ext cx="4953000" cy="9937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Fußzeilenplatzhalter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6136532" cy="365125"/>
          </a:xfrm>
        </p:spPr>
        <p:txBody>
          <a:bodyPr/>
          <a:lstStyle/>
          <a:p>
            <a:r>
              <a:rPr lang="de-DE" dirty="0" smtClean="0">
                <a:solidFill>
                  <a:schemeClr val="tx1"/>
                </a:solidFill>
              </a:rPr>
              <a:t>Uwe </a:t>
            </a:r>
            <a:r>
              <a:rPr lang="de-DE" dirty="0" err="1" smtClean="0">
                <a:solidFill>
                  <a:schemeClr val="tx1"/>
                </a:solidFill>
              </a:rPr>
              <a:t>Neisen</a:t>
            </a:r>
            <a:r>
              <a:rPr lang="de-DE" dirty="0" smtClean="0">
                <a:solidFill>
                  <a:schemeClr val="tx1"/>
                </a:solidFill>
              </a:rPr>
              <a:t>, Yannick Hartung, </a:t>
            </a:r>
            <a:r>
              <a:rPr lang="de-DE" dirty="0" err="1" smtClean="0">
                <a:solidFill>
                  <a:schemeClr val="tx1"/>
                </a:solidFill>
              </a:rPr>
              <a:t>Yannic</a:t>
            </a:r>
            <a:r>
              <a:rPr lang="de-DE" dirty="0" smtClean="0">
                <a:solidFill>
                  <a:schemeClr val="tx1"/>
                </a:solidFill>
              </a:rPr>
              <a:t> </a:t>
            </a:r>
            <a:r>
              <a:rPr lang="de-DE" dirty="0" err="1" smtClean="0">
                <a:solidFill>
                  <a:schemeClr val="tx1"/>
                </a:solidFill>
              </a:rPr>
              <a:t>Klinzing</a:t>
            </a:r>
            <a:r>
              <a:rPr lang="de-DE" dirty="0" smtClean="0">
                <a:solidFill>
                  <a:schemeClr val="tx1"/>
                </a:solidFill>
              </a:rPr>
              <a:t>, Kevin Ziller </a:t>
            </a:r>
            <a:endParaRPr lang="de-DE" dirty="0">
              <a:solidFill>
                <a:schemeClr val="tx1"/>
              </a:solidFill>
            </a:endParaRPr>
          </a:p>
        </p:txBody>
      </p:sp>
      <p:sp>
        <p:nvSpPr>
          <p:cNvPr id="8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9396919" y="6356349"/>
            <a:ext cx="2743200" cy="365125"/>
          </a:xfrm>
        </p:spPr>
        <p:txBody>
          <a:bodyPr/>
          <a:lstStyle/>
          <a:p>
            <a:r>
              <a:rPr lang="de-DE" dirty="0">
                <a:solidFill>
                  <a:schemeClr val="tx1"/>
                </a:solidFill>
              </a:rPr>
              <a:t>7</a:t>
            </a:r>
            <a:endParaRPr lang="de-DE" dirty="0">
              <a:solidFill>
                <a:schemeClr val="tx1"/>
              </a:solidFill>
            </a:endParaRPr>
          </a:p>
        </p:txBody>
      </p:sp>
      <p:sp>
        <p:nvSpPr>
          <p:cNvPr id="2" name="Textfeld 1"/>
          <p:cNvSpPr txBox="1"/>
          <p:nvPr/>
        </p:nvSpPr>
        <p:spPr>
          <a:xfrm>
            <a:off x="-9730" y="-47706"/>
            <a:ext cx="3356045" cy="42473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288000"/>
            <a:r>
              <a:rPr lang="de-DE" b="1" dirty="0" smtClean="0">
                <a:solidFill>
                  <a:schemeClr val="bg1"/>
                </a:solidFill>
              </a:rPr>
              <a:t>1.	Lernstrategien</a:t>
            </a:r>
          </a:p>
          <a:p>
            <a:pPr defTabSz="288000"/>
            <a:r>
              <a:rPr lang="de-DE" b="1" dirty="0" smtClean="0">
                <a:solidFill>
                  <a:schemeClr val="bg1"/>
                </a:solidFill>
              </a:rPr>
              <a:t>    1.a	Lernkartei</a:t>
            </a:r>
          </a:p>
          <a:p>
            <a:pPr defTabSz="288000"/>
            <a:r>
              <a:rPr lang="de-DE" b="1" dirty="0" smtClean="0">
                <a:solidFill>
                  <a:schemeClr val="bg1"/>
                </a:solidFill>
              </a:rPr>
              <a:t>    1.b	Loci-Technik</a:t>
            </a:r>
          </a:p>
          <a:p>
            <a:pPr defTabSz="288000">
              <a:tabLst>
                <a:tab pos="288000" algn="l"/>
              </a:tabLst>
            </a:pPr>
            <a:r>
              <a:rPr lang="de-DE" b="1" dirty="0" smtClean="0">
                <a:solidFill>
                  <a:schemeClr val="bg1"/>
                </a:solidFill>
              </a:rPr>
              <a:t>    1.c	Finger als Merkhilfen</a:t>
            </a:r>
          </a:p>
          <a:p>
            <a:pPr defTabSz="288000"/>
            <a:r>
              <a:rPr lang="de-DE" b="1" dirty="0" smtClean="0">
                <a:solidFill>
                  <a:schemeClr val="bg1"/>
                </a:solidFill>
              </a:rPr>
              <a:t>    </a:t>
            </a:r>
            <a:r>
              <a:rPr lang="de-DE" b="1" u="sng" dirty="0" smtClean="0">
                <a:solidFill>
                  <a:schemeClr val="bg1"/>
                </a:solidFill>
              </a:rPr>
              <a:t>1.d	Gruppierungstechnik</a:t>
            </a:r>
          </a:p>
          <a:p>
            <a:pPr defTabSz="288000"/>
            <a:r>
              <a:rPr lang="de-DE" b="1" dirty="0" smtClean="0">
                <a:solidFill>
                  <a:schemeClr val="bg1"/>
                </a:solidFill>
              </a:rPr>
              <a:t>    1.e	Rhythmus und Reim</a:t>
            </a:r>
          </a:p>
          <a:p>
            <a:pPr defTabSz="288000"/>
            <a:r>
              <a:rPr lang="de-DE" b="1" dirty="0" smtClean="0">
                <a:solidFill>
                  <a:schemeClr val="bg1"/>
                </a:solidFill>
              </a:rPr>
              <a:t>    1.f	Grafiken, Mindmaps,</a:t>
            </a:r>
          </a:p>
          <a:p>
            <a:pPr defTabSz="288000"/>
            <a:r>
              <a:rPr lang="de-DE" b="1" dirty="0">
                <a:solidFill>
                  <a:schemeClr val="bg1"/>
                </a:solidFill>
              </a:rPr>
              <a:t>	</a:t>
            </a:r>
            <a:r>
              <a:rPr lang="de-DE" b="1" dirty="0" smtClean="0">
                <a:solidFill>
                  <a:schemeClr val="bg1"/>
                </a:solidFill>
              </a:rPr>
              <a:t>	</a:t>
            </a:r>
            <a:r>
              <a:rPr lang="de-DE" b="1" dirty="0" smtClean="0">
                <a:solidFill>
                  <a:schemeClr val="bg1"/>
                </a:solidFill>
              </a:rPr>
              <a:t>Bilder</a:t>
            </a:r>
            <a:endParaRPr lang="de-DE" b="1" dirty="0">
              <a:solidFill>
                <a:schemeClr val="bg1"/>
              </a:solidFill>
            </a:endParaRPr>
          </a:p>
          <a:p>
            <a:pPr defTabSz="288000"/>
            <a:r>
              <a:rPr lang="de-DE" b="1" dirty="0">
                <a:solidFill>
                  <a:schemeClr val="bg1"/>
                </a:solidFill>
              </a:rPr>
              <a:t>    </a:t>
            </a:r>
            <a:r>
              <a:rPr lang="de-DE" b="1" dirty="0" smtClean="0">
                <a:solidFill>
                  <a:schemeClr val="bg1"/>
                </a:solidFill>
              </a:rPr>
              <a:t>1.g</a:t>
            </a:r>
            <a:r>
              <a:rPr lang="de-DE" b="1" dirty="0">
                <a:solidFill>
                  <a:schemeClr val="bg1"/>
                </a:solidFill>
              </a:rPr>
              <a:t>	</a:t>
            </a:r>
            <a:r>
              <a:rPr lang="de-DE" b="1" dirty="0" smtClean="0">
                <a:solidFill>
                  <a:schemeClr val="bg1"/>
                </a:solidFill>
              </a:rPr>
              <a:t>Umsetzung der</a:t>
            </a:r>
          </a:p>
          <a:p>
            <a:pPr defTabSz="288000"/>
            <a:r>
              <a:rPr lang="de-DE" b="1" dirty="0">
                <a:solidFill>
                  <a:schemeClr val="bg1"/>
                </a:solidFill>
              </a:rPr>
              <a:t>	</a:t>
            </a:r>
            <a:r>
              <a:rPr lang="de-DE" b="1" dirty="0" smtClean="0">
                <a:solidFill>
                  <a:schemeClr val="bg1"/>
                </a:solidFill>
              </a:rPr>
              <a:t>	Lernstrategien</a:t>
            </a:r>
            <a:endParaRPr lang="de-DE" b="1" dirty="0" smtClean="0">
              <a:solidFill>
                <a:schemeClr val="bg1"/>
              </a:solidFill>
            </a:endParaRPr>
          </a:p>
          <a:p>
            <a:pPr defTabSz="288000"/>
            <a:r>
              <a:rPr lang="de-DE" b="1" dirty="0" smtClean="0">
                <a:solidFill>
                  <a:schemeClr val="bg1"/>
                </a:solidFill>
              </a:rPr>
              <a:t>2.	Zeitmanagement</a:t>
            </a:r>
          </a:p>
          <a:p>
            <a:pPr defTabSz="288000"/>
            <a:r>
              <a:rPr lang="de-DE" b="1" dirty="0" smtClean="0">
                <a:solidFill>
                  <a:schemeClr val="bg1"/>
                </a:solidFill>
              </a:rPr>
              <a:t>3.	Lernumfeld</a:t>
            </a:r>
          </a:p>
          <a:p>
            <a:pPr defTabSz="288000"/>
            <a:r>
              <a:rPr lang="de-DE" b="1" dirty="0" smtClean="0">
                <a:solidFill>
                  <a:schemeClr val="bg1"/>
                </a:solidFill>
              </a:rPr>
              <a:t>4.	Lernmedien</a:t>
            </a:r>
          </a:p>
          <a:p>
            <a:pPr defTabSz="288000"/>
            <a:r>
              <a:rPr lang="de-DE" b="1" dirty="0">
                <a:solidFill>
                  <a:schemeClr val="bg1"/>
                </a:solidFill>
              </a:rPr>
              <a:t>5.	Eigene Erfahrungen</a:t>
            </a:r>
          </a:p>
          <a:p>
            <a:pPr defTabSz="288000"/>
            <a:endParaRPr lang="de-DE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001587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 rot="5400000">
            <a:off x="-1989307" y="1989305"/>
            <a:ext cx="6858000" cy="2879389"/>
          </a:xfrm>
          <a:solidFill>
            <a:schemeClr val="accent5">
              <a:lumMod val="75000"/>
            </a:schemeClr>
          </a:solidFill>
        </p:spPr>
        <p:txBody>
          <a:bodyPr/>
          <a:lstStyle/>
          <a:p>
            <a:endParaRPr lang="de-DE" dirty="0"/>
          </a:p>
        </p:txBody>
      </p:sp>
      <p:pic>
        <p:nvPicPr>
          <p:cNvPr id="1026" name="Picture 2" descr="Logo der Fachhochschule Schmalkalden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31870" y="36513"/>
            <a:ext cx="4953000" cy="9937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Fußzeilenplatzhalter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6136532" cy="365125"/>
          </a:xfrm>
        </p:spPr>
        <p:txBody>
          <a:bodyPr/>
          <a:lstStyle/>
          <a:p>
            <a:r>
              <a:rPr lang="de-DE" dirty="0" smtClean="0">
                <a:solidFill>
                  <a:schemeClr val="tx1"/>
                </a:solidFill>
              </a:rPr>
              <a:t>Uwe </a:t>
            </a:r>
            <a:r>
              <a:rPr lang="de-DE" dirty="0" err="1" smtClean="0">
                <a:solidFill>
                  <a:schemeClr val="tx1"/>
                </a:solidFill>
              </a:rPr>
              <a:t>Neisen</a:t>
            </a:r>
            <a:r>
              <a:rPr lang="de-DE" dirty="0" smtClean="0">
                <a:solidFill>
                  <a:schemeClr val="tx1"/>
                </a:solidFill>
              </a:rPr>
              <a:t>, Yannick Hartung, </a:t>
            </a:r>
            <a:r>
              <a:rPr lang="de-DE" dirty="0" err="1" smtClean="0">
                <a:solidFill>
                  <a:schemeClr val="tx1"/>
                </a:solidFill>
              </a:rPr>
              <a:t>Yannic</a:t>
            </a:r>
            <a:r>
              <a:rPr lang="de-DE" dirty="0" smtClean="0">
                <a:solidFill>
                  <a:schemeClr val="tx1"/>
                </a:solidFill>
              </a:rPr>
              <a:t> </a:t>
            </a:r>
            <a:r>
              <a:rPr lang="de-DE" dirty="0" err="1" smtClean="0">
                <a:solidFill>
                  <a:schemeClr val="tx1"/>
                </a:solidFill>
              </a:rPr>
              <a:t>Klinzing</a:t>
            </a:r>
            <a:r>
              <a:rPr lang="de-DE" dirty="0" smtClean="0">
                <a:solidFill>
                  <a:schemeClr val="tx1"/>
                </a:solidFill>
              </a:rPr>
              <a:t>, Kevin Ziller </a:t>
            </a:r>
            <a:endParaRPr lang="de-DE" dirty="0">
              <a:solidFill>
                <a:schemeClr val="tx1"/>
              </a:solidFill>
            </a:endParaRPr>
          </a:p>
        </p:txBody>
      </p:sp>
      <p:sp>
        <p:nvSpPr>
          <p:cNvPr id="8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9396919" y="6356349"/>
            <a:ext cx="2743200" cy="365125"/>
          </a:xfrm>
        </p:spPr>
        <p:txBody>
          <a:bodyPr/>
          <a:lstStyle/>
          <a:p>
            <a:r>
              <a:rPr lang="de-DE" dirty="0">
                <a:solidFill>
                  <a:schemeClr val="tx1"/>
                </a:solidFill>
              </a:rPr>
              <a:t>8</a:t>
            </a:r>
            <a:endParaRPr lang="de-DE" dirty="0">
              <a:solidFill>
                <a:schemeClr val="tx1"/>
              </a:solidFill>
            </a:endParaRPr>
          </a:p>
        </p:txBody>
      </p:sp>
      <p:sp>
        <p:nvSpPr>
          <p:cNvPr id="2" name="Textfeld 1"/>
          <p:cNvSpPr txBox="1"/>
          <p:nvPr/>
        </p:nvSpPr>
        <p:spPr>
          <a:xfrm>
            <a:off x="-9730" y="-47706"/>
            <a:ext cx="3356045" cy="42473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288000"/>
            <a:r>
              <a:rPr lang="de-DE" b="1" dirty="0" smtClean="0">
                <a:solidFill>
                  <a:schemeClr val="bg1"/>
                </a:solidFill>
              </a:rPr>
              <a:t>1.	Lernstrategien</a:t>
            </a:r>
          </a:p>
          <a:p>
            <a:pPr defTabSz="288000"/>
            <a:r>
              <a:rPr lang="de-DE" b="1" dirty="0" smtClean="0">
                <a:solidFill>
                  <a:schemeClr val="bg1"/>
                </a:solidFill>
              </a:rPr>
              <a:t>    1.a	Lernkartei</a:t>
            </a:r>
          </a:p>
          <a:p>
            <a:pPr defTabSz="288000"/>
            <a:r>
              <a:rPr lang="de-DE" b="1" dirty="0" smtClean="0">
                <a:solidFill>
                  <a:schemeClr val="bg1"/>
                </a:solidFill>
              </a:rPr>
              <a:t>    1.b	Loci-Technik</a:t>
            </a:r>
          </a:p>
          <a:p>
            <a:pPr defTabSz="288000">
              <a:tabLst>
                <a:tab pos="288000" algn="l"/>
              </a:tabLst>
            </a:pPr>
            <a:r>
              <a:rPr lang="de-DE" b="1" dirty="0" smtClean="0">
                <a:solidFill>
                  <a:schemeClr val="bg1"/>
                </a:solidFill>
              </a:rPr>
              <a:t>    1.c	Finger als Merkhilfen</a:t>
            </a:r>
          </a:p>
          <a:p>
            <a:pPr defTabSz="288000"/>
            <a:r>
              <a:rPr lang="de-DE" b="1" dirty="0" smtClean="0">
                <a:solidFill>
                  <a:schemeClr val="bg1"/>
                </a:solidFill>
              </a:rPr>
              <a:t>    </a:t>
            </a:r>
            <a:r>
              <a:rPr lang="de-DE" b="1" u="sng" dirty="0" smtClean="0">
                <a:solidFill>
                  <a:schemeClr val="bg1"/>
                </a:solidFill>
              </a:rPr>
              <a:t>1.d	Gruppierungstechnik</a:t>
            </a:r>
          </a:p>
          <a:p>
            <a:pPr defTabSz="288000"/>
            <a:r>
              <a:rPr lang="de-DE" b="1" dirty="0" smtClean="0">
                <a:solidFill>
                  <a:schemeClr val="bg1"/>
                </a:solidFill>
              </a:rPr>
              <a:t>    1.e	Rhythmus und Reim</a:t>
            </a:r>
          </a:p>
          <a:p>
            <a:pPr defTabSz="288000"/>
            <a:r>
              <a:rPr lang="de-DE" b="1" dirty="0" smtClean="0">
                <a:solidFill>
                  <a:schemeClr val="bg1"/>
                </a:solidFill>
              </a:rPr>
              <a:t>    1.f	Grafiken, Mindmaps,</a:t>
            </a:r>
          </a:p>
          <a:p>
            <a:pPr defTabSz="288000"/>
            <a:r>
              <a:rPr lang="de-DE" b="1" dirty="0">
                <a:solidFill>
                  <a:schemeClr val="bg1"/>
                </a:solidFill>
              </a:rPr>
              <a:t>	</a:t>
            </a:r>
            <a:r>
              <a:rPr lang="de-DE" b="1" dirty="0" smtClean="0">
                <a:solidFill>
                  <a:schemeClr val="bg1"/>
                </a:solidFill>
              </a:rPr>
              <a:t>	</a:t>
            </a:r>
            <a:r>
              <a:rPr lang="de-DE" b="1" dirty="0" smtClean="0">
                <a:solidFill>
                  <a:schemeClr val="bg1"/>
                </a:solidFill>
              </a:rPr>
              <a:t>Bilder</a:t>
            </a:r>
            <a:endParaRPr lang="de-DE" b="1" dirty="0">
              <a:solidFill>
                <a:schemeClr val="bg1"/>
              </a:solidFill>
            </a:endParaRPr>
          </a:p>
          <a:p>
            <a:pPr defTabSz="288000"/>
            <a:r>
              <a:rPr lang="de-DE" b="1" dirty="0">
                <a:solidFill>
                  <a:schemeClr val="bg1"/>
                </a:solidFill>
              </a:rPr>
              <a:t>    </a:t>
            </a:r>
            <a:r>
              <a:rPr lang="de-DE" b="1" dirty="0" smtClean="0">
                <a:solidFill>
                  <a:schemeClr val="bg1"/>
                </a:solidFill>
              </a:rPr>
              <a:t>1.g</a:t>
            </a:r>
            <a:r>
              <a:rPr lang="de-DE" b="1" dirty="0">
                <a:solidFill>
                  <a:schemeClr val="bg1"/>
                </a:solidFill>
              </a:rPr>
              <a:t>	</a:t>
            </a:r>
            <a:r>
              <a:rPr lang="de-DE" b="1" dirty="0" smtClean="0">
                <a:solidFill>
                  <a:schemeClr val="bg1"/>
                </a:solidFill>
              </a:rPr>
              <a:t>Umsetzung der</a:t>
            </a:r>
          </a:p>
          <a:p>
            <a:pPr defTabSz="288000"/>
            <a:r>
              <a:rPr lang="de-DE" b="1" dirty="0">
                <a:solidFill>
                  <a:schemeClr val="bg1"/>
                </a:solidFill>
              </a:rPr>
              <a:t>	</a:t>
            </a:r>
            <a:r>
              <a:rPr lang="de-DE" b="1" dirty="0" smtClean="0">
                <a:solidFill>
                  <a:schemeClr val="bg1"/>
                </a:solidFill>
              </a:rPr>
              <a:t>	Lernstrategien</a:t>
            </a:r>
            <a:endParaRPr lang="de-DE" b="1" dirty="0" smtClean="0">
              <a:solidFill>
                <a:schemeClr val="bg1"/>
              </a:solidFill>
            </a:endParaRPr>
          </a:p>
          <a:p>
            <a:pPr defTabSz="288000"/>
            <a:r>
              <a:rPr lang="de-DE" b="1" dirty="0" smtClean="0">
                <a:solidFill>
                  <a:schemeClr val="bg1"/>
                </a:solidFill>
              </a:rPr>
              <a:t>2.	Zeitmanagement</a:t>
            </a:r>
          </a:p>
          <a:p>
            <a:pPr defTabSz="288000"/>
            <a:r>
              <a:rPr lang="de-DE" b="1" dirty="0" smtClean="0">
                <a:solidFill>
                  <a:schemeClr val="bg1"/>
                </a:solidFill>
              </a:rPr>
              <a:t>3.	Lernumfeld</a:t>
            </a:r>
          </a:p>
          <a:p>
            <a:pPr defTabSz="288000"/>
            <a:r>
              <a:rPr lang="de-DE" b="1" dirty="0" smtClean="0">
                <a:solidFill>
                  <a:schemeClr val="bg1"/>
                </a:solidFill>
              </a:rPr>
              <a:t>4.	Lernmedien</a:t>
            </a:r>
          </a:p>
          <a:p>
            <a:pPr defTabSz="288000"/>
            <a:r>
              <a:rPr lang="de-DE" b="1" dirty="0">
                <a:solidFill>
                  <a:schemeClr val="bg1"/>
                </a:solidFill>
              </a:rPr>
              <a:t>5.	Eigene Erfahrungen</a:t>
            </a:r>
          </a:p>
          <a:p>
            <a:pPr defTabSz="288000"/>
            <a:endParaRPr lang="de-DE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388381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 rot="5400000">
            <a:off x="-1989307" y="1989305"/>
            <a:ext cx="6858000" cy="2879389"/>
          </a:xfrm>
          <a:solidFill>
            <a:schemeClr val="accent5">
              <a:lumMod val="75000"/>
            </a:schemeClr>
          </a:solidFill>
        </p:spPr>
        <p:txBody>
          <a:bodyPr/>
          <a:lstStyle/>
          <a:p>
            <a:endParaRPr lang="de-DE" dirty="0"/>
          </a:p>
        </p:txBody>
      </p:sp>
      <p:pic>
        <p:nvPicPr>
          <p:cNvPr id="1026" name="Picture 2" descr="Logo der Fachhochschule Schmalkalden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31870" y="36513"/>
            <a:ext cx="4953000" cy="9937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Fußzeilenplatzhalter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6136532" cy="365125"/>
          </a:xfrm>
        </p:spPr>
        <p:txBody>
          <a:bodyPr/>
          <a:lstStyle/>
          <a:p>
            <a:r>
              <a:rPr lang="de-DE" dirty="0" smtClean="0">
                <a:solidFill>
                  <a:schemeClr val="tx1"/>
                </a:solidFill>
              </a:rPr>
              <a:t>Uwe </a:t>
            </a:r>
            <a:r>
              <a:rPr lang="de-DE" dirty="0" err="1" smtClean="0">
                <a:solidFill>
                  <a:schemeClr val="tx1"/>
                </a:solidFill>
              </a:rPr>
              <a:t>Neisen</a:t>
            </a:r>
            <a:r>
              <a:rPr lang="de-DE" dirty="0" smtClean="0">
                <a:solidFill>
                  <a:schemeClr val="tx1"/>
                </a:solidFill>
              </a:rPr>
              <a:t>, Yannick Hartung, </a:t>
            </a:r>
            <a:r>
              <a:rPr lang="de-DE" dirty="0" err="1" smtClean="0">
                <a:solidFill>
                  <a:schemeClr val="tx1"/>
                </a:solidFill>
              </a:rPr>
              <a:t>Yannic</a:t>
            </a:r>
            <a:r>
              <a:rPr lang="de-DE" dirty="0" smtClean="0">
                <a:solidFill>
                  <a:schemeClr val="tx1"/>
                </a:solidFill>
              </a:rPr>
              <a:t> </a:t>
            </a:r>
            <a:r>
              <a:rPr lang="de-DE" dirty="0" err="1" smtClean="0">
                <a:solidFill>
                  <a:schemeClr val="tx1"/>
                </a:solidFill>
              </a:rPr>
              <a:t>Klinzing</a:t>
            </a:r>
            <a:r>
              <a:rPr lang="de-DE" dirty="0" smtClean="0">
                <a:solidFill>
                  <a:schemeClr val="tx1"/>
                </a:solidFill>
              </a:rPr>
              <a:t>, Kevin Ziller </a:t>
            </a:r>
            <a:endParaRPr lang="de-DE" dirty="0">
              <a:solidFill>
                <a:schemeClr val="tx1"/>
              </a:solidFill>
            </a:endParaRPr>
          </a:p>
        </p:txBody>
      </p:sp>
      <p:sp>
        <p:nvSpPr>
          <p:cNvPr id="8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9396919" y="6356349"/>
            <a:ext cx="2743200" cy="365125"/>
          </a:xfrm>
        </p:spPr>
        <p:txBody>
          <a:bodyPr/>
          <a:lstStyle/>
          <a:p>
            <a:r>
              <a:rPr lang="de-DE" dirty="0">
                <a:solidFill>
                  <a:schemeClr val="tx1"/>
                </a:solidFill>
              </a:rPr>
              <a:t>9</a:t>
            </a:r>
            <a:endParaRPr lang="de-DE" dirty="0">
              <a:solidFill>
                <a:schemeClr val="tx1"/>
              </a:solidFill>
            </a:endParaRPr>
          </a:p>
        </p:txBody>
      </p:sp>
      <p:sp>
        <p:nvSpPr>
          <p:cNvPr id="2" name="Textfeld 1"/>
          <p:cNvSpPr txBox="1"/>
          <p:nvPr/>
        </p:nvSpPr>
        <p:spPr>
          <a:xfrm>
            <a:off x="-9730" y="-47706"/>
            <a:ext cx="3356045" cy="42473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288000"/>
            <a:r>
              <a:rPr lang="de-DE" b="1" dirty="0" smtClean="0">
                <a:solidFill>
                  <a:schemeClr val="bg1"/>
                </a:solidFill>
              </a:rPr>
              <a:t>1.	Lernstrategien</a:t>
            </a:r>
          </a:p>
          <a:p>
            <a:pPr defTabSz="288000"/>
            <a:r>
              <a:rPr lang="de-DE" b="1" dirty="0" smtClean="0">
                <a:solidFill>
                  <a:schemeClr val="bg1"/>
                </a:solidFill>
              </a:rPr>
              <a:t>    1.a	Lernkartei</a:t>
            </a:r>
          </a:p>
          <a:p>
            <a:pPr defTabSz="288000"/>
            <a:r>
              <a:rPr lang="de-DE" b="1" dirty="0" smtClean="0">
                <a:solidFill>
                  <a:schemeClr val="bg1"/>
                </a:solidFill>
              </a:rPr>
              <a:t>    1.b	Loci-Technik</a:t>
            </a:r>
          </a:p>
          <a:p>
            <a:pPr defTabSz="288000">
              <a:tabLst>
                <a:tab pos="288000" algn="l"/>
              </a:tabLst>
            </a:pPr>
            <a:r>
              <a:rPr lang="de-DE" b="1" dirty="0" smtClean="0">
                <a:solidFill>
                  <a:schemeClr val="bg1"/>
                </a:solidFill>
              </a:rPr>
              <a:t>    1.c	Finger als Merkhilfen</a:t>
            </a:r>
          </a:p>
          <a:p>
            <a:pPr defTabSz="288000"/>
            <a:r>
              <a:rPr lang="de-DE" b="1" dirty="0" smtClean="0">
                <a:solidFill>
                  <a:schemeClr val="bg1"/>
                </a:solidFill>
              </a:rPr>
              <a:t>    1.d	Gruppierungstechnik</a:t>
            </a:r>
          </a:p>
          <a:p>
            <a:pPr defTabSz="288000"/>
            <a:r>
              <a:rPr lang="de-DE" b="1" dirty="0" smtClean="0">
                <a:solidFill>
                  <a:schemeClr val="bg1"/>
                </a:solidFill>
              </a:rPr>
              <a:t>    </a:t>
            </a:r>
            <a:r>
              <a:rPr lang="de-DE" b="1" u="sng" dirty="0" smtClean="0">
                <a:solidFill>
                  <a:schemeClr val="bg1"/>
                </a:solidFill>
              </a:rPr>
              <a:t>1.e	Rhythmus und Reim</a:t>
            </a:r>
          </a:p>
          <a:p>
            <a:pPr defTabSz="288000"/>
            <a:r>
              <a:rPr lang="de-DE" b="1" dirty="0" smtClean="0">
                <a:solidFill>
                  <a:schemeClr val="bg1"/>
                </a:solidFill>
              </a:rPr>
              <a:t>    1.f	Grafiken, Mindmaps,</a:t>
            </a:r>
          </a:p>
          <a:p>
            <a:pPr defTabSz="288000"/>
            <a:r>
              <a:rPr lang="de-DE" b="1" dirty="0">
                <a:solidFill>
                  <a:schemeClr val="bg1"/>
                </a:solidFill>
              </a:rPr>
              <a:t>	</a:t>
            </a:r>
            <a:r>
              <a:rPr lang="de-DE" b="1" dirty="0" smtClean="0">
                <a:solidFill>
                  <a:schemeClr val="bg1"/>
                </a:solidFill>
              </a:rPr>
              <a:t>	</a:t>
            </a:r>
            <a:r>
              <a:rPr lang="de-DE" b="1" dirty="0" smtClean="0">
                <a:solidFill>
                  <a:schemeClr val="bg1"/>
                </a:solidFill>
              </a:rPr>
              <a:t>Bilder</a:t>
            </a:r>
            <a:endParaRPr lang="de-DE" b="1" dirty="0">
              <a:solidFill>
                <a:schemeClr val="bg1"/>
              </a:solidFill>
            </a:endParaRPr>
          </a:p>
          <a:p>
            <a:pPr defTabSz="288000"/>
            <a:r>
              <a:rPr lang="de-DE" b="1" dirty="0">
                <a:solidFill>
                  <a:schemeClr val="bg1"/>
                </a:solidFill>
              </a:rPr>
              <a:t>    </a:t>
            </a:r>
            <a:r>
              <a:rPr lang="de-DE" b="1" dirty="0" smtClean="0">
                <a:solidFill>
                  <a:schemeClr val="bg1"/>
                </a:solidFill>
              </a:rPr>
              <a:t>1.g</a:t>
            </a:r>
            <a:r>
              <a:rPr lang="de-DE" b="1" dirty="0">
                <a:solidFill>
                  <a:schemeClr val="bg1"/>
                </a:solidFill>
              </a:rPr>
              <a:t>	</a:t>
            </a:r>
            <a:r>
              <a:rPr lang="de-DE" b="1" dirty="0" smtClean="0">
                <a:solidFill>
                  <a:schemeClr val="bg1"/>
                </a:solidFill>
              </a:rPr>
              <a:t>Umsetzung der</a:t>
            </a:r>
          </a:p>
          <a:p>
            <a:pPr defTabSz="288000"/>
            <a:r>
              <a:rPr lang="de-DE" b="1" dirty="0">
                <a:solidFill>
                  <a:schemeClr val="bg1"/>
                </a:solidFill>
              </a:rPr>
              <a:t>	</a:t>
            </a:r>
            <a:r>
              <a:rPr lang="de-DE" b="1" dirty="0" smtClean="0">
                <a:solidFill>
                  <a:schemeClr val="bg1"/>
                </a:solidFill>
              </a:rPr>
              <a:t>	Lernstrategien</a:t>
            </a:r>
            <a:endParaRPr lang="de-DE" b="1" dirty="0" smtClean="0">
              <a:solidFill>
                <a:schemeClr val="bg1"/>
              </a:solidFill>
            </a:endParaRPr>
          </a:p>
          <a:p>
            <a:pPr defTabSz="288000"/>
            <a:r>
              <a:rPr lang="de-DE" b="1" dirty="0" smtClean="0">
                <a:solidFill>
                  <a:schemeClr val="bg1"/>
                </a:solidFill>
              </a:rPr>
              <a:t>2.	Zeitmanagement</a:t>
            </a:r>
          </a:p>
          <a:p>
            <a:pPr defTabSz="288000"/>
            <a:r>
              <a:rPr lang="de-DE" b="1" dirty="0" smtClean="0">
                <a:solidFill>
                  <a:schemeClr val="bg1"/>
                </a:solidFill>
              </a:rPr>
              <a:t>3.	Lernumfeld</a:t>
            </a:r>
          </a:p>
          <a:p>
            <a:pPr defTabSz="288000"/>
            <a:r>
              <a:rPr lang="de-DE" b="1" dirty="0" smtClean="0">
                <a:solidFill>
                  <a:schemeClr val="bg1"/>
                </a:solidFill>
              </a:rPr>
              <a:t>4.	Lernmedien</a:t>
            </a:r>
          </a:p>
          <a:p>
            <a:pPr defTabSz="288000"/>
            <a:r>
              <a:rPr lang="de-DE" b="1" dirty="0">
                <a:solidFill>
                  <a:schemeClr val="bg1"/>
                </a:solidFill>
              </a:rPr>
              <a:t>5.	Eigene Erfahrungen</a:t>
            </a:r>
          </a:p>
          <a:p>
            <a:pPr defTabSz="288000"/>
            <a:endParaRPr lang="de-DE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57178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 rot="5400000">
            <a:off x="-1989307" y="1989305"/>
            <a:ext cx="6858000" cy="2879389"/>
          </a:xfrm>
          <a:solidFill>
            <a:schemeClr val="accent5">
              <a:lumMod val="75000"/>
            </a:schemeClr>
          </a:solidFill>
        </p:spPr>
        <p:txBody>
          <a:bodyPr/>
          <a:lstStyle/>
          <a:p>
            <a:endParaRPr lang="de-DE" dirty="0"/>
          </a:p>
        </p:txBody>
      </p:sp>
      <p:pic>
        <p:nvPicPr>
          <p:cNvPr id="1026" name="Picture 2" descr="Logo der Fachhochschule Schmalkalden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31870" y="36513"/>
            <a:ext cx="4953000" cy="9937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Fußzeilenplatzhalter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6136532" cy="365125"/>
          </a:xfrm>
        </p:spPr>
        <p:txBody>
          <a:bodyPr/>
          <a:lstStyle/>
          <a:p>
            <a:r>
              <a:rPr lang="de-DE" dirty="0" smtClean="0">
                <a:solidFill>
                  <a:schemeClr val="tx1"/>
                </a:solidFill>
              </a:rPr>
              <a:t>Uwe </a:t>
            </a:r>
            <a:r>
              <a:rPr lang="de-DE" dirty="0" err="1" smtClean="0">
                <a:solidFill>
                  <a:schemeClr val="tx1"/>
                </a:solidFill>
              </a:rPr>
              <a:t>Neisen</a:t>
            </a:r>
            <a:r>
              <a:rPr lang="de-DE" dirty="0" smtClean="0">
                <a:solidFill>
                  <a:schemeClr val="tx1"/>
                </a:solidFill>
              </a:rPr>
              <a:t>, Yannick Hartung, </a:t>
            </a:r>
            <a:r>
              <a:rPr lang="de-DE" dirty="0" err="1" smtClean="0">
                <a:solidFill>
                  <a:schemeClr val="tx1"/>
                </a:solidFill>
              </a:rPr>
              <a:t>Yannic</a:t>
            </a:r>
            <a:r>
              <a:rPr lang="de-DE" dirty="0" smtClean="0">
                <a:solidFill>
                  <a:schemeClr val="tx1"/>
                </a:solidFill>
              </a:rPr>
              <a:t> </a:t>
            </a:r>
            <a:r>
              <a:rPr lang="de-DE" dirty="0" err="1" smtClean="0">
                <a:solidFill>
                  <a:schemeClr val="tx1"/>
                </a:solidFill>
              </a:rPr>
              <a:t>Klinzing</a:t>
            </a:r>
            <a:r>
              <a:rPr lang="de-DE" dirty="0" smtClean="0">
                <a:solidFill>
                  <a:schemeClr val="tx1"/>
                </a:solidFill>
              </a:rPr>
              <a:t>, Kevin Ziller </a:t>
            </a:r>
            <a:endParaRPr lang="de-DE" dirty="0">
              <a:solidFill>
                <a:schemeClr val="tx1"/>
              </a:solidFill>
            </a:endParaRPr>
          </a:p>
        </p:txBody>
      </p:sp>
      <p:sp>
        <p:nvSpPr>
          <p:cNvPr id="8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9396919" y="6356349"/>
            <a:ext cx="2743200" cy="365125"/>
          </a:xfrm>
        </p:spPr>
        <p:txBody>
          <a:bodyPr/>
          <a:lstStyle/>
          <a:p>
            <a:r>
              <a:rPr lang="de-DE" dirty="0" smtClean="0">
                <a:solidFill>
                  <a:schemeClr val="tx1"/>
                </a:solidFill>
              </a:rPr>
              <a:t>10</a:t>
            </a:r>
            <a:endParaRPr lang="de-DE" dirty="0">
              <a:solidFill>
                <a:schemeClr val="tx1"/>
              </a:solidFill>
            </a:endParaRPr>
          </a:p>
        </p:txBody>
      </p:sp>
      <p:sp>
        <p:nvSpPr>
          <p:cNvPr id="2" name="Textfeld 1"/>
          <p:cNvSpPr txBox="1"/>
          <p:nvPr/>
        </p:nvSpPr>
        <p:spPr>
          <a:xfrm>
            <a:off x="-9730" y="-47706"/>
            <a:ext cx="3356045" cy="42473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288000"/>
            <a:r>
              <a:rPr lang="de-DE" b="1" dirty="0" smtClean="0">
                <a:solidFill>
                  <a:schemeClr val="bg1"/>
                </a:solidFill>
              </a:rPr>
              <a:t>1.	Lernstrategien</a:t>
            </a:r>
          </a:p>
          <a:p>
            <a:pPr defTabSz="288000"/>
            <a:r>
              <a:rPr lang="de-DE" b="1" dirty="0" smtClean="0">
                <a:solidFill>
                  <a:schemeClr val="bg1"/>
                </a:solidFill>
              </a:rPr>
              <a:t>    1.a	Lernkartei</a:t>
            </a:r>
          </a:p>
          <a:p>
            <a:pPr defTabSz="288000"/>
            <a:r>
              <a:rPr lang="de-DE" b="1" dirty="0" smtClean="0">
                <a:solidFill>
                  <a:schemeClr val="bg1"/>
                </a:solidFill>
              </a:rPr>
              <a:t>    1.b	Loci-Technik</a:t>
            </a:r>
          </a:p>
          <a:p>
            <a:pPr defTabSz="288000">
              <a:tabLst>
                <a:tab pos="288000" algn="l"/>
              </a:tabLst>
            </a:pPr>
            <a:r>
              <a:rPr lang="de-DE" b="1" dirty="0" smtClean="0">
                <a:solidFill>
                  <a:schemeClr val="bg1"/>
                </a:solidFill>
              </a:rPr>
              <a:t>    1.c	Finger als Merkhilfen</a:t>
            </a:r>
          </a:p>
          <a:p>
            <a:pPr defTabSz="288000"/>
            <a:r>
              <a:rPr lang="de-DE" b="1" dirty="0" smtClean="0">
                <a:solidFill>
                  <a:schemeClr val="bg1"/>
                </a:solidFill>
              </a:rPr>
              <a:t>    1.d	Gruppierungstechnik</a:t>
            </a:r>
          </a:p>
          <a:p>
            <a:pPr defTabSz="288000"/>
            <a:r>
              <a:rPr lang="de-DE" b="1" dirty="0" smtClean="0">
                <a:solidFill>
                  <a:schemeClr val="bg1"/>
                </a:solidFill>
              </a:rPr>
              <a:t>    </a:t>
            </a:r>
            <a:r>
              <a:rPr lang="de-DE" b="1" u="sng" dirty="0" smtClean="0">
                <a:solidFill>
                  <a:schemeClr val="bg1"/>
                </a:solidFill>
              </a:rPr>
              <a:t>1.e	Rhythmus und Reim</a:t>
            </a:r>
          </a:p>
          <a:p>
            <a:pPr defTabSz="288000"/>
            <a:r>
              <a:rPr lang="de-DE" b="1" dirty="0" smtClean="0">
                <a:solidFill>
                  <a:schemeClr val="bg1"/>
                </a:solidFill>
              </a:rPr>
              <a:t>    1.f	Grafiken, Mindmaps,</a:t>
            </a:r>
          </a:p>
          <a:p>
            <a:pPr defTabSz="288000"/>
            <a:r>
              <a:rPr lang="de-DE" b="1" dirty="0">
                <a:solidFill>
                  <a:schemeClr val="bg1"/>
                </a:solidFill>
              </a:rPr>
              <a:t>	</a:t>
            </a:r>
            <a:r>
              <a:rPr lang="de-DE" b="1" dirty="0" smtClean="0">
                <a:solidFill>
                  <a:schemeClr val="bg1"/>
                </a:solidFill>
              </a:rPr>
              <a:t>	</a:t>
            </a:r>
            <a:r>
              <a:rPr lang="de-DE" b="1" dirty="0" smtClean="0">
                <a:solidFill>
                  <a:schemeClr val="bg1"/>
                </a:solidFill>
              </a:rPr>
              <a:t>Bilder</a:t>
            </a:r>
            <a:endParaRPr lang="de-DE" b="1" dirty="0">
              <a:solidFill>
                <a:schemeClr val="bg1"/>
              </a:solidFill>
            </a:endParaRPr>
          </a:p>
          <a:p>
            <a:pPr defTabSz="288000"/>
            <a:r>
              <a:rPr lang="de-DE" b="1" dirty="0">
                <a:solidFill>
                  <a:schemeClr val="bg1"/>
                </a:solidFill>
              </a:rPr>
              <a:t>    </a:t>
            </a:r>
            <a:r>
              <a:rPr lang="de-DE" b="1" dirty="0" smtClean="0">
                <a:solidFill>
                  <a:schemeClr val="bg1"/>
                </a:solidFill>
              </a:rPr>
              <a:t>1.g</a:t>
            </a:r>
            <a:r>
              <a:rPr lang="de-DE" b="1" dirty="0">
                <a:solidFill>
                  <a:schemeClr val="bg1"/>
                </a:solidFill>
              </a:rPr>
              <a:t>	</a:t>
            </a:r>
            <a:r>
              <a:rPr lang="de-DE" b="1" dirty="0" smtClean="0">
                <a:solidFill>
                  <a:schemeClr val="bg1"/>
                </a:solidFill>
              </a:rPr>
              <a:t>Umsetzung der</a:t>
            </a:r>
          </a:p>
          <a:p>
            <a:pPr defTabSz="288000"/>
            <a:r>
              <a:rPr lang="de-DE" b="1" dirty="0">
                <a:solidFill>
                  <a:schemeClr val="bg1"/>
                </a:solidFill>
              </a:rPr>
              <a:t>	</a:t>
            </a:r>
            <a:r>
              <a:rPr lang="de-DE" b="1" dirty="0" smtClean="0">
                <a:solidFill>
                  <a:schemeClr val="bg1"/>
                </a:solidFill>
              </a:rPr>
              <a:t>	Lernstrategien</a:t>
            </a:r>
            <a:endParaRPr lang="de-DE" b="1" dirty="0" smtClean="0">
              <a:solidFill>
                <a:schemeClr val="bg1"/>
              </a:solidFill>
            </a:endParaRPr>
          </a:p>
          <a:p>
            <a:pPr defTabSz="288000"/>
            <a:r>
              <a:rPr lang="de-DE" b="1" dirty="0" smtClean="0">
                <a:solidFill>
                  <a:schemeClr val="bg1"/>
                </a:solidFill>
              </a:rPr>
              <a:t>2.	Zeitmanagement</a:t>
            </a:r>
          </a:p>
          <a:p>
            <a:pPr defTabSz="288000"/>
            <a:r>
              <a:rPr lang="de-DE" b="1" dirty="0" smtClean="0">
                <a:solidFill>
                  <a:schemeClr val="bg1"/>
                </a:solidFill>
              </a:rPr>
              <a:t>3.	Lernumfeld</a:t>
            </a:r>
          </a:p>
          <a:p>
            <a:pPr defTabSz="288000"/>
            <a:r>
              <a:rPr lang="de-DE" b="1" dirty="0" smtClean="0">
                <a:solidFill>
                  <a:schemeClr val="bg1"/>
                </a:solidFill>
              </a:rPr>
              <a:t>4.	Lernmedien</a:t>
            </a:r>
          </a:p>
          <a:p>
            <a:pPr defTabSz="288000"/>
            <a:r>
              <a:rPr lang="de-DE" b="1" dirty="0">
                <a:solidFill>
                  <a:schemeClr val="bg1"/>
                </a:solidFill>
              </a:rPr>
              <a:t>5.	Eigene Erfahrungen</a:t>
            </a:r>
          </a:p>
          <a:p>
            <a:pPr defTabSz="288000"/>
            <a:endParaRPr lang="de-DE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069609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 rot="5400000">
            <a:off x="-1989307" y="1989305"/>
            <a:ext cx="6858000" cy="2879389"/>
          </a:xfrm>
          <a:solidFill>
            <a:schemeClr val="accent5">
              <a:lumMod val="75000"/>
            </a:schemeClr>
          </a:solidFill>
        </p:spPr>
        <p:txBody>
          <a:bodyPr/>
          <a:lstStyle/>
          <a:p>
            <a:endParaRPr lang="de-DE" dirty="0"/>
          </a:p>
        </p:txBody>
      </p:sp>
      <p:pic>
        <p:nvPicPr>
          <p:cNvPr id="1026" name="Picture 2" descr="Logo der Fachhochschule Schmalkalden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31870" y="36513"/>
            <a:ext cx="4953000" cy="9937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Fußzeilenplatzhalter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6136532" cy="365125"/>
          </a:xfrm>
        </p:spPr>
        <p:txBody>
          <a:bodyPr/>
          <a:lstStyle/>
          <a:p>
            <a:r>
              <a:rPr lang="de-DE" dirty="0" smtClean="0">
                <a:solidFill>
                  <a:schemeClr val="tx1"/>
                </a:solidFill>
              </a:rPr>
              <a:t>Uwe </a:t>
            </a:r>
            <a:r>
              <a:rPr lang="de-DE" dirty="0" err="1" smtClean="0">
                <a:solidFill>
                  <a:schemeClr val="tx1"/>
                </a:solidFill>
              </a:rPr>
              <a:t>Neisen</a:t>
            </a:r>
            <a:r>
              <a:rPr lang="de-DE" dirty="0" smtClean="0">
                <a:solidFill>
                  <a:schemeClr val="tx1"/>
                </a:solidFill>
              </a:rPr>
              <a:t>, Yannick Hartung, </a:t>
            </a:r>
            <a:r>
              <a:rPr lang="de-DE" dirty="0" err="1" smtClean="0">
                <a:solidFill>
                  <a:schemeClr val="tx1"/>
                </a:solidFill>
              </a:rPr>
              <a:t>Yannic</a:t>
            </a:r>
            <a:r>
              <a:rPr lang="de-DE" dirty="0" smtClean="0">
                <a:solidFill>
                  <a:schemeClr val="tx1"/>
                </a:solidFill>
              </a:rPr>
              <a:t> </a:t>
            </a:r>
            <a:r>
              <a:rPr lang="de-DE" dirty="0" err="1" smtClean="0">
                <a:solidFill>
                  <a:schemeClr val="tx1"/>
                </a:solidFill>
              </a:rPr>
              <a:t>Klinzing</a:t>
            </a:r>
            <a:r>
              <a:rPr lang="de-DE" dirty="0" smtClean="0">
                <a:solidFill>
                  <a:schemeClr val="tx1"/>
                </a:solidFill>
              </a:rPr>
              <a:t>, Kevin Ziller </a:t>
            </a:r>
            <a:endParaRPr lang="de-DE" dirty="0">
              <a:solidFill>
                <a:schemeClr val="tx1"/>
              </a:solidFill>
            </a:endParaRPr>
          </a:p>
        </p:txBody>
      </p:sp>
      <p:sp>
        <p:nvSpPr>
          <p:cNvPr id="8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9396919" y="6356349"/>
            <a:ext cx="2743200" cy="365125"/>
          </a:xfrm>
        </p:spPr>
        <p:txBody>
          <a:bodyPr/>
          <a:lstStyle/>
          <a:p>
            <a:r>
              <a:rPr lang="de-DE" dirty="0" smtClean="0">
                <a:solidFill>
                  <a:schemeClr val="tx1"/>
                </a:solidFill>
              </a:rPr>
              <a:t>11</a:t>
            </a:r>
            <a:endParaRPr lang="de-DE" dirty="0">
              <a:solidFill>
                <a:schemeClr val="tx1"/>
              </a:solidFill>
            </a:endParaRPr>
          </a:p>
        </p:txBody>
      </p:sp>
      <p:sp>
        <p:nvSpPr>
          <p:cNvPr id="2" name="Textfeld 1"/>
          <p:cNvSpPr txBox="1"/>
          <p:nvPr/>
        </p:nvSpPr>
        <p:spPr>
          <a:xfrm>
            <a:off x="-9730" y="-47706"/>
            <a:ext cx="3356045" cy="42473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288000"/>
            <a:r>
              <a:rPr lang="de-DE" b="1" dirty="0" smtClean="0">
                <a:solidFill>
                  <a:schemeClr val="bg1"/>
                </a:solidFill>
              </a:rPr>
              <a:t>1.	Lernstrategien</a:t>
            </a:r>
          </a:p>
          <a:p>
            <a:pPr defTabSz="288000"/>
            <a:r>
              <a:rPr lang="de-DE" b="1" dirty="0" smtClean="0">
                <a:solidFill>
                  <a:schemeClr val="bg1"/>
                </a:solidFill>
              </a:rPr>
              <a:t>    1.a	Lernkartei</a:t>
            </a:r>
          </a:p>
          <a:p>
            <a:pPr defTabSz="288000"/>
            <a:r>
              <a:rPr lang="de-DE" b="1" dirty="0" smtClean="0">
                <a:solidFill>
                  <a:schemeClr val="bg1"/>
                </a:solidFill>
              </a:rPr>
              <a:t>    1.b	Loci-Technik</a:t>
            </a:r>
          </a:p>
          <a:p>
            <a:pPr defTabSz="288000">
              <a:tabLst>
                <a:tab pos="288000" algn="l"/>
              </a:tabLst>
            </a:pPr>
            <a:r>
              <a:rPr lang="de-DE" b="1" dirty="0" smtClean="0">
                <a:solidFill>
                  <a:schemeClr val="bg1"/>
                </a:solidFill>
              </a:rPr>
              <a:t>    1.c	Finger als Merkhilfen</a:t>
            </a:r>
          </a:p>
          <a:p>
            <a:pPr defTabSz="288000"/>
            <a:r>
              <a:rPr lang="de-DE" b="1" dirty="0" smtClean="0">
                <a:solidFill>
                  <a:schemeClr val="bg1"/>
                </a:solidFill>
              </a:rPr>
              <a:t>    1.d	Gruppierungstechnik</a:t>
            </a:r>
          </a:p>
          <a:p>
            <a:pPr defTabSz="288000"/>
            <a:r>
              <a:rPr lang="de-DE" b="1" dirty="0" smtClean="0">
                <a:solidFill>
                  <a:schemeClr val="bg1"/>
                </a:solidFill>
              </a:rPr>
              <a:t>    1.e	Rhythmus und Reim</a:t>
            </a:r>
          </a:p>
          <a:p>
            <a:pPr defTabSz="288000"/>
            <a:r>
              <a:rPr lang="de-DE" b="1" dirty="0" smtClean="0">
                <a:solidFill>
                  <a:schemeClr val="bg1"/>
                </a:solidFill>
              </a:rPr>
              <a:t>    </a:t>
            </a:r>
            <a:r>
              <a:rPr lang="de-DE" b="1" u="sng" dirty="0" smtClean="0">
                <a:solidFill>
                  <a:schemeClr val="bg1"/>
                </a:solidFill>
              </a:rPr>
              <a:t>1.f	Grafiken, Mindmaps,</a:t>
            </a:r>
          </a:p>
          <a:p>
            <a:pPr defTabSz="288000"/>
            <a:r>
              <a:rPr lang="de-DE" b="1" dirty="0">
                <a:solidFill>
                  <a:schemeClr val="bg1"/>
                </a:solidFill>
              </a:rPr>
              <a:t>	</a:t>
            </a:r>
            <a:r>
              <a:rPr lang="de-DE" b="1" dirty="0" smtClean="0">
                <a:solidFill>
                  <a:schemeClr val="bg1"/>
                </a:solidFill>
              </a:rPr>
              <a:t>	</a:t>
            </a:r>
            <a:r>
              <a:rPr lang="de-DE" b="1" u="sng" dirty="0" smtClean="0">
                <a:solidFill>
                  <a:schemeClr val="bg1"/>
                </a:solidFill>
              </a:rPr>
              <a:t>Bilder</a:t>
            </a:r>
            <a:endParaRPr lang="de-DE" b="1" u="sng" dirty="0">
              <a:solidFill>
                <a:schemeClr val="bg1"/>
              </a:solidFill>
            </a:endParaRPr>
          </a:p>
          <a:p>
            <a:pPr defTabSz="288000"/>
            <a:r>
              <a:rPr lang="de-DE" b="1" dirty="0">
                <a:solidFill>
                  <a:schemeClr val="bg1"/>
                </a:solidFill>
              </a:rPr>
              <a:t>    </a:t>
            </a:r>
            <a:r>
              <a:rPr lang="de-DE" b="1" dirty="0" smtClean="0">
                <a:solidFill>
                  <a:schemeClr val="bg1"/>
                </a:solidFill>
              </a:rPr>
              <a:t>1.g</a:t>
            </a:r>
            <a:r>
              <a:rPr lang="de-DE" b="1" dirty="0">
                <a:solidFill>
                  <a:schemeClr val="bg1"/>
                </a:solidFill>
              </a:rPr>
              <a:t>	</a:t>
            </a:r>
            <a:r>
              <a:rPr lang="de-DE" b="1" dirty="0" smtClean="0">
                <a:solidFill>
                  <a:schemeClr val="bg1"/>
                </a:solidFill>
              </a:rPr>
              <a:t>Umsetzung der</a:t>
            </a:r>
          </a:p>
          <a:p>
            <a:pPr defTabSz="288000"/>
            <a:r>
              <a:rPr lang="de-DE" b="1" dirty="0">
                <a:solidFill>
                  <a:schemeClr val="bg1"/>
                </a:solidFill>
              </a:rPr>
              <a:t>	</a:t>
            </a:r>
            <a:r>
              <a:rPr lang="de-DE" b="1" dirty="0" smtClean="0">
                <a:solidFill>
                  <a:schemeClr val="bg1"/>
                </a:solidFill>
              </a:rPr>
              <a:t>	Lernstrategien</a:t>
            </a:r>
            <a:endParaRPr lang="de-DE" b="1" dirty="0" smtClean="0">
              <a:solidFill>
                <a:schemeClr val="bg1"/>
              </a:solidFill>
            </a:endParaRPr>
          </a:p>
          <a:p>
            <a:pPr defTabSz="288000"/>
            <a:r>
              <a:rPr lang="de-DE" b="1" dirty="0" smtClean="0">
                <a:solidFill>
                  <a:schemeClr val="bg1"/>
                </a:solidFill>
              </a:rPr>
              <a:t>2.	Zeitmanagement</a:t>
            </a:r>
          </a:p>
          <a:p>
            <a:pPr defTabSz="288000"/>
            <a:r>
              <a:rPr lang="de-DE" b="1" dirty="0" smtClean="0">
                <a:solidFill>
                  <a:schemeClr val="bg1"/>
                </a:solidFill>
              </a:rPr>
              <a:t>3.	Lernumfeld</a:t>
            </a:r>
          </a:p>
          <a:p>
            <a:pPr defTabSz="288000"/>
            <a:r>
              <a:rPr lang="de-DE" b="1" dirty="0" smtClean="0">
                <a:solidFill>
                  <a:schemeClr val="bg1"/>
                </a:solidFill>
              </a:rPr>
              <a:t>4.	Lernmedien</a:t>
            </a:r>
          </a:p>
          <a:p>
            <a:pPr defTabSz="288000"/>
            <a:r>
              <a:rPr lang="de-DE" b="1" dirty="0">
                <a:solidFill>
                  <a:schemeClr val="bg1"/>
                </a:solidFill>
              </a:rPr>
              <a:t>5.	Eigene Erfahrungen</a:t>
            </a:r>
          </a:p>
          <a:p>
            <a:pPr defTabSz="288000"/>
            <a:endParaRPr lang="de-DE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942233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 rot="5400000">
            <a:off x="-1989307" y="1989305"/>
            <a:ext cx="6858000" cy="2879389"/>
          </a:xfrm>
          <a:solidFill>
            <a:schemeClr val="accent5">
              <a:lumMod val="75000"/>
            </a:schemeClr>
          </a:solidFill>
        </p:spPr>
        <p:txBody>
          <a:bodyPr/>
          <a:lstStyle/>
          <a:p>
            <a:endParaRPr lang="de-DE" dirty="0"/>
          </a:p>
        </p:txBody>
      </p:sp>
      <p:pic>
        <p:nvPicPr>
          <p:cNvPr id="1026" name="Picture 2" descr="Logo der Fachhochschule Schmalkalden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31870" y="36513"/>
            <a:ext cx="4953000" cy="9937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Fußzeilenplatzhalter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6136532" cy="365125"/>
          </a:xfrm>
        </p:spPr>
        <p:txBody>
          <a:bodyPr/>
          <a:lstStyle/>
          <a:p>
            <a:r>
              <a:rPr lang="de-DE" dirty="0" smtClean="0">
                <a:solidFill>
                  <a:schemeClr val="tx1"/>
                </a:solidFill>
              </a:rPr>
              <a:t>Uwe </a:t>
            </a:r>
            <a:r>
              <a:rPr lang="de-DE" dirty="0" err="1" smtClean="0">
                <a:solidFill>
                  <a:schemeClr val="tx1"/>
                </a:solidFill>
              </a:rPr>
              <a:t>Neisen</a:t>
            </a:r>
            <a:r>
              <a:rPr lang="de-DE" dirty="0" smtClean="0">
                <a:solidFill>
                  <a:schemeClr val="tx1"/>
                </a:solidFill>
              </a:rPr>
              <a:t>, Yannick Hartung, </a:t>
            </a:r>
            <a:r>
              <a:rPr lang="de-DE" dirty="0" err="1" smtClean="0">
                <a:solidFill>
                  <a:schemeClr val="tx1"/>
                </a:solidFill>
              </a:rPr>
              <a:t>Yannic</a:t>
            </a:r>
            <a:r>
              <a:rPr lang="de-DE" dirty="0" smtClean="0">
                <a:solidFill>
                  <a:schemeClr val="tx1"/>
                </a:solidFill>
              </a:rPr>
              <a:t> </a:t>
            </a:r>
            <a:r>
              <a:rPr lang="de-DE" dirty="0" err="1" smtClean="0">
                <a:solidFill>
                  <a:schemeClr val="tx1"/>
                </a:solidFill>
              </a:rPr>
              <a:t>Klinzing</a:t>
            </a:r>
            <a:r>
              <a:rPr lang="de-DE" dirty="0" smtClean="0">
                <a:solidFill>
                  <a:schemeClr val="tx1"/>
                </a:solidFill>
              </a:rPr>
              <a:t>, Kevin Ziller </a:t>
            </a:r>
            <a:endParaRPr lang="de-DE" dirty="0">
              <a:solidFill>
                <a:schemeClr val="tx1"/>
              </a:solidFill>
            </a:endParaRPr>
          </a:p>
        </p:txBody>
      </p:sp>
      <p:sp>
        <p:nvSpPr>
          <p:cNvPr id="8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9396919" y="6356349"/>
            <a:ext cx="2743200" cy="365125"/>
          </a:xfrm>
        </p:spPr>
        <p:txBody>
          <a:bodyPr/>
          <a:lstStyle/>
          <a:p>
            <a:r>
              <a:rPr lang="de-DE" dirty="0" smtClean="0">
                <a:solidFill>
                  <a:schemeClr val="tx1"/>
                </a:solidFill>
              </a:rPr>
              <a:t>12</a:t>
            </a:r>
            <a:endParaRPr lang="de-DE" dirty="0">
              <a:solidFill>
                <a:schemeClr val="tx1"/>
              </a:solidFill>
            </a:endParaRPr>
          </a:p>
        </p:txBody>
      </p:sp>
      <p:sp>
        <p:nvSpPr>
          <p:cNvPr id="2" name="Textfeld 1"/>
          <p:cNvSpPr txBox="1"/>
          <p:nvPr/>
        </p:nvSpPr>
        <p:spPr>
          <a:xfrm>
            <a:off x="-9730" y="-47706"/>
            <a:ext cx="3356045" cy="42473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288000"/>
            <a:r>
              <a:rPr lang="de-DE" b="1" dirty="0" smtClean="0">
                <a:solidFill>
                  <a:schemeClr val="bg1"/>
                </a:solidFill>
              </a:rPr>
              <a:t>1.	Lernstrategien</a:t>
            </a:r>
          </a:p>
          <a:p>
            <a:pPr defTabSz="288000"/>
            <a:r>
              <a:rPr lang="de-DE" b="1" dirty="0" smtClean="0">
                <a:solidFill>
                  <a:schemeClr val="bg1"/>
                </a:solidFill>
              </a:rPr>
              <a:t>    1.a	Lernkartei</a:t>
            </a:r>
          </a:p>
          <a:p>
            <a:pPr defTabSz="288000"/>
            <a:r>
              <a:rPr lang="de-DE" b="1" dirty="0" smtClean="0">
                <a:solidFill>
                  <a:schemeClr val="bg1"/>
                </a:solidFill>
              </a:rPr>
              <a:t>    1.b	Loci-Technik</a:t>
            </a:r>
          </a:p>
          <a:p>
            <a:pPr defTabSz="288000">
              <a:tabLst>
                <a:tab pos="288000" algn="l"/>
              </a:tabLst>
            </a:pPr>
            <a:r>
              <a:rPr lang="de-DE" b="1" dirty="0" smtClean="0">
                <a:solidFill>
                  <a:schemeClr val="bg1"/>
                </a:solidFill>
              </a:rPr>
              <a:t>    1.c	Finger als Merkhilfen</a:t>
            </a:r>
          </a:p>
          <a:p>
            <a:pPr defTabSz="288000"/>
            <a:r>
              <a:rPr lang="de-DE" b="1" dirty="0" smtClean="0">
                <a:solidFill>
                  <a:schemeClr val="bg1"/>
                </a:solidFill>
              </a:rPr>
              <a:t>    1.d	Gruppierungstechnik</a:t>
            </a:r>
          </a:p>
          <a:p>
            <a:pPr defTabSz="288000"/>
            <a:r>
              <a:rPr lang="de-DE" b="1" dirty="0" smtClean="0">
                <a:solidFill>
                  <a:schemeClr val="bg1"/>
                </a:solidFill>
              </a:rPr>
              <a:t>    1.e	Rhythmus und Reim</a:t>
            </a:r>
          </a:p>
          <a:p>
            <a:pPr defTabSz="288000"/>
            <a:r>
              <a:rPr lang="de-DE" b="1" dirty="0" smtClean="0">
                <a:solidFill>
                  <a:schemeClr val="bg1"/>
                </a:solidFill>
              </a:rPr>
              <a:t>    </a:t>
            </a:r>
            <a:r>
              <a:rPr lang="de-DE" b="1" u="sng" dirty="0" smtClean="0">
                <a:solidFill>
                  <a:schemeClr val="bg1"/>
                </a:solidFill>
              </a:rPr>
              <a:t>1.f	Grafiken, Mindmaps,</a:t>
            </a:r>
          </a:p>
          <a:p>
            <a:pPr defTabSz="288000"/>
            <a:r>
              <a:rPr lang="de-DE" b="1" dirty="0">
                <a:solidFill>
                  <a:schemeClr val="bg1"/>
                </a:solidFill>
              </a:rPr>
              <a:t>	</a:t>
            </a:r>
            <a:r>
              <a:rPr lang="de-DE" b="1" dirty="0" smtClean="0">
                <a:solidFill>
                  <a:schemeClr val="bg1"/>
                </a:solidFill>
              </a:rPr>
              <a:t>	</a:t>
            </a:r>
            <a:r>
              <a:rPr lang="de-DE" b="1" u="sng" dirty="0" smtClean="0">
                <a:solidFill>
                  <a:schemeClr val="bg1"/>
                </a:solidFill>
              </a:rPr>
              <a:t>Bilder</a:t>
            </a:r>
            <a:endParaRPr lang="de-DE" b="1" u="sng" dirty="0">
              <a:solidFill>
                <a:schemeClr val="bg1"/>
              </a:solidFill>
            </a:endParaRPr>
          </a:p>
          <a:p>
            <a:pPr defTabSz="288000"/>
            <a:r>
              <a:rPr lang="de-DE" b="1" dirty="0">
                <a:solidFill>
                  <a:schemeClr val="bg1"/>
                </a:solidFill>
              </a:rPr>
              <a:t>    </a:t>
            </a:r>
            <a:r>
              <a:rPr lang="de-DE" b="1" dirty="0" smtClean="0">
                <a:solidFill>
                  <a:schemeClr val="bg1"/>
                </a:solidFill>
              </a:rPr>
              <a:t>1.g</a:t>
            </a:r>
            <a:r>
              <a:rPr lang="de-DE" b="1" dirty="0">
                <a:solidFill>
                  <a:schemeClr val="bg1"/>
                </a:solidFill>
              </a:rPr>
              <a:t>	</a:t>
            </a:r>
            <a:r>
              <a:rPr lang="de-DE" b="1" dirty="0" smtClean="0">
                <a:solidFill>
                  <a:schemeClr val="bg1"/>
                </a:solidFill>
              </a:rPr>
              <a:t>Umsetzung der</a:t>
            </a:r>
          </a:p>
          <a:p>
            <a:pPr defTabSz="288000"/>
            <a:r>
              <a:rPr lang="de-DE" b="1" dirty="0">
                <a:solidFill>
                  <a:schemeClr val="bg1"/>
                </a:solidFill>
              </a:rPr>
              <a:t>	</a:t>
            </a:r>
            <a:r>
              <a:rPr lang="de-DE" b="1" dirty="0" smtClean="0">
                <a:solidFill>
                  <a:schemeClr val="bg1"/>
                </a:solidFill>
              </a:rPr>
              <a:t>	Lernstrategien</a:t>
            </a:r>
            <a:endParaRPr lang="de-DE" b="1" dirty="0" smtClean="0">
              <a:solidFill>
                <a:schemeClr val="bg1"/>
              </a:solidFill>
            </a:endParaRPr>
          </a:p>
          <a:p>
            <a:pPr defTabSz="288000"/>
            <a:r>
              <a:rPr lang="de-DE" b="1" dirty="0" smtClean="0">
                <a:solidFill>
                  <a:schemeClr val="bg1"/>
                </a:solidFill>
              </a:rPr>
              <a:t>2.	Zeitmanagement</a:t>
            </a:r>
          </a:p>
          <a:p>
            <a:pPr defTabSz="288000"/>
            <a:r>
              <a:rPr lang="de-DE" b="1" dirty="0" smtClean="0">
                <a:solidFill>
                  <a:schemeClr val="bg1"/>
                </a:solidFill>
              </a:rPr>
              <a:t>3.	Lernumfeld</a:t>
            </a:r>
          </a:p>
          <a:p>
            <a:pPr defTabSz="288000"/>
            <a:r>
              <a:rPr lang="de-DE" b="1" dirty="0" smtClean="0">
                <a:solidFill>
                  <a:schemeClr val="bg1"/>
                </a:solidFill>
              </a:rPr>
              <a:t>4.	Lernmedien</a:t>
            </a:r>
          </a:p>
          <a:p>
            <a:pPr defTabSz="288000"/>
            <a:r>
              <a:rPr lang="de-DE" b="1" dirty="0">
                <a:solidFill>
                  <a:schemeClr val="bg1"/>
                </a:solidFill>
              </a:rPr>
              <a:t>5.	Eigene Erfahrungen</a:t>
            </a:r>
          </a:p>
          <a:p>
            <a:pPr defTabSz="288000"/>
            <a:endParaRPr lang="de-DE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638595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 rot="5400000">
            <a:off x="-1989307" y="1989305"/>
            <a:ext cx="6858000" cy="2879389"/>
          </a:xfrm>
          <a:solidFill>
            <a:schemeClr val="accent5">
              <a:lumMod val="75000"/>
            </a:schemeClr>
          </a:solidFill>
        </p:spPr>
        <p:txBody>
          <a:bodyPr/>
          <a:lstStyle/>
          <a:p>
            <a:endParaRPr lang="de-DE" dirty="0"/>
          </a:p>
        </p:txBody>
      </p:sp>
      <p:pic>
        <p:nvPicPr>
          <p:cNvPr id="1026" name="Picture 2" descr="Logo der Fachhochschule Schmalkalden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31870" y="36513"/>
            <a:ext cx="4953000" cy="9937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Fußzeilenplatzhalter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6136532" cy="365125"/>
          </a:xfrm>
        </p:spPr>
        <p:txBody>
          <a:bodyPr/>
          <a:lstStyle/>
          <a:p>
            <a:r>
              <a:rPr lang="de-DE" dirty="0" smtClean="0">
                <a:solidFill>
                  <a:schemeClr val="tx1"/>
                </a:solidFill>
              </a:rPr>
              <a:t>Uwe </a:t>
            </a:r>
            <a:r>
              <a:rPr lang="de-DE" dirty="0" err="1" smtClean="0">
                <a:solidFill>
                  <a:schemeClr val="tx1"/>
                </a:solidFill>
              </a:rPr>
              <a:t>Neisen</a:t>
            </a:r>
            <a:r>
              <a:rPr lang="de-DE" dirty="0" smtClean="0">
                <a:solidFill>
                  <a:schemeClr val="tx1"/>
                </a:solidFill>
              </a:rPr>
              <a:t>, Yannick Hartung, </a:t>
            </a:r>
            <a:r>
              <a:rPr lang="de-DE" dirty="0" err="1" smtClean="0">
                <a:solidFill>
                  <a:schemeClr val="tx1"/>
                </a:solidFill>
              </a:rPr>
              <a:t>Yannic</a:t>
            </a:r>
            <a:r>
              <a:rPr lang="de-DE" dirty="0" smtClean="0">
                <a:solidFill>
                  <a:schemeClr val="tx1"/>
                </a:solidFill>
              </a:rPr>
              <a:t> </a:t>
            </a:r>
            <a:r>
              <a:rPr lang="de-DE" dirty="0" err="1" smtClean="0">
                <a:solidFill>
                  <a:schemeClr val="tx1"/>
                </a:solidFill>
              </a:rPr>
              <a:t>Klinzing</a:t>
            </a:r>
            <a:r>
              <a:rPr lang="de-DE" dirty="0" smtClean="0">
                <a:solidFill>
                  <a:schemeClr val="tx1"/>
                </a:solidFill>
              </a:rPr>
              <a:t>, Kevin Ziller </a:t>
            </a:r>
            <a:endParaRPr lang="de-DE" dirty="0">
              <a:solidFill>
                <a:schemeClr val="tx1"/>
              </a:solidFill>
            </a:endParaRPr>
          </a:p>
        </p:txBody>
      </p:sp>
      <p:sp>
        <p:nvSpPr>
          <p:cNvPr id="8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9396919" y="6356349"/>
            <a:ext cx="2743200" cy="365125"/>
          </a:xfrm>
        </p:spPr>
        <p:txBody>
          <a:bodyPr/>
          <a:lstStyle/>
          <a:p>
            <a:r>
              <a:rPr lang="de-DE" dirty="0" smtClean="0">
                <a:solidFill>
                  <a:schemeClr val="tx1"/>
                </a:solidFill>
              </a:rPr>
              <a:t>13</a:t>
            </a:r>
            <a:endParaRPr lang="de-DE" dirty="0">
              <a:solidFill>
                <a:schemeClr val="tx1"/>
              </a:solidFill>
            </a:endParaRPr>
          </a:p>
        </p:txBody>
      </p:sp>
      <p:sp>
        <p:nvSpPr>
          <p:cNvPr id="2" name="Textfeld 1"/>
          <p:cNvSpPr txBox="1"/>
          <p:nvPr/>
        </p:nvSpPr>
        <p:spPr>
          <a:xfrm>
            <a:off x="-9730" y="-47706"/>
            <a:ext cx="3356045" cy="42473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288000"/>
            <a:r>
              <a:rPr lang="de-DE" b="1" dirty="0" smtClean="0">
                <a:solidFill>
                  <a:schemeClr val="bg1"/>
                </a:solidFill>
              </a:rPr>
              <a:t>1.	Lernstrategien</a:t>
            </a:r>
          </a:p>
          <a:p>
            <a:pPr defTabSz="288000"/>
            <a:r>
              <a:rPr lang="de-DE" b="1" dirty="0" smtClean="0">
                <a:solidFill>
                  <a:schemeClr val="bg1"/>
                </a:solidFill>
              </a:rPr>
              <a:t>    1.a	Lernkartei</a:t>
            </a:r>
          </a:p>
          <a:p>
            <a:pPr defTabSz="288000"/>
            <a:r>
              <a:rPr lang="de-DE" b="1" dirty="0" smtClean="0">
                <a:solidFill>
                  <a:schemeClr val="bg1"/>
                </a:solidFill>
              </a:rPr>
              <a:t>    1.b	Loci-Technik</a:t>
            </a:r>
          </a:p>
          <a:p>
            <a:pPr defTabSz="288000">
              <a:tabLst>
                <a:tab pos="288000" algn="l"/>
              </a:tabLst>
            </a:pPr>
            <a:r>
              <a:rPr lang="de-DE" b="1" dirty="0" smtClean="0">
                <a:solidFill>
                  <a:schemeClr val="bg1"/>
                </a:solidFill>
              </a:rPr>
              <a:t>    1.c	Finger als Merkhilfen</a:t>
            </a:r>
          </a:p>
          <a:p>
            <a:pPr defTabSz="288000"/>
            <a:r>
              <a:rPr lang="de-DE" b="1" dirty="0" smtClean="0">
                <a:solidFill>
                  <a:schemeClr val="bg1"/>
                </a:solidFill>
              </a:rPr>
              <a:t>    1.d	Gruppierungstechnik</a:t>
            </a:r>
          </a:p>
          <a:p>
            <a:pPr defTabSz="288000"/>
            <a:r>
              <a:rPr lang="de-DE" b="1" dirty="0" smtClean="0">
                <a:solidFill>
                  <a:schemeClr val="bg1"/>
                </a:solidFill>
              </a:rPr>
              <a:t>    1.e	Rhythmus und Reim</a:t>
            </a:r>
          </a:p>
          <a:p>
            <a:pPr defTabSz="288000"/>
            <a:r>
              <a:rPr lang="de-DE" b="1" dirty="0" smtClean="0">
                <a:solidFill>
                  <a:schemeClr val="bg1"/>
                </a:solidFill>
              </a:rPr>
              <a:t>    1.f	Grafiken, Mindmaps,</a:t>
            </a:r>
          </a:p>
          <a:p>
            <a:pPr defTabSz="288000"/>
            <a:r>
              <a:rPr lang="de-DE" b="1" dirty="0">
                <a:solidFill>
                  <a:schemeClr val="bg1"/>
                </a:solidFill>
              </a:rPr>
              <a:t>	</a:t>
            </a:r>
            <a:r>
              <a:rPr lang="de-DE" b="1" dirty="0" smtClean="0">
                <a:solidFill>
                  <a:schemeClr val="bg1"/>
                </a:solidFill>
              </a:rPr>
              <a:t>	</a:t>
            </a:r>
            <a:r>
              <a:rPr lang="de-DE" b="1" dirty="0" smtClean="0">
                <a:solidFill>
                  <a:schemeClr val="bg1"/>
                </a:solidFill>
              </a:rPr>
              <a:t>Bilder</a:t>
            </a:r>
            <a:endParaRPr lang="de-DE" b="1" dirty="0">
              <a:solidFill>
                <a:schemeClr val="bg1"/>
              </a:solidFill>
            </a:endParaRPr>
          </a:p>
          <a:p>
            <a:pPr defTabSz="288000"/>
            <a:r>
              <a:rPr lang="de-DE" b="1" dirty="0">
                <a:solidFill>
                  <a:schemeClr val="bg1"/>
                </a:solidFill>
              </a:rPr>
              <a:t>    </a:t>
            </a:r>
            <a:r>
              <a:rPr lang="de-DE" b="1" u="sng" dirty="0" smtClean="0">
                <a:solidFill>
                  <a:schemeClr val="bg1"/>
                </a:solidFill>
              </a:rPr>
              <a:t>1.g</a:t>
            </a:r>
            <a:r>
              <a:rPr lang="de-DE" b="1" u="sng" dirty="0">
                <a:solidFill>
                  <a:schemeClr val="bg1"/>
                </a:solidFill>
              </a:rPr>
              <a:t>	</a:t>
            </a:r>
            <a:r>
              <a:rPr lang="de-DE" b="1" u="sng" dirty="0" smtClean="0">
                <a:solidFill>
                  <a:schemeClr val="bg1"/>
                </a:solidFill>
              </a:rPr>
              <a:t>Umsetzung der</a:t>
            </a:r>
          </a:p>
          <a:p>
            <a:pPr defTabSz="288000"/>
            <a:r>
              <a:rPr lang="de-DE" b="1" dirty="0">
                <a:solidFill>
                  <a:schemeClr val="bg1"/>
                </a:solidFill>
              </a:rPr>
              <a:t>	</a:t>
            </a:r>
            <a:r>
              <a:rPr lang="de-DE" b="1" dirty="0" smtClean="0">
                <a:solidFill>
                  <a:schemeClr val="bg1"/>
                </a:solidFill>
              </a:rPr>
              <a:t>	</a:t>
            </a:r>
            <a:r>
              <a:rPr lang="de-DE" b="1" u="sng" dirty="0" smtClean="0">
                <a:solidFill>
                  <a:schemeClr val="bg1"/>
                </a:solidFill>
              </a:rPr>
              <a:t>Lernstrategien</a:t>
            </a:r>
            <a:endParaRPr lang="de-DE" b="1" u="sng" dirty="0" smtClean="0">
              <a:solidFill>
                <a:schemeClr val="bg1"/>
              </a:solidFill>
            </a:endParaRPr>
          </a:p>
          <a:p>
            <a:pPr defTabSz="288000"/>
            <a:r>
              <a:rPr lang="de-DE" b="1" dirty="0" smtClean="0">
                <a:solidFill>
                  <a:schemeClr val="bg1"/>
                </a:solidFill>
              </a:rPr>
              <a:t>2.	Zeitmanagement</a:t>
            </a:r>
          </a:p>
          <a:p>
            <a:pPr defTabSz="288000"/>
            <a:r>
              <a:rPr lang="de-DE" b="1" dirty="0" smtClean="0">
                <a:solidFill>
                  <a:schemeClr val="bg1"/>
                </a:solidFill>
              </a:rPr>
              <a:t>3.	Lernumfeld</a:t>
            </a:r>
          </a:p>
          <a:p>
            <a:pPr defTabSz="288000"/>
            <a:r>
              <a:rPr lang="de-DE" b="1" dirty="0" smtClean="0">
                <a:solidFill>
                  <a:schemeClr val="bg1"/>
                </a:solidFill>
              </a:rPr>
              <a:t>4.	Lernmedien</a:t>
            </a:r>
          </a:p>
          <a:p>
            <a:pPr defTabSz="288000"/>
            <a:r>
              <a:rPr lang="de-DE" b="1" dirty="0">
                <a:solidFill>
                  <a:schemeClr val="bg1"/>
                </a:solidFill>
              </a:rPr>
              <a:t>5.	Eigene Erfahrungen</a:t>
            </a:r>
          </a:p>
          <a:p>
            <a:pPr defTabSz="288000"/>
            <a:endParaRPr lang="de-DE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155406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 rot="5400000">
            <a:off x="-1989307" y="1989305"/>
            <a:ext cx="6858000" cy="2879389"/>
          </a:xfrm>
          <a:solidFill>
            <a:schemeClr val="accent5">
              <a:lumMod val="75000"/>
            </a:schemeClr>
          </a:solidFill>
        </p:spPr>
        <p:txBody>
          <a:bodyPr/>
          <a:lstStyle/>
          <a:p>
            <a:endParaRPr lang="de-DE" dirty="0"/>
          </a:p>
        </p:txBody>
      </p:sp>
      <p:pic>
        <p:nvPicPr>
          <p:cNvPr id="1026" name="Picture 2" descr="Logo der Fachhochschule Schmalkalden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31870" y="36513"/>
            <a:ext cx="4953000" cy="9937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Fußzeilenplatzhalter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6136532" cy="365125"/>
          </a:xfrm>
        </p:spPr>
        <p:txBody>
          <a:bodyPr/>
          <a:lstStyle/>
          <a:p>
            <a:r>
              <a:rPr lang="de-DE" dirty="0" smtClean="0">
                <a:solidFill>
                  <a:schemeClr val="tx1"/>
                </a:solidFill>
              </a:rPr>
              <a:t>Uwe </a:t>
            </a:r>
            <a:r>
              <a:rPr lang="de-DE" dirty="0" err="1" smtClean="0">
                <a:solidFill>
                  <a:schemeClr val="tx1"/>
                </a:solidFill>
              </a:rPr>
              <a:t>Neisen</a:t>
            </a:r>
            <a:r>
              <a:rPr lang="de-DE" dirty="0" smtClean="0">
                <a:solidFill>
                  <a:schemeClr val="tx1"/>
                </a:solidFill>
              </a:rPr>
              <a:t>, Yannick Hartung, </a:t>
            </a:r>
            <a:r>
              <a:rPr lang="de-DE" dirty="0" err="1" smtClean="0">
                <a:solidFill>
                  <a:schemeClr val="tx1"/>
                </a:solidFill>
              </a:rPr>
              <a:t>Yannic</a:t>
            </a:r>
            <a:r>
              <a:rPr lang="de-DE" dirty="0" smtClean="0">
                <a:solidFill>
                  <a:schemeClr val="tx1"/>
                </a:solidFill>
              </a:rPr>
              <a:t> </a:t>
            </a:r>
            <a:r>
              <a:rPr lang="de-DE" dirty="0" err="1" smtClean="0">
                <a:solidFill>
                  <a:schemeClr val="tx1"/>
                </a:solidFill>
              </a:rPr>
              <a:t>Klinzing</a:t>
            </a:r>
            <a:r>
              <a:rPr lang="de-DE" dirty="0" smtClean="0">
                <a:solidFill>
                  <a:schemeClr val="tx1"/>
                </a:solidFill>
              </a:rPr>
              <a:t>, Kevin Ziller </a:t>
            </a:r>
            <a:endParaRPr lang="de-DE" dirty="0">
              <a:solidFill>
                <a:schemeClr val="tx1"/>
              </a:solidFill>
            </a:endParaRPr>
          </a:p>
        </p:txBody>
      </p:sp>
      <p:sp>
        <p:nvSpPr>
          <p:cNvPr id="8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9396919" y="6356349"/>
            <a:ext cx="2743200" cy="365125"/>
          </a:xfrm>
        </p:spPr>
        <p:txBody>
          <a:bodyPr/>
          <a:lstStyle/>
          <a:p>
            <a:r>
              <a:rPr lang="de-DE" dirty="0" smtClean="0">
                <a:solidFill>
                  <a:schemeClr val="tx1"/>
                </a:solidFill>
              </a:rPr>
              <a:t>14</a:t>
            </a:r>
            <a:endParaRPr lang="de-DE" dirty="0">
              <a:solidFill>
                <a:schemeClr val="tx1"/>
              </a:solidFill>
            </a:endParaRPr>
          </a:p>
        </p:txBody>
      </p:sp>
      <p:sp>
        <p:nvSpPr>
          <p:cNvPr id="2" name="Textfeld 1"/>
          <p:cNvSpPr txBox="1"/>
          <p:nvPr/>
        </p:nvSpPr>
        <p:spPr>
          <a:xfrm>
            <a:off x="-9730" y="-47706"/>
            <a:ext cx="3356045" cy="42473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288000"/>
            <a:r>
              <a:rPr lang="de-DE" b="1" dirty="0" smtClean="0">
                <a:solidFill>
                  <a:schemeClr val="bg1"/>
                </a:solidFill>
              </a:rPr>
              <a:t>1.	Lernstrategien</a:t>
            </a:r>
          </a:p>
          <a:p>
            <a:pPr defTabSz="288000"/>
            <a:r>
              <a:rPr lang="de-DE" b="1" dirty="0" smtClean="0">
                <a:solidFill>
                  <a:schemeClr val="bg1"/>
                </a:solidFill>
              </a:rPr>
              <a:t>    1.a	Lernkartei</a:t>
            </a:r>
          </a:p>
          <a:p>
            <a:pPr defTabSz="288000"/>
            <a:r>
              <a:rPr lang="de-DE" b="1" dirty="0" smtClean="0">
                <a:solidFill>
                  <a:schemeClr val="bg1"/>
                </a:solidFill>
              </a:rPr>
              <a:t>    1.b	Loci-Technik</a:t>
            </a:r>
          </a:p>
          <a:p>
            <a:pPr defTabSz="288000">
              <a:tabLst>
                <a:tab pos="288000" algn="l"/>
              </a:tabLst>
            </a:pPr>
            <a:r>
              <a:rPr lang="de-DE" b="1" dirty="0" smtClean="0">
                <a:solidFill>
                  <a:schemeClr val="bg1"/>
                </a:solidFill>
              </a:rPr>
              <a:t>    1.c	Finger als Merkhilfen</a:t>
            </a:r>
          </a:p>
          <a:p>
            <a:pPr defTabSz="288000"/>
            <a:r>
              <a:rPr lang="de-DE" b="1" dirty="0" smtClean="0">
                <a:solidFill>
                  <a:schemeClr val="bg1"/>
                </a:solidFill>
              </a:rPr>
              <a:t>    1.d	Gruppierungstechnik</a:t>
            </a:r>
          </a:p>
          <a:p>
            <a:pPr defTabSz="288000"/>
            <a:r>
              <a:rPr lang="de-DE" b="1" dirty="0" smtClean="0">
                <a:solidFill>
                  <a:schemeClr val="bg1"/>
                </a:solidFill>
              </a:rPr>
              <a:t>    1.e	Rhythmus und Reim</a:t>
            </a:r>
          </a:p>
          <a:p>
            <a:pPr defTabSz="288000"/>
            <a:r>
              <a:rPr lang="de-DE" b="1" dirty="0" smtClean="0">
                <a:solidFill>
                  <a:schemeClr val="bg1"/>
                </a:solidFill>
              </a:rPr>
              <a:t>    1.f	Grafiken, Mindmaps,</a:t>
            </a:r>
          </a:p>
          <a:p>
            <a:pPr defTabSz="288000"/>
            <a:r>
              <a:rPr lang="de-DE" b="1" dirty="0">
                <a:solidFill>
                  <a:schemeClr val="bg1"/>
                </a:solidFill>
              </a:rPr>
              <a:t>	</a:t>
            </a:r>
            <a:r>
              <a:rPr lang="de-DE" b="1" dirty="0" smtClean="0">
                <a:solidFill>
                  <a:schemeClr val="bg1"/>
                </a:solidFill>
              </a:rPr>
              <a:t>	</a:t>
            </a:r>
            <a:r>
              <a:rPr lang="de-DE" b="1" dirty="0" smtClean="0">
                <a:solidFill>
                  <a:schemeClr val="bg1"/>
                </a:solidFill>
              </a:rPr>
              <a:t>Bilder</a:t>
            </a:r>
            <a:endParaRPr lang="de-DE" b="1" dirty="0">
              <a:solidFill>
                <a:schemeClr val="bg1"/>
              </a:solidFill>
            </a:endParaRPr>
          </a:p>
          <a:p>
            <a:pPr defTabSz="288000"/>
            <a:r>
              <a:rPr lang="de-DE" b="1" dirty="0">
                <a:solidFill>
                  <a:schemeClr val="bg1"/>
                </a:solidFill>
              </a:rPr>
              <a:t>    </a:t>
            </a:r>
            <a:r>
              <a:rPr lang="de-DE" b="1" u="sng" dirty="0" smtClean="0">
                <a:solidFill>
                  <a:schemeClr val="bg1"/>
                </a:solidFill>
              </a:rPr>
              <a:t>1.g</a:t>
            </a:r>
            <a:r>
              <a:rPr lang="de-DE" b="1" u="sng" dirty="0">
                <a:solidFill>
                  <a:schemeClr val="bg1"/>
                </a:solidFill>
              </a:rPr>
              <a:t>	</a:t>
            </a:r>
            <a:r>
              <a:rPr lang="de-DE" b="1" u="sng" dirty="0" smtClean="0">
                <a:solidFill>
                  <a:schemeClr val="bg1"/>
                </a:solidFill>
              </a:rPr>
              <a:t>Umsetzung der</a:t>
            </a:r>
          </a:p>
          <a:p>
            <a:pPr defTabSz="288000"/>
            <a:r>
              <a:rPr lang="de-DE" b="1" dirty="0">
                <a:solidFill>
                  <a:schemeClr val="bg1"/>
                </a:solidFill>
              </a:rPr>
              <a:t>	</a:t>
            </a:r>
            <a:r>
              <a:rPr lang="de-DE" b="1" dirty="0" smtClean="0">
                <a:solidFill>
                  <a:schemeClr val="bg1"/>
                </a:solidFill>
              </a:rPr>
              <a:t>	</a:t>
            </a:r>
            <a:r>
              <a:rPr lang="de-DE" b="1" u="sng" dirty="0" smtClean="0">
                <a:solidFill>
                  <a:schemeClr val="bg1"/>
                </a:solidFill>
              </a:rPr>
              <a:t>Lernstrategien</a:t>
            </a:r>
            <a:endParaRPr lang="de-DE" b="1" u="sng" dirty="0" smtClean="0">
              <a:solidFill>
                <a:schemeClr val="bg1"/>
              </a:solidFill>
            </a:endParaRPr>
          </a:p>
          <a:p>
            <a:pPr defTabSz="288000"/>
            <a:r>
              <a:rPr lang="de-DE" b="1" dirty="0" smtClean="0">
                <a:solidFill>
                  <a:schemeClr val="bg1"/>
                </a:solidFill>
              </a:rPr>
              <a:t>2.	Zeitmanagement</a:t>
            </a:r>
          </a:p>
          <a:p>
            <a:pPr defTabSz="288000"/>
            <a:r>
              <a:rPr lang="de-DE" b="1" dirty="0" smtClean="0">
                <a:solidFill>
                  <a:schemeClr val="bg1"/>
                </a:solidFill>
              </a:rPr>
              <a:t>3.	Lernumfeld</a:t>
            </a:r>
          </a:p>
          <a:p>
            <a:pPr defTabSz="288000"/>
            <a:r>
              <a:rPr lang="de-DE" b="1" dirty="0" smtClean="0">
                <a:solidFill>
                  <a:schemeClr val="bg1"/>
                </a:solidFill>
              </a:rPr>
              <a:t>4.	Lernmedien</a:t>
            </a:r>
          </a:p>
          <a:p>
            <a:pPr defTabSz="288000"/>
            <a:r>
              <a:rPr lang="de-DE" b="1" dirty="0">
                <a:solidFill>
                  <a:schemeClr val="bg1"/>
                </a:solidFill>
              </a:rPr>
              <a:t>5.	Eigene Erfahrungen</a:t>
            </a:r>
          </a:p>
          <a:p>
            <a:pPr defTabSz="288000"/>
            <a:endParaRPr lang="de-DE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400964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 rot="5400000">
            <a:off x="-1989307" y="1989306"/>
            <a:ext cx="6858000" cy="2879389"/>
          </a:xfrm>
          <a:solidFill>
            <a:schemeClr val="accent5">
              <a:lumMod val="75000"/>
            </a:schemeClr>
          </a:solidFill>
        </p:spPr>
        <p:txBody>
          <a:bodyPr/>
          <a:lstStyle/>
          <a:p>
            <a:endParaRPr lang="de-DE" dirty="0"/>
          </a:p>
        </p:txBody>
      </p:sp>
      <p:pic>
        <p:nvPicPr>
          <p:cNvPr id="1026" name="Picture 2" descr="Logo der Fachhochschule Schmalkalden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31870" y="36513"/>
            <a:ext cx="4953000" cy="9937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Fußzeilenplatzhalter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6136532" cy="365125"/>
          </a:xfrm>
        </p:spPr>
        <p:txBody>
          <a:bodyPr/>
          <a:lstStyle/>
          <a:p>
            <a:r>
              <a:rPr lang="de-DE" dirty="0" smtClean="0">
                <a:solidFill>
                  <a:schemeClr val="tx1"/>
                </a:solidFill>
              </a:rPr>
              <a:t>Uwe </a:t>
            </a:r>
            <a:r>
              <a:rPr lang="de-DE" dirty="0" err="1" smtClean="0">
                <a:solidFill>
                  <a:schemeClr val="tx1"/>
                </a:solidFill>
              </a:rPr>
              <a:t>Neisen</a:t>
            </a:r>
            <a:r>
              <a:rPr lang="de-DE" dirty="0" smtClean="0">
                <a:solidFill>
                  <a:schemeClr val="tx1"/>
                </a:solidFill>
              </a:rPr>
              <a:t>, Yannick Hartung, </a:t>
            </a:r>
            <a:r>
              <a:rPr lang="de-DE" dirty="0" err="1" smtClean="0">
                <a:solidFill>
                  <a:schemeClr val="tx1"/>
                </a:solidFill>
              </a:rPr>
              <a:t>Yannic</a:t>
            </a:r>
            <a:r>
              <a:rPr lang="de-DE" dirty="0" smtClean="0">
                <a:solidFill>
                  <a:schemeClr val="tx1"/>
                </a:solidFill>
              </a:rPr>
              <a:t> </a:t>
            </a:r>
            <a:r>
              <a:rPr lang="de-DE" dirty="0" err="1" smtClean="0">
                <a:solidFill>
                  <a:schemeClr val="tx1"/>
                </a:solidFill>
              </a:rPr>
              <a:t>Klinzing</a:t>
            </a:r>
            <a:r>
              <a:rPr lang="de-DE" dirty="0" smtClean="0">
                <a:solidFill>
                  <a:schemeClr val="tx1"/>
                </a:solidFill>
              </a:rPr>
              <a:t>, Kevin Ziller </a:t>
            </a:r>
            <a:endParaRPr lang="de-DE" dirty="0">
              <a:solidFill>
                <a:schemeClr val="tx1"/>
              </a:solidFill>
            </a:endParaRPr>
          </a:p>
        </p:txBody>
      </p:sp>
      <p:sp>
        <p:nvSpPr>
          <p:cNvPr id="8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9396919" y="6356349"/>
            <a:ext cx="2743200" cy="365125"/>
          </a:xfrm>
        </p:spPr>
        <p:txBody>
          <a:bodyPr/>
          <a:lstStyle/>
          <a:p>
            <a:r>
              <a:rPr lang="de-DE" dirty="0" smtClean="0">
                <a:solidFill>
                  <a:schemeClr val="tx1"/>
                </a:solidFill>
              </a:rPr>
              <a:t>15</a:t>
            </a:r>
            <a:endParaRPr lang="de-DE" dirty="0">
              <a:solidFill>
                <a:schemeClr val="tx1"/>
              </a:solidFill>
            </a:endParaRPr>
          </a:p>
        </p:txBody>
      </p:sp>
      <p:sp>
        <p:nvSpPr>
          <p:cNvPr id="2" name="Textfeld 1"/>
          <p:cNvSpPr txBox="1"/>
          <p:nvPr/>
        </p:nvSpPr>
        <p:spPr>
          <a:xfrm>
            <a:off x="-9730" y="-47703"/>
            <a:ext cx="3356045" cy="72943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288000"/>
            <a:r>
              <a:rPr lang="de-DE" b="1" dirty="0" smtClean="0">
                <a:solidFill>
                  <a:schemeClr val="bg1"/>
                </a:solidFill>
              </a:rPr>
              <a:t>1.	Lernstrategien</a:t>
            </a:r>
          </a:p>
          <a:p>
            <a:pPr defTabSz="288000"/>
            <a:r>
              <a:rPr lang="de-DE" b="1" dirty="0" smtClean="0">
                <a:solidFill>
                  <a:schemeClr val="bg1"/>
                </a:solidFill>
              </a:rPr>
              <a:t>2</a:t>
            </a:r>
            <a:r>
              <a:rPr lang="de-DE" b="1" dirty="0" smtClean="0">
                <a:solidFill>
                  <a:schemeClr val="bg1"/>
                </a:solidFill>
              </a:rPr>
              <a:t>.</a:t>
            </a:r>
            <a:r>
              <a:rPr lang="de-DE" b="1" dirty="0" smtClean="0">
                <a:solidFill>
                  <a:schemeClr val="bg1"/>
                </a:solidFill>
              </a:rPr>
              <a:t>	</a:t>
            </a:r>
            <a:r>
              <a:rPr lang="de-DE" b="1" dirty="0" smtClean="0">
                <a:solidFill>
                  <a:schemeClr val="bg1"/>
                </a:solidFill>
              </a:rPr>
              <a:t>Zeitmanagement</a:t>
            </a:r>
            <a:endParaRPr lang="de-DE" b="1" dirty="0" smtClean="0">
              <a:solidFill>
                <a:schemeClr val="bg1"/>
              </a:solidFill>
            </a:endParaRPr>
          </a:p>
          <a:p>
            <a:pPr defTabSz="288000"/>
            <a:r>
              <a:rPr lang="de-DE" b="1" dirty="0" smtClean="0">
                <a:solidFill>
                  <a:schemeClr val="bg1"/>
                </a:solidFill>
              </a:rPr>
              <a:t>    </a:t>
            </a:r>
            <a:r>
              <a:rPr lang="de-DE" b="1" u="sng" dirty="0">
                <a:solidFill>
                  <a:schemeClr val="bg1"/>
                </a:solidFill>
              </a:rPr>
              <a:t>2</a:t>
            </a:r>
            <a:r>
              <a:rPr lang="de-DE" b="1" u="sng" dirty="0" smtClean="0">
                <a:solidFill>
                  <a:schemeClr val="bg1"/>
                </a:solidFill>
              </a:rPr>
              <a:t>.a</a:t>
            </a:r>
            <a:r>
              <a:rPr lang="de-DE" b="1" u="sng" dirty="0" smtClean="0">
                <a:solidFill>
                  <a:schemeClr val="bg1"/>
                </a:solidFill>
              </a:rPr>
              <a:t>	</a:t>
            </a:r>
            <a:r>
              <a:rPr lang="de-DE" b="1" u="sng" dirty="0" smtClean="0">
                <a:solidFill>
                  <a:schemeClr val="bg1"/>
                </a:solidFill>
              </a:rPr>
              <a:t>Definition</a:t>
            </a:r>
            <a:endParaRPr lang="de-DE" b="1" u="sng" dirty="0" smtClean="0">
              <a:solidFill>
                <a:schemeClr val="bg1"/>
              </a:solidFill>
            </a:endParaRPr>
          </a:p>
          <a:p>
            <a:pPr defTabSz="288000"/>
            <a:r>
              <a:rPr lang="de-DE" b="1" dirty="0" smtClean="0">
                <a:solidFill>
                  <a:schemeClr val="bg1"/>
                </a:solidFill>
              </a:rPr>
              <a:t>    </a:t>
            </a:r>
            <a:r>
              <a:rPr lang="de-DE" b="1" dirty="0" smtClean="0">
                <a:solidFill>
                  <a:schemeClr val="bg1"/>
                </a:solidFill>
              </a:rPr>
              <a:t>2.b</a:t>
            </a:r>
            <a:r>
              <a:rPr lang="de-DE" b="1" dirty="0" smtClean="0">
                <a:solidFill>
                  <a:schemeClr val="bg1"/>
                </a:solidFill>
              </a:rPr>
              <a:t>	</a:t>
            </a:r>
            <a:r>
              <a:rPr lang="de-DE" b="1" dirty="0" smtClean="0">
                <a:solidFill>
                  <a:schemeClr val="bg1"/>
                </a:solidFill>
              </a:rPr>
              <a:t>Wie erreiche ich ein </a:t>
            </a:r>
          </a:p>
          <a:p>
            <a:pPr defTabSz="288000"/>
            <a:r>
              <a:rPr lang="de-DE" b="1" dirty="0">
                <a:solidFill>
                  <a:schemeClr val="bg1"/>
                </a:solidFill>
              </a:rPr>
              <a:t>	</a:t>
            </a:r>
            <a:r>
              <a:rPr lang="de-DE" b="1" dirty="0" smtClean="0">
                <a:solidFill>
                  <a:schemeClr val="bg1"/>
                </a:solidFill>
              </a:rPr>
              <a:t>	gutes </a:t>
            </a:r>
          </a:p>
          <a:p>
            <a:pPr defTabSz="288000"/>
            <a:r>
              <a:rPr lang="de-DE" b="1" dirty="0">
                <a:solidFill>
                  <a:schemeClr val="bg1"/>
                </a:solidFill>
              </a:rPr>
              <a:t>	</a:t>
            </a:r>
            <a:r>
              <a:rPr lang="de-DE" b="1" dirty="0" smtClean="0">
                <a:solidFill>
                  <a:schemeClr val="bg1"/>
                </a:solidFill>
              </a:rPr>
              <a:t>	</a:t>
            </a:r>
            <a:r>
              <a:rPr lang="de-DE" b="1" dirty="0" smtClean="0">
                <a:solidFill>
                  <a:schemeClr val="bg1"/>
                </a:solidFill>
              </a:rPr>
              <a:t>Zeitmanagement?</a:t>
            </a:r>
            <a:endParaRPr lang="de-DE" b="1" dirty="0" smtClean="0">
              <a:solidFill>
                <a:schemeClr val="bg1"/>
              </a:solidFill>
            </a:endParaRPr>
          </a:p>
          <a:p>
            <a:pPr defTabSz="252000"/>
            <a:r>
              <a:rPr lang="de-DE" b="1" dirty="0" smtClean="0">
                <a:solidFill>
                  <a:schemeClr val="bg1"/>
                </a:solidFill>
              </a:rPr>
              <a:t>		</a:t>
            </a:r>
            <a:r>
              <a:rPr lang="de-DE" b="1" dirty="0" smtClean="0">
                <a:solidFill>
                  <a:schemeClr val="bg1"/>
                </a:solidFill>
              </a:rPr>
              <a:t>2.b.1</a:t>
            </a:r>
            <a:r>
              <a:rPr lang="de-DE" b="1" dirty="0" smtClean="0">
                <a:solidFill>
                  <a:schemeClr val="bg1"/>
                </a:solidFill>
              </a:rPr>
              <a:t>	</a:t>
            </a:r>
            <a:r>
              <a:rPr lang="de-DE" b="1" dirty="0" smtClean="0">
                <a:solidFill>
                  <a:schemeClr val="bg1"/>
                </a:solidFill>
              </a:rPr>
              <a:t>Resultate fest-</a:t>
            </a:r>
          </a:p>
          <a:p>
            <a:pPr defTabSz="252000"/>
            <a:r>
              <a:rPr lang="de-DE" b="1" dirty="0">
                <a:solidFill>
                  <a:schemeClr val="bg1"/>
                </a:solidFill>
              </a:rPr>
              <a:t>	</a:t>
            </a:r>
            <a:r>
              <a:rPr lang="de-DE" b="1" dirty="0" smtClean="0">
                <a:solidFill>
                  <a:schemeClr val="bg1"/>
                </a:solidFill>
              </a:rPr>
              <a:t>			legen</a:t>
            </a:r>
            <a:endParaRPr lang="de-DE" b="1" dirty="0" smtClean="0">
              <a:solidFill>
                <a:schemeClr val="bg1"/>
              </a:solidFill>
            </a:endParaRPr>
          </a:p>
          <a:p>
            <a:pPr defTabSz="252000"/>
            <a:r>
              <a:rPr lang="de-DE" b="1" dirty="0">
                <a:solidFill>
                  <a:schemeClr val="bg1"/>
                </a:solidFill>
              </a:rPr>
              <a:t>	</a:t>
            </a:r>
            <a:r>
              <a:rPr lang="de-DE" b="1" dirty="0" smtClean="0">
                <a:solidFill>
                  <a:schemeClr val="bg1"/>
                </a:solidFill>
              </a:rPr>
              <a:t>	</a:t>
            </a:r>
            <a:r>
              <a:rPr lang="de-DE" b="1" dirty="0" smtClean="0">
                <a:solidFill>
                  <a:schemeClr val="bg1"/>
                </a:solidFill>
              </a:rPr>
              <a:t>2.b.2</a:t>
            </a:r>
            <a:r>
              <a:rPr lang="de-DE" b="1" dirty="0" smtClean="0">
                <a:solidFill>
                  <a:schemeClr val="bg1"/>
                </a:solidFill>
              </a:rPr>
              <a:t>	</a:t>
            </a:r>
            <a:r>
              <a:rPr lang="de-DE" b="1" dirty="0" smtClean="0">
                <a:solidFill>
                  <a:schemeClr val="bg1"/>
                </a:solidFill>
              </a:rPr>
              <a:t>Zu erledigende </a:t>
            </a:r>
          </a:p>
          <a:p>
            <a:pPr defTabSz="252000"/>
            <a:r>
              <a:rPr lang="de-DE" b="1" dirty="0">
                <a:solidFill>
                  <a:schemeClr val="bg1"/>
                </a:solidFill>
              </a:rPr>
              <a:t>	</a:t>
            </a:r>
            <a:r>
              <a:rPr lang="de-DE" b="1" dirty="0" smtClean="0">
                <a:solidFill>
                  <a:schemeClr val="bg1"/>
                </a:solidFill>
              </a:rPr>
              <a:t>			Aufgaben </a:t>
            </a:r>
          </a:p>
          <a:p>
            <a:pPr defTabSz="252000"/>
            <a:r>
              <a:rPr lang="de-DE" b="1" dirty="0">
                <a:solidFill>
                  <a:schemeClr val="bg1"/>
                </a:solidFill>
              </a:rPr>
              <a:t>	</a:t>
            </a:r>
            <a:r>
              <a:rPr lang="de-DE" b="1" dirty="0" smtClean="0">
                <a:solidFill>
                  <a:schemeClr val="bg1"/>
                </a:solidFill>
              </a:rPr>
              <a:t>			ermitteln</a:t>
            </a:r>
            <a:endParaRPr lang="de-DE" b="1" dirty="0" smtClean="0">
              <a:solidFill>
                <a:schemeClr val="bg1"/>
              </a:solidFill>
            </a:endParaRPr>
          </a:p>
          <a:p>
            <a:pPr defTabSz="252000"/>
            <a:r>
              <a:rPr lang="de-DE" b="1" dirty="0">
                <a:solidFill>
                  <a:schemeClr val="bg1"/>
                </a:solidFill>
              </a:rPr>
              <a:t>	</a:t>
            </a:r>
            <a:r>
              <a:rPr lang="de-DE" b="1" dirty="0" smtClean="0">
                <a:solidFill>
                  <a:schemeClr val="bg1"/>
                </a:solidFill>
              </a:rPr>
              <a:t>	</a:t>
            </a:r>
            <a:r>
              <a:rPr lang="de-DE" b="1" dirty="0" smtClean="0">
                <a:solidFill>
                  <a:schemeClr val="bg1"/>
                </a:solidFill>
              </a:rPr>
              <a:t>2.b.3</a:t>
            </a:r>
            <a:r>
              <a:rPr lang="de-DE" b="1" dirty="0" smtClean="0">
                <a:solidFill>
                  <a:schemeClr val="bg1"/>
                </a:solidFill>
              </a:rPr>
              <a:t>	</a:t>
            </a:r>
            <a:r>
              <a:rPr lang="de-DE" b="1" dirty="0" smtClean="0">
                <a:solidFill>
                  <a:schemeClr val="bg1"/>
                </a:solidFill>
              </a:rPr>
              <a:t>Zuordnen</a:t>
            </a:r>
            <a:endParaRPr lang="de-DE" b="1" dirty="0" smtClean="0">
              <a:solidFill>
                <a:schemeClr val="bg1"/>
              </a:solidFill>
            </a:endParaRPr>
          </a:p>
          <a:p>
            <a:pPr defTabSz="252000"/>
            <a:r>
              <a:rPr lang="de-DE" b="1" dirty="0">
                <a:solidFill>
                  <a:schemeClr val="bg1"/>
                </a:solidFill>
              </a:rPr>
              <a:t>	</a:t>
            </a:r>
            <a:r>
              <a:rPr lang="de-DE" b="1" dirty="0" smtClean="0">
                <a:solidFill>
                  <a:schemeClr val="bg1"/>
                </a:solidFill>
              </a:rPr>
              <a:t>	</a:t>
            </a:r>
            <a:r>
              <a:rPr lang="de-DE" b="1" dirty="0" smtClean="0">
                <a:solidFill>
                  <a:schemeClr val="bg1"/>
                </a:solidFill>
              </a:rPr>
              <a:t>2.b.4</a:t>
            </a:r>
            <a:r>
              <a:rPr lang="de-DE" b="1" dirty="0" smtClean="0">
                <a:solidFill>
                  <a:schemeClr val="bg1"/>
                </a:solidFill>
              </a:rPr>
              <a:t>	</a:t>
            </a:r>
            <a:r>
              <a:rPr lang="de-DE" b="1" dirty="0" smtClean="0">
                <a:solidFill>
                  <a:schemeClr val="bg1"/>
                </a:solidFill>
              </a:rPr>
              <a:t>Plan der Zeit-</a:t>
            </a:r>
          </a:p>
          <a:p>
            <a:pPr defTabSz="252000"/>
            <a:r>
              <a:rPr lang="de-DE" b="1" dirty="0">
                <a:solidFill>
                  <a:schemeClr val="bg1"/>
                </a:solidFill>
              </a:rPr>
              <a:t>	</a:t>
            </a:r>
            <a:r>
              <a:rPr lang="de-DE" b="1" dirty="0" smtClean="0">
                <a:solidFill>
                  <a:schemeClr val="bg1"/>
                </a:solidFill>
              </a:rPr>
              <a:t>			</a:t>
            </a:r>
            <a:r>
              <a:rPr lang="de-DE" b="1" dirty="0" err="1" smtClean="0">
                <a:solidFill>
                  <a:schemeClr val="bg1"/>
                </a:solidFill>
              </a:rPr>
              <a:t>einteilung</a:t>
            </a:r>
            <a:endParaRPr lang="de-DE" b="1" dirty="0" smtClean="0">
              <a:solidFill>
                <a:schemeClr val="bg1"/>
              </a:solidFill>
            </a:endParaRPr>
          </a:p>
          <a:p>
            <a:pPr defTabSz="252000"/>
            <a:r>
              <a:rPr lang="de-DE" b="1" dirty="0">
                <a:solidFill>
                  <a:schemeClr val="bg1"/>
                </a:solidFill>
              </a:rPr>
              <a:t>	</a:t>
            </a:r>
            <a:r>
              <a:rPr lang="de-DE" b="1" dirty="0" smtClean="0">
                <a:solidFill>
                  <a:schemeClr val="bg1"/>
                </a:solidFill>
              </a:rPr>
              <a:t>	</a:t>
            </a:r>
            <a:r>
              <a:rPr lang="de-DE" b="1" dirty="0" smtClean="0">
                <a:solidFill>
                  <a:schemeClr val="bg1"/>
                </a:solidFill>
              </a:rPr>
              <a:t>2.b.5</a:t>
            </a:r>
            <a:r>
              <a:rPr lang="de-DE" b="1" dirty="0" smtClean="0">
                <a:solidFill>
                  <a:schemeClr val="bg1"/>
                </a:solidFill>
              </a:rPr>
              <a:t>	</a:t>
            </a:r>
            <a:r>
              <a:rPr lang="de-DE" b="1" dirty="0" smtClean="0">
                <a:solidFill>
                  <a:schemeClr val="bg1"/>
                </a:solidFill>
              </a:rPr>
              <a:t>Wochenplan</a:t>
            </a:r>
            <a:endParaRPr lang="de-DE" b="1" dirty="0" smtClean="0">
              <a:solidFill>
                <a:schemeClr val="bg1"/>
              </a:solidFill>
            </a:endParaRPr>
          </a:p>
          <a:p>
            <a:pPr defTabSz="252000"/>
            <a:r>
              <a:rPr lang="de-DE" b="1" dirty="0">
                <a:solidFill>
                  <a:schemeClr val="bg1"/>
                </a:solidFill>
              </a:rPr>
              <a:t>	</a:t>
            </a:r>
            <a:r>
              <a:rPr lang="de-DE" b="1" dirty="0" smtClean="0">
                <a:solidFill>
                  <a:schemeClr val="bg1"/>
                </a:solidFill>
              </a:rPr>
              <a:t>	</a:t>
            </a:r>
            <a:r>
              <a:rPr lang="de-DE" b="1" dirty="0" smtClean="0">
                <a:solidFill>
                  <a:schemeClr val="bg1"/>
                </a:solidFill>
              </a:rPr>
              <a:t>2.b.6</a:t>
            </a:r>
            <a:r>
              <a:rPr lang="de-DE" b="1" dirty="0">
                <a:solidFill>
                  <a:schemeClr val="bg1"/>
                </a:solidFill>
              </a:rPr>
              <a:t>	</a:t>
            </a:r>
            <a:r>
              <a:rPr lang="de-DE" b="1" dirty="0" err="1" smtClean="0">
                <a:solidFill>
                  <a:schemeClr val="bg1"/>
                </a:solidFill>
              </a:rPr>
              <a:t>To</a:t>
            </a:r>
            <a:r>
              <a:rPr lang="de-DE" b="1" dirty="0" smtClean="0">
                <a:solidFill>
                  <a:schemeClr val="bg1"/>
                </a:solidFill>
              </a:rPr>
              <a:t>-Do-Liste</a:t>
            </a:r>
          </a:p>
          <a:p>
            <a:pPr defTabSz="252000"/>
            <a:r>
              <a:rPr lang="de-DE" b="1" dirty="0" smtClean="0">
                <a:solidFill>
                  <a:schemeClr val="bg1"/>
                </a:solidFill>
              </a:rPr>
              <a:t>		2.b.7</a:t>
            </a:r>
            <a:r>
              <a:rPr lang="de-DE" b="1" dirty="0">
                <a:solidFill>
                  <a:schemeClr val="bg1"/>
                </a:solidFill>
              </a:rPr>
              <a:t>	</a:t>
            </a:r>
            <a:r>
              <a:rPr lang="de-DE" b="1" dirty="0" smtClean="0">
                <a:solidFill>
                  <a:schemeClr val="bg1"/>
                </a:solidFill>
              </a:rPr>
              <a:t>Zeiträuber</a:t>
            </a:r>
            <a:endParaRPr lang="de-DE" b="1" dirty="0" smtClean="0">
              <a:solidFill>
                <a:schemeClr val="bg1"/>
              </a:solidFill>
            </a:endParaRPr>
          </a:p>
          <a:p>
            <a:pPr defTabSz="72000">
              <a:tabLst>
                <a:tab pos="288000" algn="l"/>
              </a:tabLst>
            </a:pPr>
            <a:r>
              <a:rPr lang="de-DE" b="1" dirty="0" smtClean="0">
                <a:solidFill>
                  <a:schemeClr val="bg1"/>
                </a:solidFill>
              </a:rPr>
              <a:t>		</a:t>
            </a:r>
            <a:r>
              <a:rPr lang="de-DE" b="1" dirty="0" smtClean="0">
                <a:solidFill>
                  <a:schemeClr val="bg1"/>
                </a:solidFill>
              </a:rPr>
              <a:t>						2.b.6.1	Definition</a:t>
            </a:r>
            <a:endParaRPr lang="de-DE" b="1" dirty="0">
              <a:solidFill>
                <a:schemeClr val="bg1"/>
              </a:solidFill>
            </a:endParaRPr>
          </a:p>
          <a:p>
            <a:pPr defTabSz="72000">
              <a:tabLst>
                <a:tab pos="288000" algn="l"/>
              </a:tabLst>
            </a:pPr>
            <a:r>
              <a:rPr lang="de-DE" b="1" dirty="0" smtClean="0">
                <a:solidFill>
                  <a:schemeClr val="bg1"/>
                </a:solidFill>
              </a:rPr>
              <a:t>	</a:t>
            </a:r>
            <a:r>
              <a:rPr lang="de-DE" b="1" dirty="0" smtClean="0">
                <a:solidFill>
                  <a:schemeClr val="bg1"/>
                </a:solidFill>
              </a:rPr>
              <a:t>							2.b.6.2	Wie </a:t>
            </a:r>
          </a:p>
          <a:p>
            <a:pPr defTabSz="72000">
              <a:tabLst>
                <a:tab pos="288000" algn="l"/>
              </a:tabLst>
            </a:pPr>
            <a:r>
              <a:rPr lang="de-DE" b="1" dirty="0">
                <a:solidFill>
                  <a:schemeClr val="bg1"/>
                </a:solidFill>
              </a:rPr>
              <a:t>	</a:t>
            </a:r>
            <a:r>
              <a:rPr lang="de-DE" b="1" dirty="0" smtClean="0">
                <a:solidFill>
                  <a:schemeClr val="bg1"/>
                </a:solidFill>
              </a:rPr>
              <a:t>																	</a:t>
            </a:r>
            <a:r>
              <a:rPr lang="de-DE" b="1" dirty="0" smtClean="0">
                <a:solidFill>
                  <a:schemeClr val="bg1"/>
                </a:solidFill>
              </a:rPr>
              <a:t>überwinde </a:t>
            </a:r>
          </a:p>
          <a:p>
            <a:pPr defTabSz="72000">
              <a:tabLst>
                <a:tab pos="288000" algn="l"/>
              </a:tabLst>
            </a:pPr>
            <a:r>
              <a:rPr lang="de-DE" b="1" dirty="0">
                <a:solidFill>
                  <a:schemeClr val="bg1"/>
                </a:solidFill>
              </a:rPr>
              <a:t>	</a:t>
            </a:r>
            <a:r>
              <a:rPr lang="de-DE" b="1" dirty="0" smtClean="0">
                <a:solidFill>
                  <a:schemeClr val="bg1"/>
                </a:solidFill>
              </a:rPr>
              <a:t>																	</a:t>
            </a:r>
            <a:r>
              <a:rPr lang="de-DE" b="1" dirty="0" smtClean="0">
                <a:solidFill>
                  <a:schemeClr val="bg1"/>
                </a:solidFill>
              </a:rPr>
              <a:t>ich diese?</a:t>
            </a:r>
          </a:p>
          <a:p>
            <a:pPr defTabSz="72000">
              <a:tabLst>
                <a:tab pos="288000" algn="l"/>
              </a:tabLst>
            </a:pPr>
            <a:r>
              <a:rPr lang="de-DE" b="1" dirty="0" smtClean="0">
                <a:solidFill>
                  <a:schemeClr val="bg1"/>
                </a:solidFill>
              </a:rPr>
              <a:t>3.	Lernumfeld</a:t>
            </a:r>
            <a:r>
              <a:rPr lang="de-DE" b="1" dirty="0">
                <a:solidFill>
                  <a:schemeClr val="bg1"/>
                </a:solidFill>
              </a:rPr>
              <a:t>	</a:t>
            </a:r>
            <a:endParaRPr lang="de-DE" b="1" dirty="0" smtClean="0">
              <a:solidFill>
                <a:schemeClr val="bg1"/>
              </a:solidFill>
            </a:endParaRPr>
          </a:p>
          <a:p>
            <a:pPr defTabSz="252000">
              <a:tabLst>
                <a:tab pos="288000" algn="l"/>
              </a:tabLst>
            </a:pPr>
            <a:r>
              <a:rPr lang="de-DE" b="1" dirty="0" smtClean="0">
                <a:solidFill>
                  <a:schemeClr val="bg1"/>
                </a:solidFill>
              </a:rPr>
              <a:t>4</a:t>
            </a:r>
            <a:r>
              <a:rPr lang="de-DE" b="1" dirty="0" smtClean="0">
                <a:solidFill>
                  <a:schemeClr val="bg1"/>
                </a:solidFill>
              </a:rPr>
              <a:t>.	Lernmedien</a:t>
            </a:r>
          </a:p>
          <a:p>
            <a:pPr defTabSz="252000">
              <a:tabLst>
                <a:tab pos="288000" algn="l"/>
              </a:tabLst>
            </a:pPr>
            <a:r>
              <a:rPr lang="de-DE" b="1" dirty="0" smtClean="0">
                <a:solidFill>
                  <a:schemeClr val="bg1"/>
                </a:solidFill>
              </a:rPr>
              <a:t>5.	Eigene </a:t>
            </a:r>
            <a:r>
              <a:rPr lang="de-DE" b="1" dirty="0">
                <a:solidFill>
                  <a:schemeClr val="bg1"/>
                </a:solidFill>
              </a:rPr>
              <a:t>Erfahrungen</a:t>
            </a:r>
          </a:p>
          <a:p>
            <a:pPr defTabSz="252000">
              <a:tabLst>
                <a:tab pos="288000" algn="l"/>
              </a:tabLst>
            </a:pPr>
            <a:endParaRPr lang="de-DE" b="1" dirty="0" smtClean="0">
              <a:solidFill>
                <a:schemeClr val="bg1"/>
              </a:solidFill>
            </a:endParaRPr>
          </a:p>
          <a:p>
            <a:pPr defTabSz="252000">
              <a:tabLst>
                <a:tab pos="288000" algn="l"/>
              </a:tabLst>
            </a:pPr>
            <a:r>
              <a:rPr lang="de-DE" b="1" dirty="0">
                <a:solidFill>
                  <a:schemeClr val="bg1"/>
                </a:solidFill>
              </a:rPr>
              <a:t>	</a:t>
            </a:r>
            <a:r>
              <a:rPr lang="de-DE" b="1" dirty="0" smtClean="0">
                <a:solidFill>
                  <a:schemeClr val="bg1"/>
                </a:solidFill>
              </a:rPr>
              <a:t>	</a:t>
            </a:r>
          </a:p>
        </p:txBody>
      </p:sp>
    </p:spTree>
    <p:extLst>
      <p:ext uri="{BB962C8B-B14F-4D97-AF65-F5344CB8AC3E}">
        <p14:creationId xmlns:p14="http://schemas.microsoft.com/office/powerpoint/2010/main" val="5158461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 rot="5400000">
            <a:off x="-1989307" y="1989306"/>
            <a:ext cx="6858000" cy="2879389"/>
          </a:xfrm>
          <a:solidFill>
            <a:schemeClr val="accent5">
              <a:lumMod val="75000"/>
            </a:schemeClr>
          </a:solidFill>
        </p:spPr>
        <p:txBody>
          <a:bodyPr/>
          <a:lstStyle/>
          <a:p>
            <a:endParaRPr lang="de-DE" dirty="0"/>
          </a:p>
        </p:txBody>
      </p:sp>
      <p:pic>
        <p:nvPicPr>
          <p:cNvPr id="1026" name="Picture 2" descr="Logo der Fachhochschule Schmalkalden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31870" y="36513"/>
            <a:ext cx="4953000" cy="9937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Fußzeilenplatzhalter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6136532" cy="365125"/>
          </a:xfrm>
        </p:spPr>
        <p:txBody>
          <a:bodyPr/>
          <a:lstStyle/>
          <a:p>
            <a:r>
              <a:rPr lang="de-DE" dirty="0" smtClean="0">
                <a:solidFill>
                  <a:schemeClr val="tx1"/>
                </a:solidFill>
              </a:rPr>
              <a:t>Uwe </a:t>
            </a:r>
            <a:r>
              <a:rPr lang="de-DE" dirty="0" err="1" smtClean="0">
                <a:solidFill>
                  <a:schemeClr val="tx1"/>
                </a:solidFill>
              </a:rPr>
              <a:t>Neisen</a:t>
            </a:r>
            <a:r>
              <a:rPr lang="de-DE" dirty="0" smtClean="0">
                <a:solidFill>
                  <a:schemeClr val="tx1"/>
                </a:solidFill>
              </a:rPr>
              <a:t>, Yannick Hartung, </a:t>
            </a:r>
            <a:r>
              <a:rPr lang="de-DE" dirty="0" err="1" smtClean="0">
                <a:solidFill>
                  <a:schemeClr val="tx1"/>
                </a:solidFill>
              </a:rPr>
              <a:t>Yannic</a:t>
            </a:r>
            <a:r>
              <a:rPr lang="de-DE" dirty="0" smtClean="0">
                <a:solidFill>
                  <a:schemeClr val="tx1"/>
                </a:solidFill>
              </a:rPr>
              <a:t> </a:t>
            </a:r>
            <a:r>
              <a:rPr lang="de-DE" dirty="0" err="1" smtClean="0">
                <a:solidFill>
                  <a:schemeClr val="tx1"/>
                </a:solidFill>
              </a:rPr>
              <a:t>Klinzing</a:t>
            </a:r>
            <a:r>
              <a:rPr lang="de-DE" dirty="0" smtClean="0">
                <a:solidFill>
                  <a:schemeClr val="tx1"/>
                </a:solidFill>
              </a:rPr>
              <a:t>, Kevin Ziller </a:t>
            </a:r>
            <a:endParaRPr lang="de-DE" dirty="0">
              <a:solidFill>
                <a:schemeClr val="tx1"/>
              </a:solidFill>
            </a:endParaRPr>
          </a:p>
        </p:txBody>
      </p:sp>
      <p:sp>
        <p:nvSpPr>
          <p:cNvPr id="8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9396919" y="6356349"/>
            <a:ext cx="2743200" cy="365125"/>
          </a:xfrm>
        </p:spPr>
        <p:txBody>
          <a:bodyPr/>
          <a:lstStyle/>
          <a:p>
            <a:r>
              <a:rPr lang="de-DE" dirty="0" smtClean="0">
                <a:solidFill>
                  <a:schemeClr val="tx1"/>
                </a:solidFill>
              </a:rPr>
              <a:t>16</a:t>
            </a:r>
            <a:endParaRPr lang="de-DE" dirty="0">
              <a:solidFill>
                <a:schemeClr val="tx1"/>
              </a:solidFill>
            </a:endParaRPr>
          </a:p>
        </p:txBody>
      </p:sp>
      <p:sp>
        <p:nvSpPr>
          <p:cNvPr id="2" name="Textfeld 1"/>
          <p:cNvSpPr txBox="1"/>
          <p:nvPr/>
        </p:nvSpPr>
        <p:spPr>
          <a:xfrm>
            <a:off x="-9730" y="-47703"/>
            <a:ext cx="3356045" cy="72943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288000"/>
            <a:r>
              <a:rPr lang="de-DE" b="1" dirty="0" smtClean="0">
                <a:solidFill>
                  <a:schemeClr val="bg1"/>
                </a:solidFill>
              </a:rPr>
              <a:t>1.	Lernstrategien</a:t>
            </a:r>
          </a:p>
          <a:p>
            <a:pPr defTabSz="288000"/>
            <a:r>
              <a:rPr lang="de-DE" b="1" dirty="0" smtClean="0">
                <a:solidFill>
                  <a:schemeClr val="bg1"/>
                </a:solidFill>
              </a:rPr>
              <a:t>2</a:t>
            </a:r>
            <a:r>
              <a:rPr lang="de-DE" b="1" dirty="0" smtClean="0">
                <a:solidFill>
                  <a:schemeClr val="bg1"/>
                </a:solidFill>
              </a:rPr>
              <a:t>.</a:t>
            </a:r>
            <a:r>
              <a:rPr lang="de-DE" b="1" dirty="0" smtClean="0">
                <a:solidFill>
                  <a:schemeClr val="bg1"/>
                </a:solidFill>
              </a:rPr>
              <a:t>	</a:t>
            </a:r>
            <a:r>
              <a:rPr lang="de-DE" b="1" dirty="0" smtClean="0">
                <a:solidFill>
                  <a:schemeClr val="bg1"/>
                </a:solidFill>
              </a:rPr>
              <a:t>Zeitmanagement</a:t>
            </a:r>
            <a:endParaRPr lang="de-DE" b="1" dirty="0" smtClean="0">
              <a:solidFill>
                <a:schemeClr val="bg1"/>
              </a:solidFill>
            </a:endParaRPr>
          </a:p>
          <a:p>
            <a:pPr defTabSz="288000"/>
            <a:r>
              <a:rPr lang="de-DE" b="1" dirty="0" smtClean="0">
                <a:solidFill>
                  <a:schemeClr val="bg1"/>
                </a:solidFill>
              </a:rPr>
              <a:t>    </a:t>
            </a:r>
            <a:r>
              <a:rPr lang="de-DE" b="1" dirty="0">
                <a:solidFill>
                  <a:schemeClr val="bg1"/>
                </a:solidFill>
              </a:rPr>
              <a:t>2</a:t>
            </a:r>
            <a:r>
              <a:rPr lang="de-DE" b="1" dirty="0" smtClean="0">
                <a:solidFill>
                  <a:schemeClr val="bg1"/>
                </a:solidFill>
              </a:rPr>
              <a:t>.a</a:t>
            </a:r>
            <a:r>
              <a:rPr lang="de-DE" b="1" dirty="0" smtClean="0">
                <a:solidFill>
                  <a:schemeClr val="bg1"/>
                </a:solidFill>
              </a:rPr>
              <a:t>	</a:t>
            </a:r>
            <a:r>
              <a:rPr lang="de-DE" b="1" dirty="0" smtClean="0">
                <a:solidFill>
                  <a:schemeClr val="bg1"/>
                </a:solidFill>
              </a:rPr>
              <a:t>Definition</a:t>
            </a:r>
            <a:endParaRPr lang="de-DE" b="1" dirty="0" smtClean="0">
              <a:solidFill>
                <a:schemeClr val="bg1"/>
              </a:solidFill>
            </a:endParaRPr>
          </a:p>
          <a:p>
            <a:pPr defTabSz="288000"/>
            <a:r>
              <a:rPr lang="de-DE" b="1" dirty="0" smtClean="0">
                <a:solidFill>
                  <a:schemeClr val="bg1"/>
                </a:solidFill>
              </a:rPr>
              <a:t>    </a:t>
            </a:r>
            <a:r>
              <a:rPr lang="de-DE" b="1" u="sng" dirty="0" smtClean="0">
                <a:solidFill>
                  <a:schemeClr val="bg1"/>
                </a:solidFill>
              </a:rPr>
              <a:t>2.b</a:t>
            </a:r>
            <a:r>
              <a:rPr lang="de-DE" b="1" u="sng" dirty="0" smtClean="0">
                <a:solidFill>
                  <a:schemeClr val="bg1"/>
                </a:solidFill>
              </a:rPr>
              <a:t>	</a:t>
            </a:r>
            <a:r>
              <a:rPr lang="de-DE" b="1" u="sng" dirty="0" smtClean="0">
                <a:solidFill>
                  <a:schemeClr val="bg1"/>
                </a:solidFill>
              </a:rPr>
              <a:t>Wie erreiche ich ein</a:t>
            </a:r>
            <a:r>
              <a:rPr lang="de-DE" b="1" dirty="0" smtClean="0">
                <a:solidFill>
                  <a:schemeClr val="bg1"/>
                </a:solidFill>
              </a:rPr>
              <a:t> </a:t>
            </a:r>
          </a:p>
          <a:p>
            <a:pPr defTabSz="288000"/>
            <a:r>
              <a:rPr lang="de-DE" b="1" dirty="0">
                <a:solidFill>
                  <a:schemeClr val="bg1"/>
                </a:solidFill>
              </a:rPr>
              <a:t>	</a:t>
            </a:r>
            <a:r>
              <a:rPr lang="de-DE" b="1" dirty="0" smtClean="0">
                <a:solidFill>
                  <a:schemeClr val="bg1"/>
                </a:solidFill>
              </a:rPr>
              <a:t>	</a:t>
            </a:r>
            <a:r>
              <a:rPr lang="de-DE" b="1" u="sng" dirty="0" smtClean="0">
                <a:solidFill>
                  <a:schemeClr val="bg1"/>
                </a:solidFill>
              </a:rPr>
              <a:t>gutes</a:t>
            </a:r>
            <a:r>
              <a:rPr lang="de-DE" b="1" dirty="0" smtClean="0">
                <a:solidFill>
                  <a:schemeClr val="bg1"/>
                </a:solidFill>
              </a:rPr>
              <a:t> </a:t>
            </a:r>
          </a:p>
          <a:p>
            <a:pPr defTabSz="288000"/>
            <a:r>
              <a:rPr lang="de-DE" b="1" dirty="0">
                <a:solidFill>
                  <a:schemeClr val="bg1"/>
                </a:solidFill>
              </a:rPr>
              <a:t>	</a:t>
            </a:r>
            <a:r>
              <a:rPr lang="de-DE" b="1" dirty="0" smtClean="0">
                <a:solidFill>
                  <a:schemeClr val="bg1"/>
                </a:solidFill>
              </a:rPr>
              <a:t>	</a:t>
            </a:r>
            <a:r>
              <a:rPr lang="de-DE" b="1" u="sng" dirty="0" smtClean="0">
                <a:solidFill>
                  <a:schemeClr val="bg1"/>
                </a:solidFill>
              </a:rPr>
              <a:t>Zeitmanagement?</a:t>
            </a:r>
            <a:endParaRPr lang="de-DE" b="1" u="sng" dirty="0" smtClean="0">
              <a:solidFill>
                <a:schemeClr val="bg1"/>
              </a:solidFill>
            </a:endParaRPr>
          </a:p>
          <a:p>
            <a:pPr defTabSz="252000"/>
            <a:r>
              <a:rPr lang="de-DE" b="1" dirty="0" smtClean="0">
                <a:solidFill>
                  <a:schemeClr val="bg1"/>
                </a:solidFill>
              </a:rPr>
              <a:t>		</a:t>
            </a:r>
            <a:r>
              <a:rPr lang="de-DE" b="1" dirty="0" smtClean="0">
                <a:solidFill>
                  <a:schemeClr val="bg1"/>
                </a:solidFill>
              </a:rPr>
              <a:t>2.b.1</a:t>
            </a:r>
            <a:r>
              <a:rPr lang="de-DE" b="1" dirty="0" smtClean="0">
                <a:solidFill>
                  <a:schemeClr val="bg1"/>
                </a:solidFill>
              </a:rPr>
              <a:t>	</a:t>
            </a:r>
            <a:r>
              <a:rPr lang="de-DE" b="1" dirty="0" smtClean="0">
                <a:solidFill>
                  <a:schemeClr val="bg1"/>
                </a:solidFill>
              </a:rPr>
              <a:t>Resultate fest-</a:t>
            </a:r>
          </a:p>
          <a:p>
            <a:pPr defTabSz="252000"/>
            <a:r>
              <a:rPr lang="de-DE" b="1" dirty="0">
                <a:solidFill>
                  <a:schemeClr val="bg1"/>
                </a:solidFill>
              </a:rPr>
              <a:t>	</a:t>
            </a:r>
            <a:r>
              <a:rPr lang="de-DE" b="1" dirty="0" smtClean="0">
                <a:solidFill>
                  <a:schemeClr val="bg1"/>
                </a:solidFill>
              </a:rPr>
              <a:t>			legen</a:t>
            </a:r>
            <a:endParaRPr lang="de-DE" b="1" dirty="0" smtClean="0">
              <a:solidFill>
                <a:schemeClr val="bg1"/>
              </a:solidFill>
            </a:endParaRPr>
          </a:p>
          <a:p>
            <a:pPr defTabSz="252000"/>
            <a:r>
              <a:rPr lang="de-DE" b="1" dirty="0">
                <a:solidFill>
                  <a:schemeClr val="bg1"/>
                </a:solidFill>
              </a:rPr>
              <a:t>	</a:t>
            </a:r>
            <a:r>
              <a:rPr lang="de-DE" b="1" dirty="0" smtClean="0">
                <a:solidFill>
                  <a:schemeClr val="bg1"/>
                </a:solidFill>
              </a:rPr>
              <a:t>	</a:t>
            </a:r>
            <a:r>
              <a:rPr lang="de-DE" b="1" dirty="0" smtClean="0">
                <a:solidFill>
                  <a:schemeClr val="bg1"/>
                </a:solidFill>
              </a:rPr>
              <a:t>2.b.2</a:t>
            </a:r>
            <a:r>
              <a:rPr lang="de-DE" b="1" dirty="0" smtClean="0">
                <a:solidFill>
                  <a:schemeClr val="bg1"/>
                </a:solidFill>
              </a:rPr>
              <a:t>	</a:t>
            </a:r>
            <a:r>
              <a:rPr lang="de-DE" b="1" dirty="0" smtClean="0">
                <a:solidFill>
                  <a:schemeClr val="bg1"/>
                </a:solidFill>
              </a:rPr>
              <a:t>Zu erledigende </a:t>
            </a:r>
          </a:p>
          <a:p>
            <a:pPr defTabSz="252000"/>
            <a:r>
              <a:rPr lang="de-DE" b="1" dirty="0">
                <a:solidFill>
                  <a:schemeClr val="bg1"/>
                </a:solidFill>
              </a:rPr>
              <a:t>	</a:t>
            </a:r>
            <a:r>
              <a:rPr lang="de-DE" b="1" dirty="0" smtClean="0">
                <a:solidFill>
                  <a:schemeClr val="bg1"/>
                </a:solidFill>
              </a:rPr>
              <a:t>			Aufgaben </a:t>
            </a:r>
          </a:p>
          <a:p>
            <a:pPr defTabSz="252000"/>
            <a:r>
              <a:rPr lang="de-DE" b="1" dirty="0">
                <a:solidFill>
                  <a:schemeClr val="bg1"/>
                </a:solidFill>
              </a:rPr>
              <a:t>	</a:t>
            </a:r>
            <a:r>
              <a:rPr lang="de-DE" b="1" dirty="0" smtClean="0">
                <a:solidFill>
                  <a:schemeClr val="bg1"/>
                </a:solidFill>
              </a:rPr>
              <a:t>			ermitteln</a:t>
            </a:r>
            <a:endParaRPr lang="de-DE" b="1" dirty="0" smtClean="0">
              <a:solidFill>
                <a:schemeClr val="bg1"/>
              </a:solidFill>
            </a:endParaRPr>
          </a:p>
          <a:p>
            <a:pPr defTabSz="252000"/>
            <a:r>
              <a:rPr lang="de-DE" b="1" dirty="0">
                <a:solidFill>
                  <a:schemeClr val="bg1"/>
                </a:solidFill>
              </a:rPr>
              <a:t>	</a:t>
            </a:r>
            <a:r>
              <a:rPr lang="de-DE" b="1" dirty="0" smtClean="0">
                <a:solidFill>
                  <a:schemeClr val="bg1"/>
                </a:solidFill>
              </a:rPr>
              <a:t>	</a:t>
            </a:r>
            <a:r>
              <a:rPr lang="de-DE" b="1" dirty="0" smtClean="0">
                <a:solidFill>
                  <a:schemeClr val="bg1"/>
                </a:solidFill>
              </a:rPr>
              <a:t>2.b.3</a:t>
            </a:r>
            <a:r>
              <a:rPr lang="de-DE" b="1" dirty="0" smtClean="0">
                <a:solidFill>
                  <a:schemeClr val="bg1"/>
                </a:solidFill>
              </a:rPr>
              <a:t>	</a:t>
            </a:r>
            <a:r>
              <a:rPr lang="de-DE" b="1" dirty="0" smtClean="0">
                <a:solidFill>
                  <a:schemeClr val="bg1"/>
                </a:solidFill>
              </a:rPr>
              <a:t>Zuordnen</a:t>
            </a:r>
            <a:endParaRPr lang="de-DE" b="1" dirty="0" smtClean="0">
              <a:solidFill>
                <a:schemeClr val="bg1"/>
              </a:solidFill>
            </a:endParaRPr>
          </a:p>
          <a:p>
            <a:pPr defTabSz="252000"/>
            <a:r>
              <a:rPr lang="de-DE" b="1" dirty="0">
                <a:solidFill>
                  <a:schemeClr val="bg1"/>
                </a:solidFill>
              </a:rPr>
              <a:t>	</a:t>
            </a:r>
            <a:r>
              <a:rPr lang="de-DE" b="1" dirty="0" smtClean="0">
                <a:solidFill>
                  <a:schemeClr val="bg1"/>
                </a:solidFill>
              </a:rPr>
              <a:t>	</a:t>
            </a:r>
            <a:r>
              <a:rPr lang="de-DE" b="1" dirty="0" smtClean="0">
                <a:solidFill>
                  <a:schemeClr val="bg1"/>
                </a:solidFill>
              </a:rPr>
              <a:t>2.b.4</a:t>
            </a:r>
            <a:r>
              <a:rPr lang="de-DE" b="1" dirty="0" smtClean="0">
                <a:solidFill>
                  <a:schemeClr val="bg1"/>
                </a:solidFill>
              </a:rPr>
              <a:t>	</a:t>
            </a:r>
            <a:r>
              <a:rPr lang="de-DE" b="1" dirty="0" smtClean="0">
                <a:solidFill>
                  <a:schemeClr val="bg1"/>
                </a:solidFill>
              </a:rPr>
              <a:t>Plan der Zeit-</a:t>
            </a:r>
          </a:p>
          <a:p>
            <a:pPr defTabSz="252000"/>
            <a:r>
              <a:rPr lang="de-DE" b="1" dirty="0">
                <a:solidFill>
                  <a:schemeClr val="bg1"/>
                </a:solidFill>
              </a:rPr>
              <a:t>	</a:t>
            </a:r>
            <a:r>
              <a:rPr lang="de-DE" b="1" dirty="0" smtClean="0">
                <a:solidFill>
                  <a:schemeClr val="bg1"/>
                </a:solidFill>
              </a:rPr>
              <a:t>			</a:t>
            </a:r>
            <a:r>
              <a:rPr lang="de-DE" b="1" dirty="0" err="1" smtClean="0">
                <a:solidFill>
                  <a:schemeClr val="bg1"/>
                </a:solidFill>
              </a:rPr>
              <a:t>einteilung</a:t>
            </a:r>
            <a:endParaRPr lang="de-DE" b="1" dirty="0" smtClean="0">
              <a:solidFill>
                <a:schemeClr val="bg1"/>
              </a:solidFill>
            </a:endParaRPr>
          </a:p>
          <a:p>
            <a:pPr defTabSz="252000"/>
            <a:r>
              <a:rPr lang="de-DE" b="1" dirty="0">
                <a:solidFill>
                  <a:schemeClr val="bg1"/>
                </a:solidFill>
              </a:rPr>
              <a:t>	</a:t>
            </a:r>
            <a:r>
              <a:rPr lang="de-DE" b="1" dirty="0" smtClean="0">
                <a:solidFill>
                  <a:schemeClr val="bg1"/>
                </a:solidFill>
              </a:rPr>
              <a:t>	</a:t>
            </a:r>
            <a:r>
              <a:rPr lang="de-DE" b="1" dirty="0" smtClean="0">
                <a:solidFill>
                  <a:schemeClr val="bg1"/>
                </a:solidFill>
              </a:rPr>
              <a:t>2.b.5</a:t>
            </a:r>
            <a:r>
              <a:rPr lang="de-DE" b="1" dirty="0" smtClean="0">
                <a:solidFill>
                  <a:schemeClr val="bg1"/>
                </a:solidFill>
              </a:rPr>
              <a:t>	</a:t>
            </a:r>
            <a:r>
              <a:rPr lang="de-DE" b="1" dirty="0" smtClean="0">
                <a:solidFill>
                  <a:schemeClr val="bg1"/>
                </a:solidFill>
              </a:rPr>
              <a:t>Wochenplan</a:t>
            </a:r>
            <a:endParaRPr lang="de-DE" b="1" dirty="0" smtClean="0">
              <a:solidFill>
                <a:schemeClr val="bg1"/>
              </a:solidFill>
            </a:endParaRPr>
          </a:p>
          <a:p>
            <a:pPr defTabSz="252000"/>
            <a:r>
              <a:rPr lang="de-DE" b="1" dirty="0">
                <a:solidFill>
                  <a:schemeClr val="bg1"/>
                </a:solidFill>
              </a:rPr>
              <a:t>	</a:t>
            </a:r>
            <a:r>
              <a:rPr lang="de-DE" b="1" dirty="0" smtClean="0">
                <a:solidFill>
                  <a:schemeClr val="bg1"/>
                </a:solidFill>
              </a:rPr>
              <a:t>	</a:t>
            </a:r>
            <a:r>
              <a:rPr lang="de-DE" b="1" dirty="0" smtClean="0">
                <a:solidFill>
                  <a:schemeClr val="bg1"/>
                </a:solidFill>
              </a:rPr>
              <a:t>2.b.6</a:t>
            </a:r>
            <a:r>
              <a:rPr lang="de-DE" b="1" dirty="0">
                <a:solidFill>
                  <a:schemeClr val="bg1"/>
                </a:solidFill>
              </a:rPr>
              <a:t>	</a:t>
            </a:r>
            <a:r>
              <a:rPr lang="de-DE" b="1" dirty="0" err="1" smtClean="0">
                <a:solidFill>
                  <a:schemeClr val="bg1"/>
                </a:solidFill>
              </a:rPr>
              <a:t>To</a:t>
            </a:r>
            <a:r>
              <a:rPr lang="de-DE" b="1" dirty="0" smtClean="0">
                <a:solidFill>
                  <a:schemeClr val="bg1"/>
                </a:solidFill>
              </a:rPr>
              <a:t>-Do-Liste</a:t>
            </a:r>
          </a:p>
          <a:p>
            <a:pPr defTabSz="252000"/>
            <a:r>
              <a:rPr lang="de-DE" b="1" dirty="0" smtClean="0">
                <a:solidFill>
                  <a:schemeClr val="bg1"/>
                </a:solidFill>
              </a:rPr>
              <a:t>		2.b.7</a:t>
            </a:r>
            <a:r>
              <a:rPr lang="de-DE" b="1" dirty="0">
                <a:solidFill>
                  <a:schemeClr val="bg1"/>
                </a:solidFill>
              </a:rPr>
              <a:t>	</a:t>
            </a:r>
            <a:r>
              <a:rPr lang="de-DE" b="1" dirty="0" smtClean="0">
                <a:solidFill>
                  <a:schemeClr val="bg1"/>
                </a:solidFill>
              </a:rPr>
              <a:t>Zeiträuber</a:t>
            </a:r>
            <a:endParaRPr lang="de-DE" b="1" dirty="0" smtClean="0">
              <a:solidFill>
                <a:schemeClr val="bg1"/>
              </a:solidFill>
            </a:endParaRPr>
          </a:p>
          <a:p>
            <a:pPr defTabSz="72000">
              <a:tabLst>
                <a:tab pos="288000" algn="l"/>
              </a:tabLst>
            </a:pPr>
            <a:r>
              <a:rPr lang="de-DE" b="1" dirty="0" smtClean="0">
                <a:solidFill>
                  <a:schemeClr val="bg1"/>
                </a:solidFill>
              </a:rPr>
              <a:t>		</a:t>
            </a:r>
            <a:r>
              <a:rPr lang="de-DE" b="1" dirty="0" smtClean="0">
                <a:solidFill>
                  <a:schemeClr val="bg1"/>
                </a:solidFill>
              </a:rPr>
              <a:t>						2.b.6.1	Definition</a:t>
            </a:r>
            <a:endParaRPr lang="de-DE" b="1" dirty="0">
              <a:solidFill>
                <a:schemeClr val="bg1"/>
              </a:solidFill>
            </a:endParaRPr>
          </a:p>
          <a:p>
            <a:pPr defTabSz="72000">
              <a:tabLst>
                <a:tab pos="288000" algn="l"/>
              </a:tabLst>
            </a:pPr>
            <a:r>
              <a:rPr lang="de-DE" b="1" dirty="0" smtClean="0">
                <a:solidFill>
                  <a:schemeClr val="bg1"/>
                </a:solidFill>
              </a:rPr>
              <a:t>	</a:t>
            </a:r>
            <a:r>
              <a:rPr lang="de-DE" b="1" dirty="0" smtClean="0">
                <a:solidFill>
                  <a:schemeClr val="bg1"/>
                </a:solidFill>
              </a:rPr>
              <a:t>							2.b.6.2	Wie </a:t>
            </a:r>
          </a:p>
          <a:p>
            <a:pPr defTabSz="72000">
              <a:tabLst>
                <a:tab pos="288000" algn="l"/>
              </a:tabLst>
            </a:pPr>
            <a:r>
              <a:rPr lang="de-DE" b="1" dirty="0">
                <a:solidFill>
                  <a:schemeClr val="bg1"/>
                </a:solidFill>
              </a:rPr>
              <a:t>	</a:t>
            </a:r>
            <a:r>
              <a:rPr lang="de-DE" b="1" dirty="0" smtClean="0">
                <a:solidFill>
                  <a:schemeClr val="bg1"/>
                </a:solidFill>
              </a:rPr>
              <a:t>																	</a:t>
            </a:r>
            <a:r>
              <a:rPr lang="de-DE" b="1" dirty="0" smtClean="0">
                <a:solidFill>
                  <a:schemeClr val="bg1"/>
                </a:solidFill>
              </a:rPr>
              <a:t>überwinde </a:t>
            </a:r>
          </a:p>
          <a:p>
            <a:pPr defTabSz="72000">
              <a:tabLst>
                <a:tab pos="288000" algn="l"/>
              </a:tabLst>
            </a:pPr>
            <a:r>
              <a:rPr lang="de-DE" b="1" dirty="0">
                <a:solidFill>
                  <a:schemeClr val="bg1"/>
                </a:solidFill>
              </a:rPr>
              <a:t>	</a:t>
            </a:r>
            <a:r>
              <a:rPr lang="de-DE" b="1" dirty="0" smtClean="0">
                <a:solidFill>
                  <a:schemeClr val="bg1"/>
                </a:solidFill>
              </a:rPr>
              <a:t>																	</a:t>
            </a:r>
            <a:r>
              <a:rPr lang="de-DE" b="1" dirty="0" smtClean="0">
                <a:solidFill>
                  <a:schemeClr val="bg1"/>
                </a:solidFill>
              </a:rPr>
              <a:t>ich diese?</a:t>
            </a:r>
          </a:p>
          <a:p>
            <a:pPr defTabSz="72000">
              <a:tabLst>
                <a:tab pos="288000" algn="l"/>
              </a:tabLst>
            </a:pPr>
            <a:r>
              <a:rPr lang="de-DE" b="1" dirty="0" smtClean="0">
                <a:solidFill>
                  <a:schemeClr val="bg1"/>
                </a:solidFill>
              </a:rPr>
              <a:t>3.	Lernumfeld</a:t>
            </a:r>
            <a:r>
              <a:rPr lang="de-DE" b="1" dirty="0">
                <a:solidFill>
                  <a:schemeClr val="bg1"/>
                </a:solidFill>
              </a:rPr>
              <a:t>	</a:t>
            </a:r>
            <a:endParaRPr lang="de-DE" b="1" dirty="0" smtClean="0">
              <a:solidFill>
                <a:schemeClr val="bg1"/>
              </a:solidFill>
            </a:endParaRPr>
          </a:p>
          <a:p>
            <a:pPr defTabSz="252000">
              <a:tabLst>
                <a:tab pos="288000" algn="l"/>
              </a:tabLst>
            </a:pPr>
            <a:r>
              <a:rPr lang="de-DE" b="1" dirty="0" smtClean="0">
                <a:solidFill>
                  <a:schemeClr val="bg1"/>
                </a:solidFill>
              </a:rPr>
              <a:t>4</a:t>
            </a:r>
            <a:r>
              <a:rPr lang="de-DE" b="1" dirty="0" smtClean="0">
                <a:solidFill>
                  <a:schemeClr val="bg1"/>
                </a:solidFill>
              </a:rPr>
              <a:t>.	Lernmedien</a:t>
            </a:r>
          </a:p>
          <a:p>
            <a:pPr defTabSz="252000">
              <a:tabLst>
                <a:tab pos="288000" algn="l"/>
              </a:tabLst>
            </a:pPr>
            <a:r>
              <a:rPr lang="de-DE" b="1" dirty="0" smtClean="0">
                <a:solidFill>
                  <a:schemeClr val="bg1"/>
                </a:solidFill>
              </a:rPr>
              <a:t>5.	Eigene </a:t>
            </a:r>
            <a:r>
              <a:rPr lang="de-DE" b="1" dirty="0">
                <a:solidFill>
                  <a:schemeClr val="bg1"/>
                </a:solidFill>
              </a:rPr>
              <a:t>Erfahrungen</a:t>
            </a:r>
          </a:p>
          <a:p>
            <a:pPr defTabSz="252000">
              <a:tabLst>
                <a:tab pos="288000" algn="l"/>
              </a:tabLst>
            </a:pPr>
            <a:endParaRPr lang="de-DE" b="1" dirty="0" smtClean="0">
              <a:solidFill>
                <a:schemeClr val="bg1"/>
              </a:solidFill>
            </a:endParaRPr>
          </a:p>
          <a:p>
            <a:pPr defTabSz="252000">
              <a:tabLst>
                <a:tab pos="288000" algn="l"/>
              </a:tabLst>
            </a:pPr>
            <a:r>
              <a:rPr lang="de-DE" b="1" dirty="0">
                <a:solidFill>
                  <a:schemeClr val="bg1"/>
                </a:solidFill>
              </a:rPr>
              <a:t>	</a:t>
            </a:r>
            <a:r>
              <a:rPr lang="de-DE" b="1" dirty="0" smtClean="0">
                <a:solidFill>
                  <a:schemeClr val="bg1"/>
                </a:solidFill>
              </a:rPr>
              <a:t>	</a:t>
            </a:r>
          </a:p>
        </p:txBody>
      </p:sp>
    </p:spTree>
    <p:extLst>
      <p:ext uri="{BB962C8B-B14F-4D97-AF65-F5344CB8AC3E}">
        <p14:creationId xmlns:p14="http://schemas.microsoft.com/office/powerpoint/2010/main" val="27182176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 rot="5400000">
            <a:off x="-1989307" y="1989306"/>
            <a:ext cx="6858000" cy="2879389"/>
          </a:xfrm>
          <a:solidFill>
            <a:schemeClr val="accent5">
              <a:lumMod val="75000"/>
            </a:schemeClr>
          </a:solidFill>
        </p:spPr>
        <p:txBody>
          <a:bodyPr/>
          <a:lstStyle/>
          <a:p>
            <a:endParaRPr lang="de-DE" dirty="0"/>
          </a:p>
        </p:txBody>
      </p:sp>
      <p:pic>
        <p:nvPicPr>
          <p:cNvPr id="1026" name="Picture 2" descr="Logo der Fachhochschule Schmalkalden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31870" y="36513"/>
            <a:ext cx="4953000" cy="9937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Fußzeilenplatzhalter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6136532" cy="365125"/>
          </a:xfrm>
        </p:spPr>
        <p:txBody>
          <a:bodyPr/>
          <a:lstStyle/>
          <a:p>
            <a:r>
              <a:rPr lang="de-DE" dirty="0" smtClean="0">
                <a:solidFill>
                  <a:schemeClr val="tx1"/>
                </a:solidFill>
              </a:rPr>
              <a:t>Uwe </a:t>
            </a:r>
            <a:r>
              <a:rPr lang="de-DE" dirty="0" err="1" smtClean="0">
                <a:solidFill>
                  <a:schemeClr val="tx1"/>
                </a:solidFill>
              </a:rPr>
              <a:t>Neisen</a:t>
            </a:r>
            <a:r>
              <a:rPr lang="de-DE" dirty="0" smtClean="0">
                <a:solidFill>
                  <a:schemeClr val="tx1"/>
                </a:solidFill>
              </a:rPr>
              <a:t>, Yannick Hartung, </a:t>
            </a:r>
            <a:r>
              <a:rPr lang="de-DE" dirty="0" err="1" smtClean="0">
                <a:solidFill>
                  <a:schemeClr val="tx1"/>
                </a:solidFill>
              </a:rPr>
              <a:t>Yannic</a:t>
            </a:r>
            <a:r>
              <a:rPr lang="de-DE" dirty="0" smtClean="0">
                <a:solidFill>
                  <a:schemeClr val="tx1"/>
                </a:solidFill>
              </a:rPr>
              <a:t> </a:t>
            </a:r>
            <a:r>
              <a:rPr lang="de-DE" dirty="0" err="1" smtClean="0">
                <a:solidFill>
                  <a:schemeClr val="tx1"/>
                </a:solidFill>
              </a:rPr>
              <a:t>Klinzing</a:t>
            </a:r>
            <a:r>
              <a:rPr lang="de-DE" dirty="0" smtClean="0">
                <a:solidFill>
                  <a:schemeClr val="tx1"/>
                </a:solidFill>
              </a:rPr>
              <a:t>, Kevin Ziller </a:t>
            </a:r>
            <a:endParaRPr lang="de-DE" dirty="0">
              <a:solidFill>
                <a:schemeClr val="tx1"/>
              </a:solidFill>
            </a:endParaRPr>
          </a:p>
        </p:txBody>
      </p:sp>
      <p:sp>
        <p:nvSpPr>
          <p:cNvPr id="8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9396919" y="6356349"/>
            <a:ext cx="2743200" cy="365125"/>
          </a:xfrm>
        </p:spPr>
        <p:txBody>
          <a:bodyPr/>
          <a:lstStyle/>
          <a:p>
            <a:r>
              <a:rPr lang="de-DE" dirty="0" smtClean="0">
                <a:solidFill>
                  <a:schemeClr val="tx1"/>
                </a:solidFill>
              </a:rPr>
              <a:t>17</a:t>
            </a:r>
            <a:endParaRPr lang="de-DE" dirty="0">
              <a:solidFill>
                <a:schemeClr val="tx1"/>
              </a:solidFill>
            </a:endParaRPr>
          </a:p>
        </p:txBody>
      </p:sp>
      <p:sp>
        <p:nvSpPr>
          <p:cNvPr id="2" name="Textfeld 1"/>
          <p:cNvSpPr txBox="1"/>
          <p:nvPr/>
        </p:nvSpPr>
        <p:spPr>
          <a:xfrm>
            <a:off x="-9730" y="-47703"/>
            <a:ext cx="3356045" cy="72943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288000"/>
            <a:r>
              <a:rPr lang="de-DE" b="1" dirty="0" smtClean="0">
                <a:solidFill>
                  <a:schemeClr val="bg1"/>
                </a:solidFill>
              </a:rPr>
              <a:t>1.	Lernstrategien</a:t>
            </a:r>
          </a:p>
          <a:p>
            <a:pPr defTabSz="288000"/>
            <a:r>
              <a:rPr lang="de-DE" b="1" dirty="0" smtClean="0">
                <a:solidFill>
                  <a:schemeClr val="bg1"/>
                </a:solidFill>
              </a:rPr>
              <a:t>2</a:t>
            </a:r>
            <a:r>
              <a:rPr lang="de-DE" b="1" dirty="0" smtClean="0">
                <a:solidFill>
                  <a:schemeClr val="bg1"/>
                </a:solidFill>
              </a:rPr>
              <a:t>.</a:t>
            </a:r>
            <a:r>
              <a:rPr lang="de-DE" b="1" dirty="0" smtClean="0">
                <a:solidFill>
                  <a:schemeClr val="bg1"/>
                </a:solidFill>
              </a:rPr>
              <a:t>	</a:t>
            </a:r>
            <a:r>
              <a:rPr lang="de-DE" b="1" dirty="0" smtClean="0">
                <a:solidFill>
                  <a:schemeClr val="bg1"/>
                </a:solidFill>
              </a:rPr>
              <a:t>Zeitmanagement</a:t>
            </a:r>
            <a:endParaRPr lang="de-DE" b="1" dirty="0" smtClean="0">
              <a:solidFill>
                <a:schemeClr val="bg1"/>
              </a:solidFill>
            </a:endParaRPr>
          </a:p>
          <a:p>
            <a:pPr defTabSz="288000"/>
            <a:r>
              <a:rPr lang="de-DE" b="1" dirty="0" smtClean="0">
                <a:solidFill>
                  <a:schemeClr val="bg1"/>
                </a:solidFill>
              </a:rPr>
              <a:t>    </a:t>
            </a:r>
            <a:r>
              <a:rPr lang="de-DE" b="1" dirty="0">
                <a:solidFill>
                  <a:schemeClr val="bg1"/>
                </a:solidFill>
              </a:rPr>
              <a:t>2</a:t>
            </a:r>
            <a:r>
              <a:rPr lang="de-DE" b="1" dirty="0" smtClean="0">
                <a:solidFill>
                  <a:schemeClr val="bg1"/>
                </a:solidFill>
              </a:rPr>
              <a:t>.a</a:t>
            </a:r>
            <a:r>
              <a:rPr lang="de-DE" b="1" dirty="0" smtClean="0">
                <a:solidFill>
                  <a:schemeClr val="bg1"/>
                </a:solidFill>
              </a:rPr>
              <a:t>	</a:t>
            </a:r>
            <a:r>
              <a:rPr lang="de-DE" b="1" dirty="0" smtClean="0">
                <a:solidFill>
                  <a:schemeClr val="bg1"/>
                </a:solidFill>
              </a:rPr>
              <a:t>Definition</a:t>
            </a:r>
            <a:endParaRPr lang="de-DE" b="1" dirty="0" smtClean="0">
              <a:solidFill>
                <a:schemeClr val="bg1"/>
              </a:solidFill>
            </a:endParaRPr>
          </a:p>
          <a:p>
            <a:pPr defTabSz="288000"/>
            <a:r>
              <a:rPr lang="de-DE" b="1" dirty="0" smtClean="0">
                <a:solidFill>
                  <a:schemeClr val="bg1"/>
                </a:solidFill>
              </a:rPr>
              <a:t>    </a:t>
            </a:r>
            <a:r>
              <a:rPr lang="de-DE" b="1" dirty="0" smtClean="0">
                <a:solidFill>
                  <a:schemeClr val="bg1"/>
                </a:solidFill>
              </a:rPr>
              <a:t>2.b</a:t>
            </a:r>
            <a:r>
              <a:rPr lang="de-DE" b="1" dirty="0" smtClean="0">
                <a:solidFill>
                  <a:schemeClr val="bg1"/>
                </a:solidFill>
              </a:rPr>
              <a:t>	</a:t>
            </a:r>
            <a:r>
              <a:rPr lang="de-DE" b="1" dirty="0" smtClean="0">
                <a:solidFill>
                  <a:schemeClr val="bg1"/>
                </a:solidFill>
              </a:rPr>
              <a:t>Wie erreiche ich ein </a:t>
            </a:r>
          </a:p>
          <a:p>
            <a:pPr defTabSz="288000"/>
            <a:r>
              <a:rPr lang="de-DE" b="1" dirty="0">
                <a:solidFill>
                  <a:schemeClr val="bg1"/>
                </a:solidFill>
              </a:rPr>
              <a:t>	</a:t>
            </a:r>
            <a:r>
              <a:rPr lang="de-DE" b="1" dirty="0" smtClean="0">
                <a:solidFill>
                  <a:schemeClr val="bg1"/>
                </a:solidFill>
              </a:rPr>
              <a:t>	gutes </a:t>
            </a:r>
          </a:p>
          <a:p>
            <a:pPr defTabSz="288000"/>
            <a:r>
              <a:rPr lang="de-DE" b="1" dirty="0">
                <a:solidFill>
                  <a:schemeClr val="bg1"/>
                </a:solidFill>
              </a:rPr>
              <a:t>	</a:t>
            </a:r>
            <a:r>
              <a:rPr lang="de-DE" b="1" dirty="0" smtClean="0">
                <a:solidFill>
                  <a:schemeClr val="bg1"/>
                </a:solidFill>
              </a:rPr>
              <a:t>	</a:t>
            </a:r>
            <a:r>
              <a:rPr lang="de-DE" b="1" dirty="0" smtClean="0">
                <a:solidFill>
                  <a:schemeClr val="bg1"/>
                </a:solidFill>
              </a:rPr>
              <a:t>Zeitmanagement?</a:t>
            </a:r>
            <a:endParaRPr lang="de-DE" b="1" dirty="0" smtClean="0">
              <a:solidFill>
                <a:schemeClr val="bg1"/>
              </a:solidFill>
            </a:endParaRPr>
          </a:p>
          <a:p>
            <a:pPr defTabSz="252000"/>
            <a:r>
              <a:rPr lang="de-DE" b="1" dirty="0" smtClean="0">
                <a:solidFill>
                  <a:schemeClr val="bg1"/>
                </a:solidFill>
              </a:rPr>
              <a:t>		</a:t>
            </a:r>
            <a:r>
              <a:rPr lang="de-DE" b="1" u="sng" dirty="0" smtClean="0">
                <a:solidFill>
                  <a:schemeClr val="bg1"/>
                </a:solidFill>
              </a:rPr>
              <a:t>2.b.1</a:t>
            </a:r>
            <a:r>
              <a:rPr lang="de-DE" b="1" u="sng" dirty="0" smtClean="0">
                <a:solidFill>
                  <a:schemeClr val="bg1"/>
                </a:solidFill>
              </a:rPr>
              <a:t>	</a:t>
            </a:r>
            <a:r>
              <a:rPr lang="de-DE" b="1" u="sng" dirty="0" smtClean="0">
                <a:solidFill>
                  <a:schemeClr val="bg1"/>
                </a:solidFill>
              </a:rPr>
              <a:t>Resultate fest-</a:t>
            </a:r>
          </a:p>
          <a:p>
            <a:pPr defTabSz="252000"/>
            <a:r>
              <a:rPr lang="de-DE" b="1" dirty="0">
                <a:solidFill>
                  <a:schemeClr val="bg1"/>
                </a:solidFill>
              </a:rPr>
              <a:t>	</a:t>
            </a:r>
            <a:r>
              <a:rPr lang="de-DE" b="1" dirty="0" smtClean="0">
                <a:solidFill>
                  <a:schemeClr val="bg1"/>
                </a:solidFill>
              </a:rPr>
              <a:t>			</a:t>
            </a:r>
            <a:r>
              <a:rPr lang="de-DE" b="1" u="sng" dirty="0" smtClean="0">
                <a:solidFill>
                  <a:schemeClr val="bg1"/>
                </a:solidFill>
              </a:rPr>
              <a:t>legen</a:t>
            </a:r>
            <a:endParaRPr lang="de-DE" b="1" u="sng" dirty="0" smtClean="0">
              <a:solidFill>
                <a:schemeClr val="bg1"/>
              </a:solidFill>
            </a:endParaRPr>
          </a:p>
          <a:p>
            <a:pPr defTabSz="252000"/>
            <a:r>
              <a:rPr lang="de-DE" b="1" dirty="0">
                <a:solidFill>
                  <a:schemeClr val="bg1"/>
                </a:solidFill>
              </a:rPr>
              <a:t>	</a:t>
            </a:r>
            <a:r>
              <a:rPr lang="de-DE" b="1" dirty="0" smtClean="0">
                <a:solidFill>
                  <a:schemeClr val="bg1"/>
                </a:solidFill>
              </a:rPr>
              <a:t>	</a:t>
            </a:r>
            <a:r>
              <a:rPr lang="de-DE" b="1" dirty="0" smtClean="0">
                <a:solidFill>
                  <a:schemeClr val="bg1"/>
                </a:solidFill>
              </a:rPr>
              <a:t>2.b.2</a:t>
            </a:r>
            <a:r>
              <a:rPr lang="de-DE" b="1" dirty="0" smtClean="0">
                <a:solidFill>
                  <a:schemeClr val="bg1"/>
                </a:solidFill>
              </a:rPr>
              <a:t>	</a:t>
            </a:r>
            <a:r>
              <a:rPr lang="de-DE" b="1" dirty="0" smtClean="0">
                <a:solidFill>
                  <a:schemeClr val="bg1"/>
                </a:solidFill>
              </a:rPr>
              <a:t>Zu erledigende </a:t>
            </a:r>
          </a:p>
          <a:p>
            <a:pPr defTabSz="252000"/>
            <a:r>
              <a:rPr lang="de-DE" b="1" dirty="0">
                <a:solidFill>
                  <a:schemeClr val="bg1"/>
                </a:solidFill>
              </a:rPr>
              <a:t>	</a:t>
            </a:r>
            <a:r>
              <a:rPr lang="de-DE" b="1" dirty="0" smtClean="0">
                <a:solidFill>
                  <a:schemeClr val="bg1"/>
                </a:solidFill>
              </a:rPr>
              <a:t>			Aufgaben </a:t>
            </a:r>
          </a:p>
          <a:p>
            <a:pPr defTabSz="252000"/>
            <a:r>
              <a:rPr lang="de-DE" b="1" dirty="0">
                <a:solidFill>
                  <a:schemeClr val="bg1"/>
                </a:solidFill>
              </a:rPr>
              <a:t>	</a:t>
            </a:r>
            <a:r>
              <a:rPr lang="de-DE" b="1" dirty="0" smtClean="0">
                <a:solidFill>
                  <a:schemeClr val="bg1"/>
                </a:solidFill>
              </a:rPr>
              <a:t>			ermitteln</a:t>
            </a:r>
            <a:endParaRPr lang="de-DE" b="1" dirty="0" smtClean="0">
              <a:solidFill>
                <a:schemeClr val="bg1"/>
              </a:solidFill>
            </a:endParaRPr>
          </a:p>
          <a:p>
            <a:pPr defTabSz="252000"/>
            <a:r>
              <a:rPr lang="de-DE" b="1" dirty="0">
                <a:solidFill>
                  <a:schemeClr val="bg1"/>
                </a:solidFill>
              </a:rPr>
              <a:t>	</a:t>
            </a:r>
            <a:r>
              <a:rPr lang="de-DE" b="1" dirty="0" smtClean="0">
                <a:solidFill>
                  <a:schemeClr val="bg1"/>
                </a:solidFill>
              </a:rPr>
              <a:t>	</a:t>
            </a:r>
            <a:r>
              <a:rPr lang="de-DE" b="1" dirty="0" smtClean="0">
                <a:solidFill>
                  <a:schemeClr val="bg1"/>
                </a:solidFill>
              </a:rPr>
              <a:t>2.b.3</a:t>
            </a:r>
            <a:r>
              <a:rPr lang="de-DE" b="1" dirty="0" smtClean="0">
                <a:solidFill>
                  <a:schemeClr val="bg1"/>
                </a:solidFill>
              </a:rPr>
              <a:t>	</a:t>
            </a:r>
            <a:r>
              <a:rPr lang="de-DE" b="1" dirty="0" smtClean="0">
                <a:solidFill>
                  <a:schemeClr val="bg1"/>
                </a:solidFill>
              </a:rPr>
              <a:t>Zuordnen</a:t>
            </a:r>
            <a:endParaRPr lang="de-DE" b="1" dirty="0" smtClean="0">
              <a:solidFill>
                <a:schemeClr val="bg1"/>
              </a:solidFill>
            </a:endParaRPr>
          </a:p>
          <a:p>
            <a:pPr defTabSz="252000"/>
            <a:r>
              <a:rPr lang="de-DE" b="1" dirty="0">
                <a:solidFill>
                  <a:schemeClr val="bg1"/>
                </a:solidFill>
              </a:rPr>
              <a:t>	</a:t>
            </a:r>
            <a:r>
              <a:rPr lang="de-DE" b="1" dirty="0" smtClean="0">
                <a:solidFill>
                  <a:schemeClr val="bg1"/>
                </a:solidFill>
              </a:rPr>
              <a:t>	</a:t>
            </a:r>
            <a:r>
              <a:rPr lang="de-DE" b="1" dirty="0" smtClean="0">
                <a:solidFill>
                  <a:schemeClr val="bg1"/>
                </a:solidFill>
              </a:rPr>
              <a:t>2.b.4</a:t>
            </a:r>
            <a:r>
              <a:rPr lang="de-DE" b="1" dirty="0" smtClean="0">
                <a:solidFill>
                  <a:schemeClr val="bg1"/>
                </a:solidFill>
              </a:rPr>
              <a:t>	</a:t>
            </a:r>
            <a:r>
              <a:rPr lang="de-DE" b="1" dirty="0" smtClean="0">
                <a:solidFill>
                  <a:schemeClr val="bg1"/>
                </a:solidFill>
              </a:rPr>
              <a:t>Plan der Zeit-</a:t>
            </a:r>
          </a:p>
          <a:p>
            <a:pPr defTabSz="252000"/>
            <a:r>
              <a:rPr lang="de-DE" b="1" dirty="0">
                <a:solidFill>
                  <a:schemeClr val="bg1"/>
                </a:solidFill>
              </a:rPr>
              <a:t>	</a:t>
            </a:r>
            <a:r>
              <a:rPr lang="de-DE" b="1" dirty="0" smtClean="0">
                <a:solidFill>
                  <a:schemeClr val="bg1"/>
                </a:solidFill>
              </a:rPr>
              <a:t>			</a:t>
            </a:r>
            <a:r>
              <a:rPr lang="de-DE" b="1" dirty="0" err="1" smtClean="0">
                <a:solidFill>
                  <a:schemeClr val="bg1"/>
                </a:solidFill>
              </a:rPr>
              <a:t>einteilung</a:t>
            </a:r>
            <a:endParaRPr lang="de-DE" b="1" dirty="0" smtClean="0">
              <a:solidFill>
                <a:schemeClr val="bg1"/>
              </a:solidFill>
            </a:endParaRPr>
          </a:p>
          <a:p>
            <a:pPr defTabSz="252000"/>
            <a:r>
              <a:rPr lang="de-DE" b="1" dirty="0">
                <a:solidFill>
                  <a:schemeClr val="bg1"/>
                </a:solidFill>
              </a:rPr>
              <a:t>	</a:t>
            </a:r>
            <a:r>
              <a:rPr lang="de-DE" b="1" dirty="0" smtClean="0">
                <a:solidFill>
                  <a:schemeClr val="bg1"/>
                </a:solidFill>
              </a:rPr>
              <a:t>	</a:t>
            </a:r>
            <a:r>
              <a:rPr lang="de-DE" b="1" dirty="0" smtClean="0">
                <a:solidFill>
                  <a:schemeClr val="bg1"/>
                </a:solidFill>
              </a:rPr>
              <a:t>2.b.5</a:t>
            </a:r>
            <a:r>
              <a:rPr lang="de-DE" b="1" dirty="0" smtClean="0">
                <a:solidFill>
                  <a:schemeClr val="bg1"/>
                </a:solidFill>
              </a:rPr>
              <a:t>	</a:t>
            </a:r>
            <a:r>
              <a:rPr lang="de-DE" b="1" dirty="0" smtClean="0">
                <a:solidFill>
                  <a:schemeClr val="bg1"/>
                </a:solidFill>
              </a:rPr>
              <a:t>Wochenplan</a:t>
            </a:r>
            <a:endParaRPr lang="de-DE" b="1" dirty="0" smtClean="0">
              <a:solidFill>
                <a:schemeClr val="bg1"/>
              </a:solidFill>
            </a:endParaRPr>
          </a:p>
          <a:p>
            <a:pPr defTabSz="252000"/>
            <a:r>
              <a:rPr lang="de-DE" b="1" dirty="0">
                <a:solidFill>
                  <a:schemeClr val="bg1"/>
                </a:solidFill>
              </a:rPr>
              <a:t>	</a:t>
            </a:r>
            <a:r>
              <a:rPr lang="de-DE" b="1" dirty="0" smtClean="0">
                <a:solidFill>
                  <a:schemeClr val="bg1"/>
                </a:solidFill>
              </a:rPr>
              <a:t>	</a:t>
            </a:r>
            <a:r>
              <a:rPr lang="de-DE" b="1" dirty="0" smtClean="0">
                <a:solidFill>
                  <a:schemeClr val="bg1"/>
                </a:solidFill>
              </a:rPr>
              <a:t>2.b.6</a:t>
            </a:r>
            <a:r>
              <a:rPr lang="de-DE" b="1" dirty="0">
                <a:solidFill>
                  <a:schemeClr val="bg1"/>
                </a:solidFill>
              </a:rPr>
              <a:t>	</a:t>
            </a:r>
            <a:r>
              <a:rPr lang="de-DE" b="1" dirty="0" err="1" smtClean="0">
                <a:solidFill>
                  <a:schemeClr val="bg1"/>
                </a:solidFill>
              </a:rPr>
              <a:t>To</a:t>
            </a:r>
            <a:r>
              <a:rPr lang="de-DE" b="1" dirty="0" smtClean="0">
                <a:solidFill>
                  <a:schemeClr val="bg1"/>
                </a:solidFill>
              </a:rPr>
              <a:t>-Do-Liste</a:t>
            </a:r>
          </a:p>
          <a:p>
            <a:pPr defTabSz="252000"/>
            <a:r>
              <a:rPr lang="de-DE" b="1" dirty="0" smtClean="0">
                <a:solidFill>
                  <a:schemeClr val="bg1"/>
                </a:solidFill>
              </a:rPr>
              <a:t>		2.b.7</a:t>
            </a:r>
            <a:r>
              <a:rPr lang="de-DE" b="1" dirty="0">
                <a:solidFill>
                  <a:schemeClr val="bg1"/>
                </a:solidFill>
              </a:rPr>
              <a:t>	</a:t>
            </a:r>
            <a:r>
              <a:rPr lang="de-DE" b="1" dirty="0" smtClean="0">
                <a:solidFill>
                  <a:schemeClr val="bg1"/>
                </a:solidFill>
              </a:rPr>
              <a:t>Zeiträuber</a:t>
            </a:r>
            <a:endParaRPr lang="de-DE" b="1" dirty="0" smtClean="0">
              <a:solidFill>
                <a:schemeClr val="bg1"/>
              </a:solidFill>
            </a:endParaRPr>
          </a:p>
          <a:p>
            <a:pPr defTabSz="72000">
              <a:tabLst>
                <a:tab pos="288000" algn="l"/>
              </a:tabLst>
            </a:pPr>
            <a:r>
              <a:rPr lang="de-DE" b="1" dirty="0" smtClean="0">
                <a:solidFill>
                  <a:schemeClr val="bg1"/>
                </a:solidFill>
              </a:rPr>
              <a:t>		</a:t>
            </a:r>
            <a:r>
              <a:rPr lang="de-DE" b="1" dirty="0" smtClean="0">
                <a:solidFill>
                  <a:schemeClr val="bg1"/>
                </a:solidFill>
              </a:rPr>
              <a:t>						2.b.6.1	Definition</a:t>
            </a:r>
            <a:endParaRPr lang="de-DE" b="1" dirty="0">
              <a:solidFill>
                <a:schemeClr val="bg1"/>
              </a:solidFill>
            </a:endParaRPr>
          </a:p>
          <a:p>
            <a:pPr defTabSz="72000">
              <a:tabLst>
                <a:tab pos="288000" algn="l"/>
              </a:tabLst>
            </a:pPr>
            <a:r>
              <a:rPr lang="de-DE" b="1" dirty="0" smtClean="0">
                <a:solidFill>
                  <a:schemeClr val="bg1"/>
                </a:solidFill>
              </a:rPr>
              <a:t>	</a:t>
            </a:r>
            <a:r>
              <a:rPr lang="de-DE" b="1" dirty="0" smtClean="0">
                <a:solidFill>
                  <a:schemeClr val="bg1"/>
                </a:solidFill>
              </a:rPr>
              <a:t>							2.b.6.2	Wie </a:t>
            </a:r>
          </a:p>
          <a:p>
            <a:pPr defTabSz="72000">
              <a:tabLst>
                <a:tab pos="288000" algn="l"/>
              </a:tabLst>
            </a:pPr>
            <a:r>
              <a:rPr lang="de-DE" b="1" dirty="0">
                <a:solidFill>
                  <a:schemeClr val="bg1"/>
                </a:solidFill>
              </a:rPr>
              <a:t>	</a:t>
            </a:r>
            <a:r>
              <a:rPr lang="de-DE" b="1" dirty="0" smtClean="0">
                <a:solidFill>
                  <a:schemeClr val="bg1"/>
                </a:solidFill>
              </a:rPr>
              <a:t>																	</a:t>
            </a:r>
            <a:r>
              <a:rPr lang="de-DE" b="1" dirty="0" smtClean="0">
                <a:solidFill>
                  <a:schemeClr val="bg1"/>
                </a:solidFill>
              </a:rPr>
              <a:t>überwinde </a:t>
            </a:r>
          </a:p>
          <a:p>
            <a:pPr defTabSz="72000">
              <a:tabLst>
                <a:tab pos="288000" algn="l"/>
              </a:tabLst>
            </a:pPr>
            <a:r>
              <a:rPr lang="de-DE" b="1" dirty="0">
                <a:solidFill>
                  <a:schemeClr val="bg1"/>
                </a:solidFill>
              </a:rPr>
              <a:t>	</a:t>
            </a:r>
            <a:r>
              <a:rPr lang="de-DE" b="1" dirty="0" smtClean="0">
                <a:solidFill>
                  <a:schemeClr val="bg1"/>
                </a:solidFill>
              </a:rPr>
              <a:t>																	</a:t>
            </a:r>
            <a:r>
              <a:rPr lang="de-DE" b="1" dirty="0" smtClean="0">
                <a:solidFill>
                  <a:schemeClr val="bg1"/>
                </a:solidFill>
              </a:rPr>
              <a:t>ich diese?</a:t>
            </a:r>
            <a:r>
              <a:rPr lang="de-DE" b="1" dirty="0">
                <a:solidFill>
                  <a:schemeClr val="bg1"/>
                </a:solidFill>
              </a:rPr>
              <a:t>	</a:t>
            </a:r>
            <a:endParaRPr lang="de-DE" b="1" dirty="0" smtClean="0">
              <a:solidFill>
                <a:schemeClr val="bg1"/>
              </a:solidFill>
            </a:endParaRPr>
          </a:p>
          <a:p>
            <a:pPr defTabSz="72000">
              <a:tabLst>
                <a:tab pos="288000" algn="l"/>
              </a:tabLst>
            </a:pPr>
            <a:r>
              <a:rPr lang="de-DE" b="1" dirty="0" smtClean="0">
                <a:solidFill>
                  <a:schemeClr val="bg1"/>
                </a:solidFill>
              </a:rPr>
              <a:t>3.	Lernumfeld</a:t>
            </a:r>
            <a:endParaRPr lang="de-DE" b="1" dirty="0" smtClean="0">
              <a:solidFill>
                <a:schemeClr val="bg1"/>
              </a:solidFill>
            </a:endParaRPr>
          </a:p>
          <a:p>
            <a:pPr defTabSz="252000">
              <a:tabLst>
                <a:tab pos="288000" algn="l"/>
              </a:tabLst>
            </a:pPr>
            <a:r>
              <a:rPr lang="de-DE" b="1" dirty="0" smtClean="0">
                <a:solidFill>
                  <a:schemeClr val="bg1"/>
                </a:solidFill>
              </a:rPr>
              <a:t>4</a:t>
            </a:r>
            <a:r>
              <a:rPr lang="de-DE" b="1" dirty="0" smtClean="0">
                <a:solidFill>
                  <a:schemeClr val="bg1"/>
                </a:solidFill>
              </a:rPr>
              <a:t>.	Lernmedien</a:t>
            </a:r>
          </a:p>
          <a:p>
            <a:pPr defTabSz="252000">
              <a:tabLst>
                <a:tab pos="288000" algn="l"/>
              </a:tabLst>
            </a:pPr>
            <a:r>
              <a:rPr lang="de-DE" b="1" dirty="0" smtClean="0">
                <a:solidFill>
                  <a:schemeClr val="bg1"/>
                </a:solidFill>
              </a:rPr>
              <a:t>5.	Eigene </a:t>
            </a:r>
            <a:r>
              <a:rPr lang="de-DE" b="1" dirty="0">
                <a:solidFill>
                  <a:schemeClr val="bg1"/>
                </a:solidFill>
              </a:rPr>
              <a:t>Erfahrungen</a:t>
            </a:r>
          </a:p>
          <a:p>
            <a:pPr defTabSz="252000">
              <a:tabLst>
                <a:tab pos="288000" algn="l"/>
              </a:tabLst>
            </a:pPr>
            <a:endParaRPr lang="de-DE" b="1" dirty="0" smtClean="0">
              <a:solidFill>
                <a:schemeClr val="bg1"/>
              </a:solidFill>
            </a:endParaRPr>
          </a:p>
          <a:p>
            <a:pPr defTabSz="252000">
              <a:tabLst>
                <a:tab pos="288000" algn="l"/>
              </a:tabLst>
            </a:pPr>
            <a:r>
              <a:rPr lang="de-DE" b="1" dirty="0">
                <a:solidFill>
                  <a:schemeClr val="bg1"/>
                </a:solidFill>
              </a:rPr>
              <a:t>	</a:t>
            </a:r>
            <a:r>
              <a:rPr lang="de-DE" b="1" dirty="0" smtClean="0">
                <a:solidFill>
                  <a:schemeClr val="bg1"/>
                </a:solidFill>
              </a:rPr>
              <a:t>	</a:t>
            </a:r>
          </a:p>
        </p:txBody>
      </p:sp>
    </p:spTree>
    <p:extLst>
      <p:ext uri="{BB962C8B-B14F-4D97-AF65-F5344CB8AC3E}">
        <p14:creationId xmlns:p14="http://schemas.microsoft.com/office/powerpoint/2010/main" val="11858829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 rot="5400000">
            <a:off x="-1989307" y="1989306"/>
            <a:ext cx="6858000" cy="2879389"/>
          </a:xfrm>
          <a:solidFill>
            <a:schemeClr val="accent5">
              <a:lumMod val="75000"/>
            </a:schemeClr>
          </a:solidFill>
        </p:spPr>
        <p:txBody>
          <a:bodyPr/>
          <a:lstStyle/>
          <a:p>
            <a:endParaRPr lang="de-DE" dirty="0"/>
          </a:p>
        </p:txBody>
      </p:sp>
      <p:pic>
        <p:nvPicPr>
          <p:cNvPr id="1026" name="Picture 2" descr="Logo der Fachhochschule Schmalkalden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31870" y="36513"/>
            <a:ext cx="4953000" cy="9937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Fußzeilenplatzhalter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6136532" cy="365125"/>
          </a:xfrm>
        </p:spPr>
        <p:txBody>
          <a:bodyPr/>
          <a:lstStyle/>
          <a:p>
            <a:r>
              <a:rPr lang="de-DE" dirty="0" smtClean="0">
                <a:solidFill>
                  <a:schemeClr val="tx1"/>
                </a:solidFill>
              </a:rPr>
              <a:t>Uwe </a:t>
            </a:r>
            <a:r>
              <a:rPr lang="de-DE" dirty="0" err="1" smtClean="0">
                <a:solidFill>
                  <a:schemeClr val="tx1"/>
                </a:solidFill>
              </a:rPr>
              <a:t>Neisen</a:t>
            </a:r>
            <a:r>
              <a:rPr lang="de-DE" dirty="0" smtClean="0">
                <a:solidFill>
                  <a:schemeClr val="tx1"/>
                </a:solidFill>
              </a:rPr>
              <a:t>, Yannick Hartung, </a:t>
            </a:r>
            <a:r>
              <a:rPr lang="de-DE" dirty="0" err="1" smtClean="0">
                <a:solidFill>
                  <a:schemeClr val="tx1"/>
                </a:solidFill>
              </a:rPr>
              <a:t>Yannic</a:t>
            </a:r>
            <a:r>
              <a:rPr lang="de-DE" dirty="0" smtClean="0">
                <a:solidFill>
                  <a:schemeClr val="tx1"/>
                </a:solidFill>
              </a:rPr>
              <a:t> </a:t>
            </a:r>
            <a:r>
              <a:rPr lang="de-DE" dirty="0" err="1" smtClean="0">
                <a:solidFill>
                  <a:schemeClr val="tx1"/>
                </a:solidFill>
              </a:rPr>
              <a:t>Klinzing</a:t>
            </a:r>
            <a:r>
              <a:rPr lang="de-DE" dirty="0" smtClean="0">
                <a:solidFill>
                  <a:schemeClr val="tx1"/>
                </a:solidFill>
              </a:rPr>
              <a:t>, Kevin Ziller </a:t>
            </a:r>
            <a:endParaRPr lang="de-DE" dirty="0">
              <a:solidFill>
                <a:schemeClr val="tx1"/>
              </a:solidFill>
            </a:endParaRPr>
          </a:p>
        </p:txBody>
      </p:sp>
      <p:sp>
        <p:nvSpPr>
          <p:cNvPr id="8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9396919" y="6356349"/>
            <a:ext cx="2743200" cy="365125"/>
          </a:xfrm>
        </p:spPr>
        <p:txBody>
          <a:bodyPr/>
          <a:lstStyle/>
          <a:p>
            <a:r>
              <a:rPr lang="de-DE" dirty="0" smtClean="0">
                <a:solidFill>
                  <a:schemeClr val="tx1"/>
                </a:solidFill>
              </a:rPr>
              <a:t>18</a:t>
            </a:r>
            <a:endParaRPr lang="de-DE" dirty="0">
              <a:solidFill>
                <a:schemeClr val="tx1"/>
              </a:solidFill>
            </a:endParaRPr>
          </a:p>
        </p:txBody>
      </p:sp>
      <p:sp>
        <p:nvSpPr>
          <p:cNvPr id="2" name="Textfeld 1"/>
          <p:cNvSpPr txBox="1"/>
          <p:nvPr/>
        </p:nvSpPr>
        <p:spPr>
          <a:xfrm>
            <a:off x="-9730" y="-47703"/>
            <a:ext cx="3356045" cy="72943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288000"/>
            <a:r>
              <a:rPr lang="de-DE" b="1" dirty="0" smtClean="0">
                <a:solidFill>
                  <a:schemeClr val="bg1"/>
                </a:solidFill>
              </a:rPr>
              <a:t>1.	Lernstrategien</a:t>
            </a:r>
          </a:p>
          <a:p>
            <a:pPr defTabSz="288000"/>
            <a:r>
              <a:rPr lang="de-DE" b="1" dirty="0" smtClean="0">
                <a:solidFill>
                  <a:schemeClr val="bg1"/>
                </a:solidFill>
              </a:rPr>
              <a:t>2</a:t>
            </a:r>
            <a:r>
              <a:rPr lang="de-DE" b="1" dirty="0" smtClean="0">
                <a:solidFill>
                  <a:schemeClr val="bg1"/>
                </a:solidFill>
              </a:rPr>
              <a:t>.</a:t>
            </a:r>
            <a:r>
              <a:rPr lang="de-DE" b="1" dirty="0" smtClean="0">
                <a:solidFill>
                  <a:schemeClr val="bg1"/>
                </a:solidFill>
              </a:rPr>
              <a:t>	</a:t>
            </a:r>
            <a:r>
              <a:rPr lang="de-DE" b="1" dirty="0" smtClean="0">
                <a:solidFill>
                  <a:schemeClr val="bg1"/>
                </a:solidFill>
              </a:rPr>
              <a:t>Zeitmanagement</a:t>
            </a:r>
            <a:endParaRPr lang="de-DE" b="1" dirty="0" smtClean="0">
              <a:solidFill>
                <a:schemeClr val="bg1"/>
              </a:solidFill>
            </a:endParaRPr>
          </a:p>
          <a:p>
            <a:pPr defTabSz="288000"/>
            <a:r>
              <a:rPr lang="de-DE" b="1" dirty="0" smtClean="0">
                <a:solidFill>
                  <a:schemeClr val="bg1"/>
                </a:solidFill>
              </a:rPr>
              <a:t>    </a:t>
            </a:r>
            <a:r>
              <a:rPr lang="de-DE" b="1" dirty="0">
                <a:solidFill>
                  <a:schemeClr val="bg1"/>
                </a:solidFill>
              </a:rPr>
              <a:t>2</a:t>
            </a:r>
            <a:r>
              <a:rPr lang="de-DE" b="1" dirty="0" smtClean="0">
                <a:solidFill>
                  <a:schemeClr val="bg1"/>
                </a:solidFill>
              </a:rPr>
              <a:t>.a</a:t>
            </a:r>
            <a:r>
              <a:rPr lang="de-DE" b="1" dirty="0" smtClean="0">
                <a:solidFill>
                  <a:schemeClr val="bg1"/>
                </a:solidFill>
              </a:rPr>
              <a:t>	</a:t>
            </a:r>
            <a:r>
              <a:rPr lang="de-DE" b="1" dirty="0" smtClean="0">
                <a:solidFill>
                  <a:schemeClr val="bg1"/>
                </a:solidFill>
              </a:rPr>
              <a:t>Definition</a:t>
            </a:r>
            <a:endParaRPr lang="de-DE" b="1" dirty="0" smtClean="0">
              <a:solidFill>
                <a:schemeClr val="bg1"/>
              </a:solidFill>
            </a:endParaRPr>
          </a:p>
          <a:p>
            <a:pPr defTabSz="288000"/>
            <a:r>
              <a:rPr lang="de-DE" b="1" dirty="0" smtClean="0">
                <a:solidFill>
                  <a:schemeClr val="bg1"/>
                </a:solidFill>
              </a:rPr>
              <a:t>    </a:t>
            </a:r>
            <a:r>
              <a:rPr lang="de-DE" b="1" dirty="0" smtClean="0">
                <a:solidFill>
                  <a:schemeClr val="bg1"/>
                </a:solidFill>
              </a:rPr>
              <a:t>2.b</a:t>
            </a:r>
            <a:r>
              <a:rPr lang="de-DE" b="1" dirty="0" smtClean="0">
                <a:solidFill>
                  <a:schemeClr val="bg1"/>
                </a:solidFill>
              </a:rPr>
              <a:t>	</a:t>
            </a:r>
            <a:r>
              <a:rPr lang="de-DE" b="1" dirty="0" smtClean="0">
                <a:solidFill>
                  <a:schemeClr val="bg1"/>
                </a:solidFill>
              </a:rPr>
              <a:t>Wie erreiche ich ein </a:t>
            </a:r>
          </a:p>
          <a:p>
            <a:pPr defTabSz="288000"/>
            <a:r>
              <a:rPr lang="de-DE" b="1" dirty="0">
                <a:solidFill>
                  <a:schemeClr val="bg1"/>
                </a:solidFill>
              </a:rPr>
              <a:t>	</a:t>
            </a:r>
            <a:r>
              <a:rPr lang="de-DE" b="1" dirty="0" smtClean="0">
                <a:solidFill>
                  <a:schemeClr val="bg1"/>
                </a:solidFill>
              </a:rPr>
              <a:t>	gutes </a:t>
            </a:r>
          </a:p>
          <a:p>
            <a:pPr defTabSz="288000"/>
            <a:r>
              <a:rPr lang="de-DE" b="1" dirty="0">
                <a:solidFill>
                  <a:schemeClr val="bg1"/>
                </a:solidFill>
              </a:rPr>
              <a:t>	</a:t>
            </a:r>
            <a:r>
              <a:rPr lang="de-DE" b="1" dirty="0" smtClean="0">
                <a:solidFill>
                  <a:schemeClr val="bg1"/>
                </a:solidFill>
              </a:rPr>
              <a:t>	</a:t>
            </a:r>
            <a:r>
              <a:rPr lang="de-DE" b="1" dirty="0" smtClean="0">
                <a:solidFill>
                  <a:schemeClr val="bg1"/>
                </a:solidFill>
              </a:rPr>
              <a:t>Zeitmanagement?</a:t>
            </a:r>
            <a:endParaRPr lang="de-DE" b="1" dirty="0" smtClean="0">
              <a:solidFill>
                <a:schemeClr val="bg1"/>
              </a:solidFill>
            </a:endParaRPr>
          </a:p>
          <a:p>
            <a:pPr defTabSz="252000"/>
            <a:r>
              <a:rPr lang="de-DE" b="1" dirty="0" smtClean="0">
                <a:solidFill>
                  <a:schemeClr val="bg1"/>
                </a:solidFill>
              </a:rPr>
              <a:t>		</a:t>
            </a:r>
            <a:r>
              <a:rPr lang="de-DE" b="1" dirty="0" smtClean="0">
                <a:solidFill>
                  <a:schemeClr val="bg1"/>
                </a:solidFill>
              </a:rPr>
              <a:t>2.b.1</a:t>
            </a:r>
            <a:r>
              <a:rPr lang="de-DE" b="1" dirty="0" smtClean="0">
                <a:solidFill>
                  <a:schemeClr val="bg1"/>
                </a:solidFill>
              </a:rPr>
              <a:t>	</a:t>
            </a:r>
            <a:r>
              <a:rPr lang="de-DE" b="1" dirty="0" smtClean="0">
                <a:solidFill>
                  <a:schemeClr val="bg1"/>
                </a:solidFill>
              </a:rPr>
              <a:t>Resultate fest-</a:t>
            </a:r>
          </a:p>
          <a:p>
            <a:pPr defTabSz="252000"/>
            <a:r>
              <a:rPr lang="de-DE" b="1" dirty="0">
                <a:solidFill>
                  <a:schemeClr val="bg1"/>
                </a:solidFill>
              </a:rPr>
              <a:t>	</a:t>
            </a:r>
            <a:r>
              <a:rPr lang="de-DE" b="1" dirty="0" smtClean="0">
                <a:solidFill>
                  <a:schemeClr val="bg1"/>
                </a:solidFill>
              </a:rPr>
              <a:t>			legen</a:t>
            </a:r>
            <a:endParaRPr lang="de-DE" b="1" dirty="0" smtClean="0">
              <a:solidFill>
                <a:schemeClr val="bg1"/>
              </a:solidFill>
            </a:endParaRPr>
          </a:p>
          <a:p>
            <a:pPr defTabSz="252000"/>
            <a:r>
              <a:rPr lang="de-DE" b="1" dirty="0">
                <a:solidFill>
                  <a:schemeClr val="bg1"/>
                </a:solidFill>
              </a:rPr>
              <a:t>	</a:t>
            </a:r>
            <a:r>
              <a:rPr lang="de-DE" b="1" dirty="0" smtClean="0">
                <a:solidFill>
                  <a:schemeClr val="bg1"/>
                </a:solidFill>
              </a:rPr>
              <a:t>	</a:t>
            </a:r>
            <a:r>
              <a:rPr lang="de-DE" b="1" u="sng" dirty="0" smtClean="0">
                <a:solidFill>
                  <a:schemeClr val="bg1"/>
                </a:solidFill>
              </a:rPr>
              <a:t>2.b.2</a:t>
            </a:r>
            <a:r>
              <a:rPr lang="de-DE" b="1" u="sng" dirty="0" smtClean="0">
                <a:solidFill>
                  <a:schemeClr val="bg1"/>
                </a:solidFill>
              </a:rPr>
              <a:t>	</a:t>
            </a:r>
            <a:r>
              <a:rPr lang="de-DE" b="1" u="sng" dirty="0" smtClean="0">
                <a:solidFill>
                  <a:schemeClr val="bg1"/>
                </a:solidFill>
              </a:rPr>
              <a:t>Zu erledigende </a:t>
            </a:r>
          </a:p>
          <a:p>
            <a:pPr defTabSz="252000"/>
            <a:r>
              <a:rPr lang="de-DE" b="1" dirty="0">
                <a:solidFill>
                  <a:schemeClr val="bg1"/>
                </a:solidFill>
              </a:rPr>
              <a:t>	</a:t>
            </a:r>
            <a:r>
              <a:rPr lang="de-DE" b="1" dirty="0" smtClean="0">
                <a:solidFill>
                  <a:schemeClr val="bg1"/>
                </a:solidFill>
              </a:rPr>
              <a:t>			</a:t>
            </a:r>
            <a:r>
              <a:rPr lang="de-DE" b="1" u="sng" dirty="0" smtClean="0">
                <a:solidFill>
                  <a:schemeClr val="bg1"/>
                </a:solidFill>
              </a:rPr>
              <a:t>Aufgaben</a:t>
            </a:r>
            <a:r>
              <a:rPr lang="de-DE" b="1" dirty="0" smtClean="0">
                <a:solidFill>
                  <a:schemeClr val="bg1"/>
                </a:solidFill>
              </a:rPr>
              <a:t> </a:t>
            </a:r>
          </a:p>
          <a:p>
            <a:pPr defTabSz="252000"/>
            <a:r>
              <a:rPr lang="de-DE" b="1" dirty="0">
                <a:solidFill>
                  <a:schemeClr val="bg1"/>
                </a:solidFill>
              </a:rPr>
              <a:t>	</a:t>
            </a:r>
            <a:r>
              <a:rPr lang="de-DE" b="1" dirty="0" smtClean="0">
                <a:solidFill>
                  <a:schemeClr val="bg1"/>
                </a:solidFill>
              </a:rPr>
              <a:t>			</a:t>
            </a:r>
            <a:r>
              <a:rPr lang="de-DE" b="1" u="sng" dirty="0" smtClean="0">
                <a:solidFill>
                  <a:schemeClr val="bg1"/>
                </a:solidFill>
              </a:rPr>
              <a:t>ermitteln</a:t>
            </a:r>
            <a:endParaRPr lang="de-DE" b="1" u="sng" dirty="0" smtClean="0">
              <a:solidFill>
                <a:schemeClr val="bg1"/>
              </a:solidFill>
            </a:endParaRPr>
          </a:p>
          <a:p>
            <a:pPr defTabSz="252000"/>
            <a:r>
              <a:rPr lang="de-DE" b="1" dirty="0">
                <a:solidFill>
                  <a:schemeClr val="bg1"/>
                </a:solidFill>
              </a:rPr>
              <a:t>	</a:t>
            </a:r>
            <a:r>
              <a:rPr lang="de-DE" b="1" dirty="0" smtClean="0">
                <a:solidFill>
                  <a:schemeClr val="bg1"/>
                </a:solidFill>
              </a:rPr>
              <a:t>	</a:t>
            </a:r>
            <a:r>
              <a:rPr lang="de-DE" b="1" dirty="0" smtClean="0">
                <a:solidFill>
                  <a:schemeClr val="bg1"/>
                </a:solidFill>
              </a:rPr>
              <a:t>2.b.3</a:t>
            </a:r>
            <a:r>
              <a:rPr lang="de-DE" b="1" dirty="0" smtClean="0">
                <a:solidFill>
                  <a:schemeClr val="bg1"/>
                </a:solidFill>
              </a:rPr>
              <a:t>	</a:t>
            </a:r>
            <a:r>
              <a:rPr lang="de-DE" b="1" dirty="0" smtClean="0">
                <a:solidFill>
                  <a:schemeClr val="bg1"/>
                </a:solidFill>
              </a:rPr>
              <a:t>Zuordnen</a:t>
            </a:r>
            <a:endParaRPr lang="de-DE" b="1" dirty="0" smtClean="0">
              <a:solidFill>
                <a:schemeClr val="bg1"/>
              </a:solidFill>
            </a:endParaRPr>
          </a:p>
          <a:p>
            <a:pPr defTabSz="252000"/>
            <a:r>
              <a:rPr lang="de-DE" b="1" dirty="0">
                <a:solidFill>
                  <a:schemeClr val="bg1"/>
                </a:solidFill>
              </a:rPr>
              <a:t>	</a:t>
            </a:r>
            <a:r>
              <a:rPr lang="de-DE" b="1" dirty="0" smtClean="0">
                <a:solidFill>
                  <a:schemeClr val="bg1"/>
                </a:solidFill>
              </a:rPr>
              <a:t>	</a:t>
            </a:r>
            <a:r>
              <a:rPr lang="de-DE" b="1" dirty="0" smtClean="0">
                <a:solidFill>
                  <a:schemeClr val="bg1"/>
                </a:solidFill>
              </a:rPr>
              <a:t>2.b.4</a:t>
            </a:r>
            <a:r>
              <a:rPr lang="de-DE" b="1" dirty="0" smtClean="0">
                <a:solidFill>
                  <a:schemeClr val="bg1"/>
                </a:solidFill>
              </a:rPr>
              <a:t>	</a:t>
            </a:r>
            <a:r>
              <a:rPr lang="de-DE" b="1" dirty="0" smtClean="0">
                <a:solidFill>
                  <a:schemeClr val="bg1"/>
                </a:solidFill>
              </a:rPr>
              <a:t>Plan der Zeit-</a:t>
            </a:r>
          </a:p>
          <a:p>
            <a:pPr defTabSz="252000"/>
            <a:r>
              <a:rPr lang="de-DE" b="1" dirty="0">
                <a:solidFill>
                  <a:schemeClr val="bg1"/>
                </a:solidFill>
              </a:rPr>
              <a:t>	</a:t>
            </a:r>
            <a:r>
              <a:rPr lang="de-DE" b="1" dirty="0" smtClean="0">
                <a:solidFill>
                  <a:schemeClr val="bg1"/>
                </a:solidFill>
              </a:rPr>
              <a:t>			</a:t>
            </a:r>
            <a:r>
              <a:rPr lang="de-DE" b="1" dirty="0" err="1" smtClean="0">
                <a:solidFill>
                  <a:schemeClr val="bg1"/>
                </a:solidFill>
              </a:rPr>
              <a:t>einteilung</a:t>
            </a:r>
            <a:endParaRPr lang="de-DE" b="1" dirty="0" smtClean="0">
              <a:solidFill>
                <a:schemeClr val="bg1"/>
              </a:solidFill>
            </a:endParaRPr>
          </a:p>
          <a:p>
            <a:pPr defTabSz="252000"/>
            <a:r>
              <a:rPr lang="de-DE" b="1" dirty="0">
                <a:solidFill>
                  <a:schemeClr val="bg1"/>
                </a:solidFill>
              </a:rPr>
              <a:t>	</a:t>
            </a:r>
            <a:r>
              <a:rPr lang="de-DE" b="1" dirty="0" smtClean="0">
                <a:solidFill>
                  <a:schemeClr val="bg1"/>
                </a:solidFill>
              </a:rPr>
              <a:t>	</a:t>
            </a:r>
            <a:r>
              <a:rPr lang="de-DE" b="1" dirty="0" smtClean="0">
                <a:solidFill>
                  <a:schemeClr val="bg1"/>
                </a:solidFill>
              </a:rPr>
              <a:t>2.b.5</a:t>
            </a:r>
            <a:r>
              <a:rPr lang="de-DE" b="1" dirty="0" smtClean="0">
                <a:solidFill>
                  <a:schemeClr val="bg1"/>
                </a:solidFill>
              </a:rPr>
              <a:t>	</a:t>
            </a:r>
            <a:r>
              <a:rPr lang="de-DE" b="1" dirty="0" smtClean="0">
                <a:solidFill>
                  <a:schemeClr val="bg1"/>
                </a:solidFill>
              </a:rPr>
              <a:t>Wochenplan</a:t>
            </a:r>
            <a:endParaRPr lang="de-DE" b="1" dirty="0" smtClean="0">
              <a:solidFill>
                <a:schemeClr val="bg1"/>
              </a:solidFill>
            </a:endParaRPr>
          </a:p>
          <a:p>
            <a:pPr defTabSz="252000"/>
            <a:r>
              <a:rPr lang="de-DE" b="1" dirty="0">
                <a:solidFill>
                  <a:schemeClr val="bg1"/>
                </a:solidFill>
              </a:rPr>
              <a:t>	</a:t>
            </a:r>
            <a:r>
              <a:rPr lang="de-DE" b="1" dirty="0" smtClean="0">
                <a:solidFill>
                  <a:schemeClr val="bg1"/>
                </a:solidFill>
              </a:rPr>
              <a:t>	</a:t>
            </a:r>
            <a:r>
              <a:rPr lang="de-DE" b="1" dirty="0" smtClean="0">
                <a:solidFill>
                  <a:schemeClr val="bg1"/>
                </a:solidFill>
              </a:rPr>
              <a:t>2.b.6</a:t>
            </a:r>
            <a:r>
              <a:rPr lang="de-DE" b="1" dirty="0">
                <a:solidFill>
                  <a:schemeClr val="bg1"/>
                </a:solidFill>
              </a:rPr>
              <a:t>	</a:t>
            </a:r>
            <a:r>
              <a:rPr lang="de-DE" b="1" dirty="0" err="1" smtClean="0">
                <a:solidFill>
                  <a:schemeClr val="bg1"/>
                </a:solidFill>
              </a:rPr>
              <a:t>To</a:t>
            </a:r>
            <a:r>
              <a:rPr lang="de-DE" b="1" dirty="0" smtClean="0">
                <a:solidFill>
                  <a:schemeClr val="bg1"/>
                </a:solidFill>
              </a:rPr>
              <a:t>-Do-Liste</a:t>
            </a:r>
          </a:p>
          <a:p>
            <a:pPr defTabSz="252000"/>
            <a:r>
              <a:rPr lang="de-DE" b="1" dirty="0" smtClean="0">
                <a:solidFill>
                  <a:schemeClr val="bg1"/>
                </a:solidFill>
              </a:rPr>
              <a:t>		2.b.7</a:t>
            </a:r>
            <a:r>
              <a:rPr lang="de-DE" b="1" dirty="0">
                <a:solidFill>
                  <a:schemeClr val="bg1"/>
                </a:solidFill>
              </a:rPr>
              <a:t>	</a:t>
            </a:r>
            <a:r>
              <a:rPr lang="de-DE" b="1" dirty="0" smtClean="0">
                <a:solidFill>
                  <a:schemeClr val="bg1"/>
                </a:solidFill>
              </a:rPr>
              <a:t>Zeiträuber</a:t>
            </a:r>
            <a:endParaRPr lang="de-DE" b="1" dirty="0" smtClean="0">
              <a:solidFill>
                <a:schemeClr val="bg1"/>
              </a:solidFill>
            </a:endParaRPr>
          </a:p>
          <a:p>
            <a:pPr defTabSz="72000">
              <a:tabLst>
                <a:tab pos="288000" algn="l"/>
              </a:tabLst>
            </a:pPr>
            <a:r>
              <a:rPr lang="de-DE" b="1" dirty="0" smtClean="0">
                <a:solidFill>
                  <a:schemeClr val="bg1"/>
                </a:solidFill>
              </a:rPr>
              <a:t>		</a:t>
            </a:r>
            <a:r>
              <a:rPr lang="de-DE" b="1" dirty="0" smtClean="0">
                <a:solidFill>
                  <a:schemeClr val="bg1"/>
                </a:solidFill>
              </a:rPr>
              <a:t>						2.b.6.1	Definition</a:t>
            </a:r>
            <a:endParaRPr lang="de-DE" b="1" dirty="0">
              <a:solidFill>
                <a:schemeClr val="bg1"/>
              </a:solidFill>
            </a:endParaRPr>
          </a:p>
          <a:p>
            <a:pPr defTabSz="72000">
              <a:tabLst>
                <a:tab pos="288000" algn="l"/>
              </a:tabLst>
            </a:pPr>
            <a:r>
              <a:rPr lang="de-DE" b="1" dirty="0" smtClean="0">
                <a:solidFill>
                  <a:schemeClr val="bg1"/>
                </a:solidFill>
              </a:rPr>
              <a:t>	</a:t>
            </a:r>
            <a:r>
              <a:rPr lang="de-DE" b="1" dirty="0" smtClean="0">
                <a:solidFill>
                  <a:schemeClr val="bg1"/>
                </a:solidFill>
              </a:rPr>
              <a:t>							2.b.6.2	Wie </a:t>
            </a:r>
          </a:p>
          <a:p>
            <a:pPr defTabSz="72000">
              <a:tabLst>
                <a:tab pos="288000" algn="l"/>
              </a:tabLst>
            </a:pPr>
            <a:r>
              <a:rPr lang="de-DE" b="1" dirty="0">
                <a:solidFill>
                  <a:schemeClr val="bg1"/>
                </a:solidFill>
              </a:rPr>
              <a:t>	</a:t>
            </a:r>
            <a:r>
              <a:rPr lang="de-DE" b="1" dirty="0" smtClean="0">
                <a:solidFill>
                  <a:schemeClr val="bg1"/>
                </a:solidFill>
              </a:rPr>
              <a:t>																	</a:t>
            </a:r>
            <a:r>
              <a:rPr lang="de-DE" b="1" dirty="0" smtClean="0">
                <a:solidFill>
                  <a:schemeClr val="bg1"/>
                </a:solidFill>
              </a:rPr>
              <a:t>überwinde </a:t>
            </a:r>
          </a:p>
          <a:p>
            <a:pPr defTabSz="72000">
              <a:tabLst>
                <a:tab pos="288000" algn="l"/>
              </a:tabLst>
            </a:pPr>
            <a:r>
              <a:rPr lang="de-DE" b="1" dirty="0">
                <a:solidFill>
                  <a:schemeClr val="bg1"/>
                </a:solidFill>
              </a:rPr>
              <a:t>	</a:t>
            </a:r>
            <a:r>
              <a:rPr lang="de-DE" b="1" dirty="0" smtClean="0">
                <a:solidFill>
                  <a:schemeClr val="bg1"/>
                </a:solidFill>
              </a:rPr>
              <a:t>																	</a:t>
            </a:r>
            <a:r>
              <a:rPr lang="de-DE" b="1" dirty="0" smtClean="0">
                <a:solidFill>
                  <a:schemeClr val="bg1"/>
                </a:solidFill>
              </a:rPr>
              <a:t>ich diese?</a:t>
            </a:r>
            <a:r>
              <a:rPr lang="de-DE" b="1" dirty="0">
                <a:solidFill>
                  <a:schemeClr val="bg1"/>
                </a:solidFill>
              </a:rPr>
              <a:t>	</a:t>
            </a:r>
            <a:endParaRPr lang="de-DE" b="1" dirty="0" smtClean="0">
              <a:solidFill>
                <a:schemeClr val="bg1"/>
              </a:solidFill>
            </a:endParaRPr>
          </a:p>
          <a:p>
            <a:pPr defTabSz="72000">
              <a:tabLst>
                <a:tab pos="288000" algn="l"/>
              </a:tabLst>
            </a:pPr>
            <a:r>
              <a:rPr lang="de-DE" b="1" dirty="0" smtClean="0">
                <a:solidFill>
                  <a:schemeClr val="bg1"/>
                </a:solidFill>
              </a:rPr>
              <a:t>3.	Lernumfeld</a:t>
            </a:r>
            <a:endParaRPr lang="de-DE" b="1" dirty="0" smtClean="0">
              <a:solidFill>
                <a:schemeClr val="bg1"/>
              </a:solidFill>
            </a:endParaRPr>
          </a:p>
          <a:p>
            <a:pPr defTabSz="252000">
              <a:tabLst>
                <a:tab pos="288000" algn="l"/>
              </a:tabLst>
            </a:pPr>
            <a:r>
              <a:rPr lang="de-DE" b="1" dirty="0" smtClean="0">
                <a:solidFill>
                  <a:schemeClr val="bg1"/>
                </a:solidFill>
              </a:rPr>
              <a:t>4</a:t>
            </a:r>
            <a:r>
              <a:rPr lang="de-DE" b="1" dirty="0" smtClean="0">
                <a:solidFill>
                  <a:schemeClr val="bg1"/>
                </a:solidFill>
              </a:rPr>
              <a:t>.	Lernmedien</a:t>
            </a:r>
          </a:p>
          <a:p>
            <a:pPr defTabSz="252000">
              <a:tabLst>
                <a:tab pos="288000" algn="l"/>
              </a:tabLst>
            </a:pPr>
            <a:r>
              <a:rPr lang="de-DE" b="1" dirty="0" smtClean="0">
                <a:solidFill>
                  <a:schemeClr val="bg1"/>
                </a:solidFill>
              </a:rPr>
              <a:t>5.	Eigene </a:t>
            </a:r>
            <a:r>
              <a:rPr lang="de-DE" b="1" dirty="0">
                <a:solidFill>
                  <a:schemeClr val="bg1"/>
                </a:solidFill>
              </a:rPr>
              <a:t>Erfahrungen</a:t>
            </a:r>
          </a:p>
          <a:p>
            <a:pPr defTabSz="252000">
              <a:tabLst>
                <a:tab pos="288000" algn="l"/>
              </a:tabLst>
            </a:pPr>
            <a:endParaRPr lang="de-DE" b="1" dirty="0" smtClean="0">
              <a:solidFill>
                <a:schemeClr val="bg1"/>
              </a:solidFill>
            </a:endParaRPr>
          </a:p>
          <a:p>
            <a:pPr defTabSz="252000">
              <a:tabLst>
                <a:tab pos="288000" algn="l"/>
              </a:tabLst>
            </a:pPr>
            <a:r>
              <a:rPr lang="de-DE" b="1" dirty="0">
                <a:solidFill>
                  <a:schemeClr val="bg1"/>
                </a:solidFill>
              </a:rPr>
              <a:t>	</a:t>
            </a:r>
            <a:r>
              <a:rPr lang="de-DE" b="1" dirty="0" smtClean="0">
                <a:solidFill>
                  <a:schemeClr val="bg1"/>
                </a:solidFill>
              </a:rPr>
              <a:t>	</a:t>
            </a:r>
          </a:p>
        </p:txBody>
      </p:sp>
    </p:spTree>
    <p:extLst>
      <p:ext uri="{BB962C8B-B14F-4D97-AF65-F5344CB8AC3E}">
        <p14:creationId xmlns:p14="http://schemas.microsoft.com/office/powerpoint/2010/main" val="25169042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 rot="5400000">
            <a:off x="-1989307" y="1989306"/>
            <a:ext cx="6858000" cy="2879389"/>
          </a:xfrm>
          <a:solidFill>
            <a:schemeClr val="accent5">
              <a:lumMod val="75000"/>
            </a:schemeClr>
          </a:solidFill>
        </p:spPr>
        <p:txBody>
          <a:bodyPr/>
          <a:lstStyle/>
          <a:p>
            <a:endParaRPr lang="de-DE" dirty="0"/>
          </a:p>
        </p:txBody>
      </p:sp>
      <p:pic>
        <p:nvPicPr>
          <p:cNvPr id="1026" name="Picture 2" descr="Logo der Fachhochschule Schmalkalden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31870" y="36513"/>
            <a:ext cx="4953000" cy="9937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Fußzeilenplatzhalter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6136532" cy="365125"/>
          </a:xfrm>
        </p:spPr>
        <p:txBody>
          <a:bodyPr/>
          <a:lstStyle/>
          <a:p>
            <a:r>
              <a:rPr lang="de-DE" dirty="0" smtClean="0">
                <a:solidFill>
                  <a:schemeClr val="tx1"/>
                </a:solidFill>
              </a:rPr>
              <a:t>Uwe </a:t>
            </a:r>
            <a:r>
              <a:rPr lang="de-DE" dirty="0" err="1" smtClean="0">
                <a:solidFill>
                  <a:schemeClr val="tx1"/>
                </a:solidFill>
              </a:rPr>
              <a:t>Neisen</a:t>
            </a:r>
            <a:r>
              <a:rPr lang="de-DE" dirty="0" smtClean="0">
                <a:solidFill>
                  <a:schemeClr val="tx1"/>
                </a:solidFill>
              </a:rPr>
              <a:t>, Yannick Hartung, </a:t>
            </a:r>
            <a:r>
              <a:rPr lang="de-DE" dirty="0" err="1" smtClean="0">
                <a:solidFill>
                  <a:schemeClr val="tx1"/>
                </a:solidFill>
              </a:rPr>
              <a:t>Yannic</a:t>
            </a:r>
            <a:r>
              <a:rPr lang="de-DE" dirty="0" smtClean="0">
                <a:solidFill>
                  <a:schemeClr val="tx1"/>
                </a:solidFill>
              </a:rPr>
              <a:t> </a:t>
            </a:r>
            <a:r>
              <a:rPr lang="de-DE" dirty="0" err="1" smtClean="0">
                <a:solidFill>
                  <a:schemeClr val="tx1"/>
                </a:solidFill>
              </a:rPr>
              <a:t>Klinzing</a:t>
            </a:r>
            <a:r>
              <a:rPr lang="de-DE" dirty="0" smtClean="0">
                <a:solidFill>
                  <a:schemeClr val="tx1"/>
                </a:solidFill>
              </a:rPr>
              <a:t>, Kevin Ziller </a:t>
            </a:r>
            <a:endParaRPr lang="de-DE" dirty="0">
              <a:solidFill>
                <a:schemeClr val="tx1"/>
              </a:solidFill>
            </a:endParaRPr>
          </a:p>
        </p:txBody>
      </p:sp>
      <p:sp>
        <p:nvSpPr>
          <p:cNvPr id="8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9396919" y="6356349"/>
            <a:ext cx="2743200" cy="365125"/>
          </a:xfrm>
        </p:spPr>
        <p:txBody>
          <a:bodyPr/>
          <a:lstStyle/>
          <a:p>
            <a:r>
              <a:rPr lang="de-DE" dirty="0" smtClean="0">
                <a:solidFill>
                  <a:schemeClr val="tx1"/>
                </a:solidFill>
              </a:rPr>
              <a:t>19</a:t>
            </a:r>
            <a:endParaRPr lang="de-DE" dirty="0">
              <a:solidFill>
                <a:schemeClr val="tx1"/>
              </a:solidFill>
            </a:endParaRPr>
          </a:p>
        </p:txBody>
      </p:sp>
      <p:sp>
        <p:nvSpPr>
          <p:cNvPr id="2" name="Textfeld 1"/>
          <p:cNvSpPr txBox="1"/>
          <p:nvPr/>
        </p:nvSpPr>
        <p:spPr>
          <a:xfrm>
            <a:off x="-9730" y="-47703"/>
            <a:ext cx="3356045" cy="72943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288000"/>
            <a:r>
              <a:rPr lang="de-DE" b="1" dirty="0" smtClean="0">
                <a:solidFill>
                  <a:schemeClr val="bg1"/>
                </a:solidFill>
              </a:rPr>
              <a:t>1.	Lernstrategien</a:t>
            </a:r>
          </a:p>
          <a:p>
            <a:pPr defTabSz="288000"/>
            <a:r>
              <a:rPr lang="de-DE" b="1" dirty="0" smtClean="0">
                <a:solidFill>
                  <a:schemeClr val="bg1"/>
                </a:solidFill>
              </a:rPr>
              <a:t>2</a:t>
            </a:r>
            <a:r>
              <a:rPr lang="de-DE" b="1" dirty="0" smtClean="0">
                <a:solidFill>
                  <a:schemeClr val="bg1"/>
                </a:solidFill>
              </a:rPr>
              <a:t>.</a:t>
            </a:r>
            <a:r>
              <a:rPr lang="de-DE" b="1" dirty="0" smtClean="0">
                <a:solidFill>
                  <a:schemeClr val="bg1"/>
                </a:solidFill>
              </a:rPr>
              <a:t>	</a:t>
            </a:r>
            <a:r>
              <a:rPr lang="de-DE" b="1" dirty="0" smtClean="0">
                <a:solidFill>
                  <a:schemeClr val="bg1"/>
                </a:solidFill>
              </a:rPr>
              <a:t>Zeitmanagement</a:t>
            </a:r>
            <a:endParaRPr lang="de-DE" b="1" dirty="0" smtClean="0">
              <a:solidFill>
                <a:schemeClr val="bg1"/>
              </a:solidFill>
            </a:endParaRPr>
          </a:p>
          <a:p>
            <a:pPr defTabSz="288000"/>
            <a:r>
              <a:rPr lang="de-DE" b="1" dirty="0" smtClean="0">
                <a:solidFill>
                  <a:schemeClr val="bg1"/>
                </a:solidFill>
              </a:rPr>
              <a:t>    </a:t>
            </a:r>
            <a:r>
              <a:rPr lang="de-DE" b="1" dirty="0">
                <a:solidFill>
                  <a:schemeClr val="bg1"/>
                </a:solidFill>
              </a:rPr>
              <a:t>2</a:t>
            </a:r>
            <a:r>
              <a:rPr lang="de-DE" b="1" dirty="0" smtClean="0">
                <a:solidFill>
                  <a:schemeClr val="bg1"/>
                </a:solidFill>
              </a:rPr>
              <a:t>.a</a:t>
            </a:r>
            <a:r>
              <a:rPr lang="de-DE" b="1" dirty="0" smtClean="0">
                <a:solidFill>
                  <a:schemeClr val="bg1"/>
                </a:solidFill>
              </a:rPr>
              <a:t>	</a:t>
            </a:r>
            <a:r>
              <a:rPr lang="de-DE" b="1" dirty="0" smtClean="0">
                <a:solidFill>
                  <a:schemeClr val="bg1"/>
                </a:solidFill>
              </a:rPr>
              <a:t>Definition</a:t>
            </a:r>
            <a:endParaRPr lang="de-DE" b="1" dirty="0" smtClean="0">
              <a:solidFill>
                <a:schemeClr val="bg1"/>
              </a:solidFill>
            </a:endParaRPr>
          </a:p>
          <a:p>
            <a:pPr defTabSz="288000"/>
            <a:r>
              <a:rPr lang="de-DE" b="1" dirty="0" smtClean="0">
                <a:solidFill>
                  <a:schemeClr val="bg1"/>
                </a:solidFill>
              </a:rPr>
              <a:t>    </a:t>
            </a:r>
            <a:r>
              <a:rPr lang="de-DE" b="1" dirty="0" smtClean="0">
                <a:solidFill>
                  <a:schemeClr val="bg1"/>
                </a:solidFill>
              </a:rPr>
              <a:t>2.b</a:t>
            </a:r>
            <a:r>
              <a:rPr lang="de-DE" b="1" dirty="0" smtClean="0">
                <a:solidFill>
                  <a:schemeClr val="bg1"/>
                </a:solidFill>
              </a:rPr>
              <a:t>	</a:t>
            </a:r>
            <a:r>
              <a:rPr lang="de-DE" b="1" dirty="0" smtClean="0">
                <a:solidFill>
                  <a:schemeClr val="bg1"/>
                </a:solidFill>
              </a:rPr>
              <a:t>Wie erreiche ich ein </a:t>
            </a:r>
          </a:p>
          <a:p>
            <a:pPr defTabSz="288000"/>
            <a:r>
              <a:rPr lang="de-DE" b="1" dirty="0">
                <a:solidFill>
                  <a:schemeClr val="bg1"/>
                </a:solidFill>
              </a:rPr>
              <a:t>	</a:t>
            </a:r>
            <a:r>
              <a:rPr lang="de-DE" b="1" dirty="0" smtClean="0">
                <a:solidFill>
                  <a:schemeClr val="bg1"/>
                </a:solidFill>
              </a:rPr>
              <a:t>	gutes </a:t>
            </a:r>
          </a:p>
          <a:p>
            <a:pPr defTabSz="288000"/>
            <a:r>
              <a:rPr lang="de-DE" b="1" dirty="0">
                <a:solidFill>
                  <a:schemeClr val="bg1"/>
                </a:solidFill>
              </a:rPr>
              <a:t>	</a:t>
            </a:r>
            <a:r>
              <a:rPr lang="de-DE" b="1" dirty="0" smtClean="0">
                <a:solidFill>
                  <a:schemeClr val="bg1"/>
                </a:solidFill>
              </a:rPr>
              <a:t>	</a:t>
            </a:r>
            <a:r>
              <a:rPr lang="de-DE" b="1" dirty="0" smtClean="0">
                <a:solidFill>
                  <a:schemeClr val="bg1"/>
                </a:solidFill>
              </a:rPr>
              <a:t>Zeitmanagement?</a:t>
            </a:r>
            <a:endParaRPr lang="de-DE" b="1" dirty="0" smtClean="0">
              <a:solidFill>
                <a:schemeClr val="bg1"/>
              </a:solidFill>
            </a:endParaRPr>
          </a:p>
          <a:p>
            <a:pPr defTabSz="252000"/>
            <a:r>
              <a:rPr lang="de-DE" b="1" dirty="0" smtClean="0">
                <a:solidFill>
                  <a:schemeClr val="bg1"/>
                </a:solidFill>
              </a:rPr>
              <a:t>		</a:t>
            </a:r>
            <a:r>
              <a:rPr lang="de-DE" b="1" dirty="0" smtClean="0">
                <a:solidFill>
                  <a:schemeClr val="bg1"/>
                </a:solidFill>
              </a:rPr>
              <a:t>2.b.1</a:t>
            </a:r>
            <a:r>
              <a:rPr lang="de-DE" b="1" dirty="0" smtClean="0">
                <a:solidFill>
                  <a:schemeClr val="bg1"/>
                </a:solidFill>
              </a:rPr>
              <a:t>	</a:t>
            </a:r>
            <a:r>
              <a:rPr lang="de-DE" b="1" dirty="0" smtClean="0">
                <a:solidFill>
                  <a:schemeClr val="bg1"/>
                </a:solidFill>
              </a:rPr>
              <a:t>Resultate fest-</a:t>
            </a:r>
          </a:p>
          <a:p>
            <a:pPr defTabSz="252000"/>
            <a:r>
              <a:rPr lang="de-DE" b="1" dirty="0">
                <a:solidFill>
                  <a:schemeClr val="bg1"/>
                </a:solidFill>
              </a:rPr>
              <a:t>	</a:t>
            </a:r>
            <a:r>
              <a:rPr lang="de-DE" b="1" dirty="0" smtClean="0">
                <a:solidFill>
                  <a:schemeClr val="bg1"/>
                </a:solidFill>
              </a:rPr>
              <a:t>			legen</a:t>
            </a:r>
            <a:endParaRPr lang="de-DE" b="1" dirty="0" smtClean="0">
              <a:solidFill>
                <a:schemeClr val="bg1"/>
              </a:solidFill>
            </a:endParaRPr>
          </a:p>
          <a:p>
            <a:pPr defTabSz="252000"/>
            <a:r>
              <a:rPr lang="de-DE" b="1" dirty="0">
                <a:solidFill>
                  <a:schemeClr val="bg1"/>
                </a:solidFill>
              </a:rPr>
              <a:t>	</a:t>
            </a:r>
            <a:r>
              <a:rPr lang="de-DE" b="1" dirty="0" smtClean="0">
                <a:solidFill>
                  <a:schemeClr val="bg1"/>
                </a:solidFill>
              </a:rPr>
              <a:t>	</a:t>
            </a:r>
            <a:r>
              <a:rPr lang="de-DE" b="1" dirty="0" smtClean="0">
                <a:solidFill>
                  <a:schemeClr val="bg1"/>
                </a:solidFill>
              </a:rPr>
              <a:t>2.b.2</a:t>
            </a:r>
            <a:r>
              <a:rPr lang="de-DE" b="1" dirty="0" smtClean="0">
                <a:solidFill>
                  <a:schemeClr val="bg1"/>
                </a:solidFill>
              </a:rPr>
              <a:t>	</a:t>
            </a:r>
            <a:r>
              <a:rPr lang="de-DE" b="1" dirty="0" smtClean="0">
                <a:solidFill>
                  <a:schemeClr val="bg1"/>
                </a:solidFill>
              </a:rPr>
              <a:t>Zu erledigende </a:t>
            </a:r>
          </a:p>
          <a:p>
            <a:pPr defTabSz="252000"/>
            <a:r>
              <a:rPr lang="de-DE" b="1" dirty="0">
                <a:solidFill>
                  <a:schemeClr val="bg1"/>
                </a:solidFill>
              </a:rPr>
              <a:t>	</a:t>
            </a:r>
            <a:r>
              <a:rPr lang="de-DE" b="1" dirty="0" smtClean="0">
                <a:solidFill>
                  <a:schemeClr val="bg1"/>
                </a:solidFill>
              </a:rPr>
              <a:t>			Aufgaben </a:t>
            </a:r>
          </a:p>
          <a:p>
            <a:pPr defTabSz="252000"/>
            <a:r>
              <a:rPr lang="de-DE" b="1" dirty="0">
                <a:solidFill>
                  <a:schemeClr val="bg1"/>
                </a:solidFill>
              </a:rPr>
              <a:t>	</a:t>
            </a:r>
            <a:r>
              <a:rPr lang="de-DE" b="1" dirty="0" smtClean="0">
                <a:solidFill>
                  <a:schemeClr val="bg1"/>
                </a:solidFill>
              </a:rPr>
              <a:t>			ermitteln</a:t>
            </a:r>
            <a:endParaRPr lang="de-DE" b="1" dirty="0" smtClean="0">
              <a:solidFill>
                <a:schemeClr val="bg1"/>
              </a:solidFill>
            </a:endParaRPr>
          </a:p>
          <a:p>
            <a:pPr defTabSz="252000"/>
            <a:r>
              <a:rPr lang="de-DE" b="1" dirty="0">
                <a:solidFill>
                  <a:schemeClr val="bg1"/>
                </a:solidFill>
              </a:rPr>
              <a:t>	</a:t>
            </a:r>
            <a:r>
              <a:rPr lang="de-DE" b="1" dirty="0" smtClean="0">
                <a:solidFill>
                  <a:schemeClr val="bg1"/>
                </a:solidFill>
              </a:rPr>
              <a:t>	</a:t>
            </a:r>
            <a:r>
              <a:rPr lang="de-DE" b="1" u="sng" dirty="0" smtClean="0">
                <a:solidFill>
                  <a:schemeClr val="bg1"/>
                </a:solidFill>
              </a:rPr>
              <a:t>2.b.3</a:t>
            </a:r>
            <a:r>
              <a:rPr lang="de-DE" b="1" u="sng" dirty="0" smtClean="0">
                <a:solidFill>
                  <a:schemeClr val="bg1"/>
                </a:solidFill>
              </a:rPr>
              <a:t>	</a:t>
            </a:r>
            <a:r>
              <a:rPr lang="de-DE" b="1" u="sng" dirty="0" smtClean="0">
                <a:solidFill>
                  <a:schemeClr val="bg1"/>
                </a:solidFill>
              </a:rPr>
              <a:t>Zuordnen</a:t>
            </a:r>
            <a:endParaRPr lang="de-DE" b="1" u="sng" dirty="0" smtClean="0">
              <a:solidFill>
                <a:schemeClr val="bg1"/>
              </a:solidFill>
            </a:endParaRPr>
          </a:p>
          <a:p>
            <a:pPr defTabSz="252000"/>
            <a:r>
              <a:rPr lang="de-DE" b="1" dirty="0">
                <a:solidFill>
                  <a:schemeClr val="bg1"/>
                </a:solidFill>
              </a:rPr>
              <a:t>	</a:t>
            </a:r>
            <a:r>
              <a:rPr lang="de-DE" b="1" dirty="0" smtClean="0">
                <a:solidFill>
                  <a:schemeClr val="bg1"/>
                </a:solidFill>
              </a:rPr>
              <a:t>	</a:t>
            </a:r>
            <a:r>
              <a:rPr lang="de-DE" b="1" dirty="0" smtClean="0">
                <a:solidFill>
                  <a:schemeClr val="bg1"/>
                </a:solidFill>
              </a:rPr>
              <a:t>2.b.4</a:t>
            </a:r>
            <a:r>
              <a:rPr lang="de-DE" b="1" dirty="0" smtClean="0">
                <a:solidFill>
                  <a:schemeClr val="bg1"/>
                </a:solidFill>
              </a:rPr>
              <a:t>	</a:t>
            </a:r>
            <a:r>
              <a:rPr lang="de-DE" b="1" dirty="0" smtClean="0">
                <a:solidFill>
                  <a:schemeClr val="bg1"/>
                </a:solidFill>
              </a:rPr>
              <a:t>Plan der Zeit-</a:t>
            </a:r>
          </a:p>
          <a:p>
            <a:pPr defTabSz="252000"/>
            <a:r>
              <a:rPr lang="de-DE" b="1" dirty="0">
                <a:solidFill>
                  <a:schemeClr val="bg1"/>
                </a:solidFill>
              </a:rPr>
              <a:t>	</a:t>
            </a:r>
            <a:r>
              <a:rPr lang="de-DE" b="1" dirty="0" smtClean="0">
                <a:solidFill>
                  <a:schemeClr val="bg1"/>
                </a:solidFill>
              </a:rPr>
              <a:t>			</a:t>
            </a:r>
            <a:r>
              <a:rPr lang="de-DE" b="1" dirty="0" err="1" smtClean="0">
                <a:solidFill>
                  <a:schemeClr val="bg1"/>
                </a:solidFill>
              </a:rPr>
              <a:t>einteilung</a:t>
            </a:r>
            <a:endParaRPr lang="de-DE" b="1" dirty="0" smtClean="0">
              <a:solidFill>
                <a:schemeClr val="bg1"/>
              </a:solidFill>
            </a:endParaRPr>
          </a:p>
          <a:p>
            <a:pPr defTabSz="252000"/>
            <a:r>
              <a:rPr lang="de-DE" b="1" dirty="0">
                <a:solidFill>
                  <a:schemeClr val="bg1"/>
                </a:solidFill>
              </a:rPr>
              <a:t>	</a:t>
            </a:r>
            <a:r>
              <a:rPr lang="de-DE" b="1" dirty="0" smtClean="0">
                <a:solidFill>
                  <a:schemeClr val="bg1"/>
                </a:solidFill>
              </a:rPr>
              <a:t>	</a:t>
            </a:r>
            <a:r>
              <a:rPr lang="de-DE" b="1" dirty="0" smtClean="0">
                <a:solidFill>
                  <a:schemeClr val="bg1"/>
                </a:solidFill>
              </a:rPr>
              <a:t>2.b.5</a:t>
            </a:r>
            <a:r>
              <a:rPr lang="de-DE" b="1" dirty="0" smtClean="0">
                <a:solidFill>
                  <a:schemeClr val="bg1"/>
                </a:solidFill>
              </a:rPr>
              <a:t>	</a:t>
            </a:r>
            <a:r>
              <a:rPr lang="de-DE" b="1" dirty="0" smtClean="0">
                <a:solidFill>
                  <a:schemeClr val="bg1"/>
                </a:solidFill>
              </a:rPr>
              <a:t>Wochenplan</a:t>
            </a:r>
            <a:endParaRPr lang="de-DE" b="1" dirty="0" smtClean="0">
              <a:solidFill>
                <a:schemeClr val="bg1"/>
              </a:solidFill>
            </a:endParaRPr>
          </a:p>
          <a:p>
            <a:pPr defTabSz="252000"/>
            <a:r>
              <a:rPr lang="de-DE" b="1" dirty="0">
                <a:solidFill>
                  <a:schemeClr val="bg1"/>
                </a:solidFill>
              </a:rPr>
              <a:t>	</a:t>
            </a:r>
            <a:r>
              <a:rPr lang="de-DE" b="1" dirty="0" smtClean="0">
                <a:solidFill>
                  <a:schemeClr val="bg1"/>
                </a:solidFill>
              </a:rPr>
              <a:t>	</a:t>
            </a:r>
            <a:r>
              <a:rPr lang="de-DE" b="1" dirty="0" smtClean="0">
                <a:solidFill>
                  <a:schemeClr val="bg1"/>
                </a:solidFill>
              </a:rPr>
              <a:t>2.b.6</a:t>
            </a:r>
            <a:r>
              <a:rPr lang="de-DE" b="1" dirty="0">
                <a:solidFill>
                  <a:schemeClr val="bg1"/>
                </a:solidFill>
              </a:rPr>
              <a:t>	</a:t>
            </a:r>
            <a:r>
              <a:rPr lang="de-DE" b="1" dirty="0" err="1" smtClean="0">
                <a:solidFill>
                  <a:schemeClr val="bg1"/>
                </a:solidFill>
              </a:rPr>
              <a:t>To</a:t>
            </a:r>
            <a:r>
              <a:rPr lang="de-DE" b="1" dirty="0" smtClean="0">
                <a:solidFill>
                  <a:schemeClr val="bg1"/>
                </a:solidFill>
              </a:rPr>
              <a:t>-Do-Liste</a:t>
            </a:r>
          </a:p>
          <a:p>
            <a:pPr defTabSz="252000"/>
            <a:r>
              <a:rPr lang="de-DE" b="1" dirty="0" smtClean="0">
                <a:solidFill>
                  <a:schemeClr val="bg1"/>
                </a:solidFill>
              </a:rPr>
              <a:t>		2.b.7</a:t>
            </a:r>
            <a:r>
              <a:rPr lang="de-DE" b="1" dirty="0">
                <a:solidFill>
                  <a:schemeClr val="bg1"/>
                </a:solidFill>
              </a:rPr>
              <a:t>	</a:t>
            </a:r>
            <a:r>
              <a:rPr lang="de-DE" b="1" dirty="0" smtClean="0">
                <a:solidFill>
                  <a:schemeClr val="bg1"/>
                </a:solidFill>
              </a:rPr>
              <a:t>Zeiträuber</a:t>
            </a:r>
            <a:endParaRPr lang="de-DE" b="1" dirty="0" smtClean="0">
              <a:solidFill>
                <a:schemeClr val="bg1"/>
              </a:solidFill>
            </a:endParaRPr>
          </a:p>
          <a:p>
            <a:pPr defTabSz="72000">
              <a:tabLst>
                <a:tab pos="288000" algn="l"/>
              </a:tabLst>
            </a:pPr>
            <a:r>
              <a:rPr lang="de-DE" b="1" dirty="0" smtClean="0">
                <a:solidFill>
                  <a:schemeClr val="bg1"/>
                </a:solidFill>
              </a:rPr>
              <a:t>		</a:t>
            </a:r>
            <a:r>
              <a:rPr lang="de-DE" b="1" dirty="0" smtClean="0">
                <a:solidFill>
                  <a:schemeClr val="bg1"/>
                </a:solidFill>
              </a:rPr>
              <a:t>						2.b.6.1	Definition</a:t>
            </a:r>
            <a:endParaRPr lang="de-DE" b="1" dirty="0">
              <a:solidFill>
                <a:schemeClr val="bg1"/>
              </a:solidFill>
            </a:endParaRPr>
          </a:p>
          <a:p>
            <a:pPr defTabSz="72000">
              <a:tabLst>
                <a:tab pos="288000" algn="l"/>
              </a:tabLst>
            </a:pPr>
            <a:r>
              <a:rPr lang="de-DE" b="1" dirty="0" smtClean="0">
                <a:solidFill>
                  <a:schemeClr val="bg1"/>
                </a:solidFill>
              </a:rPr>
              <a:t>	</a:t>
            </a:r>
            <a:r>
              <a:rPr lang="de-DE" b="1" dirty="0" smtClean="0">
                <a:solidFill>
                  <a:schemeClr val="bg1"/>
                </a:solidFill>
              </a:rPr>
              <a:t>							2.b.6.2	Wie </a:t>
            </a:r>
          </a:p>
          <a:p>
            <a:pPr defTabSz="72000">
              <a:tabLst>
                <a:tab pos="288000" algn="l"/>
              </a:tabLst>
            </a:pPr>
            <a:r>
              <a:rPr lang="de-DE" b="1" dirty="0">
                <a:solidFill>
                  <a:schemeClr val="bg1"/>
                </a:solidFill>
              </a:rPr>
              <a:t>	</a:t>
            </a:r>
            <a:r>
              <a:rPr lang="de-DE" b="1" dirty="0" smtClean="0">
                <a:solidFill>
                  <a:schemeClr val="bg1"/>
                </a:solidFill>
              </a:rPr>
              <a:t>																	</a:t>
            </a:r>
            <a:r>
              <a:rPr lang="de-DE" b="1" dirty="0" smtClean="0">
                <a:solidFill>
                  <a:schemeClr val="bg1"/>
                </a:solidFill>
              </a:rPr>
              <a:t>überwinde </a:t>
            </a:r>
          </a:p>
          <a:p>
            <a:pPr defTabSz="72000">
              <a:tabLst>
                <a:tab pos="288000" algn="l"/>
              </a:tabLst>
            </a:pPr>
            <a:r>
              <a:rPr lang="de-DE" b="1" dirty="0">
                <a:solidFill>
                  <a:schemeClr val="bg1"/>
                </a:solidFill>
              </a:rPr>
              <a:t>	</a:t>
            </a:r>
            <a:r>
              <a:rPr lang="de-DE" b="1" dirty="0" smtClean="0">
                <a:solidFill>
                  <a:schemeClr val="bg1"/>
                </a:solidFill>
              </a:rPr>
              <a:t>																	</a:t>
            </a:r>
            <a:r>
              <a:rPr lang="de-DE" b="1" dirty="0" smtClean="0">
                <a:solidFill>
                  <a:schemeClr val="bg1"/>
                </a:solidFill>
              </a:rPr>
              <a:t>ich diese?</a:t>
            </a:r>
            <a:r>
              <a:rPr lang="de-DE" b="1" dirty="0">
                <a:solidFill>
                  <a:schemeClr val="bg1"/>
                </a:solidFill>
              </a:rPr>
              <a:t>	</a:t>
            </a:r>
            <a:endParaRPr lang="de-DE" b="1" dirty="0" smtClean="0">
              <a:solidFill>
                <a:schemeClr val="bg1"/>
              </a:solidFill>
            </a:endParaRPr>
          </a:p>
          <a:p>
            <a:pPr defTabSz="72000">
              <a:tabLst>
                <a:tab pos="288000" algn="l"/>
              </a:tabLst>
            </a:pPr>
            <a:r>
              <a:rPr lang="de-DE" b="1" dirty="0" smtClean="0">
                <a:solidFill>
                  <a:schemeClr val="bg1"/>
                </a:solidFill>
              </a:rPr>
              <a:t>3.	Lernumfeld</a:t>
            </a:r>
            <a:endParaRPr lang="de-DE" b="1" dirty="0" smtClean="0">
              <a:solidFill>
                <a:schemeClr val="bg1"/>
              </a:solidFill>
            </a:endParaRPr>
          </a:p>
          <a:p>
            <a:pPr defTabSz="252000">
              <a:tabLst>
                <a:tab pos="288000" algn="l"/>
              </a:tabLst>
            </a:pPr>
            <a:r>
              <a:rPr lang="de-DE" b="1" dirty="0" smtClean="0">
                <a:solidFill>
                  <a:schemeClr val="bg1"/>
                </a:solidFill>
              </a:rPr>
              <a:t>4</a:t>
            </a:r>
            <a:r>
              <a:rPr lang="de-DE" b="1" dirty="0" smtClean="0">
                <a:solidFill>
                  <a:schemeClr val="bg1"/>
                </a:solidFill>
              </a:rPr>
              <a:t>.	Lernmedien</a:t>
            </a:r>
          </a:p>
          <a:p>
            <a:pPr defTabSz="252000">
              <a:tabLst>
                <a:tab pos="288000" algn="l"/>
              </a:tabLst>
            </a:pPr>
            <a:r>
              <a:rPr lang="de-DE" b="1" dirty="0" smtClean="0">
                <a:solidFill>
                  <a:schemeClr val="bg1"/>
                </a:solidFill>
              </a:rPr>
              <a:t>5.	Eigene </a:t>
            </a:r>
            <a:r>
              <a:rPr lang="de-DE" b="1" dirty="0">
                <a:solidFill>
                  <a:schemeClr val="bg1"/>
                </a:solidFill>
              </a:rPr>
              <a:t>Erfahrungen</a:t>
            </a:r>
          </a:p>
          <a:p>
            <a:pPr defTabSz="252000">
              <a:tabLst>
                <a:tab pos="288000" algn="l"/>
              </a:tabLst>
            </a:pPr>
            <a:endParaRPr lang="de-DE" b="1" dirty="0" smtClean="0">
              <a:solidFill>
                <a:schemeClr val="bg1"/>
              </a:solidFill>
            </a:endParaRPr>
          </a:p>
          <a:p>
            <a:pPr defTabSz="252000">
              <a:tabLst>
                <a:tab pos="288000" algn="l"/>
              </a:tabLst>
            </a:pPr>
            <a:r>
              <a:rPr lang="de-DE" b="1" dirty="0">
                <a:solidFill>
                  <a:schemeClr val="bg1"/>
                </a:solidFill>
              </a:rPr>
              <a:t>	</a:t>
            </a:r>
            <a:r>
              <a:rPr lang="de-DE" b="1" dirty="0" smtClean="0">
                <a:solidFill>
                  <a:schemeClr val="bg1"/>
                </a:solidFill>
              </a:rPr>
              <a:t>	</a:t>
            </a:r>
          </a:p>
        </p:txBody>
      </p:sp>
    </p:spTree>
    <p:extLst>
      <p:ext uri="{BB962C8B-B14F-4D97-AF65-F5344CB8AC3E}">
        <p14:creationId xmlns:p14="http://schemas.microsoft.com/office/powerpoint/2010/main" val="24722508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 rot="5400000">
            <a:off x="-1989307" y="1989306"/>
            <a:ext cx="6858000" cy="2879389"/>
          </a:xfrm>
          <a:solidFill>
            <a:schemeClr val="accent5">
              <a:lumMod val="75000"/>
            </a:schemeClr>
          </a:solidFill>
        </p:spPr>
        <p:txBody>
          <a:bodyPr/>
          <a:lstStyle/>
          <a:p>
            <a:endParaRPr lang="de-DE" dirty="0"/>
          </a:p>
        </p:txBody>
      </p:sp>
      <p:pic>
        <p:nvPicPr>
          <p:cNvPr id="1026" name="Picture 2" descr="Logo der Fachhochschule Schmalkalden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31870" y="36513"/>
            <a:ext cx="4953000" cy="9937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Fußzeilenplatzhalter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6136532" cy="365125"/>
          </a:xfrm>
        </p:spPr>
        <p:txBody>
          <a:bodyPr/>
          <a:lstStyle/>
          <a:p>
            <a:r>
              <a:rPr lang="de-DE" dirty="0" smtClean="0">
                <a:solidFill>
                  <a:schemeClr val="tx1"/>
                </a:solidFill>
              </a:rPr>
              <a:t>Uwe </a:t>
            </a:r>
            <a:r>
              <a:rPr lang="de-DE" dirty="0" err="1" smtClean="0">
                <a:solidFill>
                  <a:schemeClr val="tx1"/>
                </a:solidFill>
              </a:rPr>
              <a:t>Neisen</a:t>
            </a:r>
            <a:r>
              <a:rPr lang="de-DE" dirty="0" smtClean="0">
                <a:solidFill>
                  <a:schemeClr val="tx1"/>
                </a:solidFill>
              </a:rPr>
              <a:t>, Yannick Hartung, </a:t>
            </a:r>
            <a:r>
              <a:rPr lang="de-DE" dirty="0" err="1" smtClean="0">
                <a:solidFill>
                  <a:schemeClr val="tx1"/>
                </a:solidFill>
              </a:rPr>
              <a:t>Yannic</a:t>
            </a:r>
            <a:r>
              <a:rPr lang="de-DE" dirty="0" smtClean="0">
                <a:solidFill>
                  <a:schemeClr val="tx1"/>
                </a:solidFill>
              </a:rPr>
              <a:t> </a:t>
            </a:r>
            <a:r>
              <a:rPr lang="de-DE" dirty="0" err="1" smtClean="0">
                <a:solidFill>
                  <a:schemeClr val="tx1"/>
                </a:solidFill>
              </a:rPr>
              <a:t>Klinzing</a:t>
            </a:r>
            <a:r>
              <a:rPr lang="de-DE" dirty="0" smtClean="0">
                <a:solidFill>
                  <a:schemeClr val="tx1"/>
                </a:solidFill>
              </a:rPr>
              <a:t>, Kevin Ziller </a:t>
            </a:r>
            <a:endParaRPr lang="de-DE" dirty="0">
              <a:solidFill>
                <a:schemeClr val="tx1"/>
              </a:solidFill>
            </a:endParaRPr>
          </a:p>
        </p:txBody>
      </p:sp>
      <p:sp>
        <p:nvSpPr>
          <p:cNvPr id="8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9396919" y="6356349"/>
            <a:ext cx="2743200" cy="365125"/>
          </a:xfrm>
        </p:spPr>
        <p:txBody>
          <a:bodyPr/>
          <a:lstStyle/>
          <a:p>
            <a:r>
              <a:rPr lang="de-DE" dirty="0" smtClean="0">
                <a:solidFill>
                  <a:schemeClr val="tx1"/>
                </a:solidFill>
              </a:rPr>
              <a:t>20</a:t>
            </a:r>
            <a:endParaRPr lang="de-DE" dirty="0">
              <a:solidFill>
                <a:schemeClr val="tx1"/>
              </a:solidFill>
            </a:endParaRPr>
          </a:p>
        </p:txBody>
      </p:sp>
      <p:sp>
        <p:nvSpPr>
          <p:cNvPr id="2" name="Textfeld 1"/>
          <p:cNvSpPr txBox="1"/>
          <p:nvPr/>
        </p:nvSpPr>
        <p:spPr>
          <a:xfrm>
            <a:off x="-9730" y="-47703"/>
            <a:ext cx="3356045" cy="72943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288000"/>
            <a:r>
              <a:rPr lang="de-DE" b="1" dirty="0" smtClean="0">
                <a:solidFill>
                  <a:schemeClr val="bg1"/>
                </a:solidFill>
              </a:rPr>
              <a:t>1.	Lernstrategien</a:t>
            </a:r>
          </a:p>
          <a:p>
            <a:pPr defTabSz="288000"/>
            <a:r>
              <a:rPr lang="de-DE" b="1" dirty="0" smtClean="0">
                <a:solidFill>
                  <a:schemeClr val="bg1"/>
                </a:solidFill>
              </a:rPr>
              <a:t>2</a:t>
            </a:r>
            <a:r>
              <a:rPr lang="de-DE" b="1" dirty="0" smtClean="0">
                <a:solidFill>
                  <a:schemeClr val="bg1"/>
                </a:solidFill>
              </a:rPr>
              <a:t>.</a:t>
            </a:r>
            <a:r>
              <a:rPr lang="de-DE" b="1" dirty="0" smtClean="0">
                <a:solidFill>
                  <a:schemeClr val="bg1"/>
                </a:solidFill>
              </a:rPr>
              <a:t>	</a:t>
            </a:r>
            <a:r>
              <a:rPr lang="de-DE" b="1" dirty="0" smtClean="0">
                <a:solidFill>
                  <a:schemeClr val="bg1"/>
                </a:solidFill>
              </a:rPr>
              <a:t>Zeitmanagement</a:t>
            </a:r>
            <a:endParaRPr lang="de-DE" b="1" dirty="0" smtClean="0">
              <a:solidFill>
                <a:schemeClr val="bg1"/>
              </a:solidFill>
            </a:endParaRPr>
          </a:p>
          <a:p>
            <a:pPr defTabSz="288000"/>
            <a:r>
              <a:rPr lang="de-DE" b="1" dirty="0" smtClean="0">
                <a:solidFill>
                  <a:schemeClr val="bg1"/>
                </a:solidFill>
              </a:rPr>
              <a:t>    </a:t>
            </a:r>
            <a:r>
              <a:rPr lang="de-DE" b="1" dirty="0">
                <a:solidFill>
                  <a:schemeClr val="bg1"/>
                </a:solidFill>
              </a:rPr>
              <a:t>2</a:t>
            </a:r>
            <a:r>
              <a:rPr lang="de-DE" b="1" dirty="0" smtClean="0">
                <a:solidFill>
                  <a:schemeClr val="bg1"/>
                </a:solidFill>
              </a:rPr>
              <a:t>.a</a:t>
            </a:r>
            <a:r>
              <a:rPr lang="de-DE" b="1" dirty="0" smtClean="0">
                <a:solidFill>
                  <a:schemeClr val="bg1"/>
                </a:solidFill>
              </a:rPr>
              <a:t>	</a:t>
            </a:r>
            <a:r>
              <a:rPr lang="de-DE" b="1" dirty="0" smtClean="0">
                <a:solidFill>
                  <a:schemeClr val="bg1"/>
                </a:solidFill>
              </a:rPr>
              <a:t>Definition</a:t>
            </a:r>
            <a:endParaRPr lang="de-DE" b="1" dirty="0" smtClean="0">
              <a:solidFill>
                <a:schemeClr val="bg1"/>
              </a:solidFill>
            </a:endParaRPr>
          </a:p>
          <a:p>
            <a:pPr defTabSz="288000"/>
            <a:r>
              <a:rPr lang="de-DE" b="1" dirty="0" smtClean="0">
                <a:solidFill>
                  <a:schemeClr val="bg1"/>
                </a:solidFill>
              </a:rPr>
              <a:t>    </a:t>
            </a:r>
            <a:r>
              <a:rPr lang="de-DE" b="1" dirty="0" smtClean="0">
                <a:solidFill>
                  <a:schemeClr val="bg1"/>
                </a:solidFill>
              </a:rPr>
              <a:t>2.b</a:t>
            </a:r>
            <a:r>
              <a:rPr lang="de-DE" b="1" dirty="0" smtClean="0">
                <a:solidFill>
                  <a:schemeClr val="bg1"/>
                </a:solidFill>
              </a:rPr>
              <a:t>	</a:t>
            </a:r>
            <a:r>
              <a:rPr lang="de-DE" b="1" dirty="0" smtClean="0">
                <a:solidFill>
                  <a:schemeClr val="bg1"/>
                </a:solidFill>
              </a:rPr>
              <a:t>Wie erreiche ich ein </a:t>
            </a:r>
          </a:p>
          <a:p>
            <a:pPr defTabSz="288000"/>
            <a:r>
              <a:rPr lang="de-DE" b="1" dirty="0">
                <a:solidFill>
                  <a:schemeClr val="bg1"/>
                </a:solidFill>
              </a:rPr>
              <a:t>	</a:t>
            </a:r>
            <a:r>
              <a:rPr lang="de-DE" b="1" dirty="0" smtClean="0">
                <a:solidFill>
                  <a:schemeClr val="bg1"/>
                </a:solidFill>
              </a:rPr>
              <a:t>	gutes </a:t>
            </a:r>
          </a:p>
          <a:p>
            <a:pPr defTabSz="288000"/>
            <a:r>
              <a:rPr lang="de-DE" b="1" dirty="0">
                <a:solidFill>
                  <a:schemeClr val="bg1"/>
                </a:solidFill>
              </a:rPr>
              <a:t>	</a:t>
            </a:r>
            <a:r>
              <a:rPr lang="de-DE" b="1" dirty="0" smtClean="0">
                <a:solidFill>
                  <a:schemeClr val="bg1"/>
                </a:solidFill>
              </a:rPr>
              <a:t>	</a:t>
            </a:r>
            <a:r>
              <a:rPr lang="de-DE" b="1" dirty="0" smtClean="0">
                <a:solidFill>
                  <a:schemeClr val="bg1"/>
                </a:solidFill>
              </a:rPr>
              <a:t>Zeitmanagement?</a:t>
            </a:r>
            <a:endParaRPr lang="de-DE" b="1" dirty="0" smtClean="0">
              <a:solidFill>
                <a:schemeClr val="bg1"/>
              </a:solidFill>
            </a:endParaRPr>
          </a:p>
          <a:p>
            <a:pPr defTabSz="252000"/>
            <a:r>
              <a:rPr lang="de-DE" b="1" dirty="0" smtClean="0">
                <a:solidFill>
                  <a:schemeClr val="bg1"/>
                </a:solidFill>
              </a:rPr>
              <a:t>		</a:t>
            </a:r>
            <a:r>
              <a:rPr lang="de-DE" b="1" dirty="0" smtClean="0">
                <a:solidFill>
                  <a:schemeClr val="bg1"/>
                </a:solidFill>
              </a:rPr>
              <a:t>2.b.1</a:t>
            </a:r>
            <a:r>
              <a:rPr lang="de-DE" b="1" dirty="0" smtClean="0">
                <a:solidFill>
                  <a:schemeClr val="bg1"/>
                </a:solidFill>
              </a:rPr>
              <a:t>	</a:t>
            </a:r>
            <a:r>
              <a:rPr lang="de-DE" b="1" dirty="0" smtClean="0">
                <a:solidFill>
                  <a:schemeClr val="bg1"/>
                </a:solidFill>
              </a:rPr>
              <a:t>Resultate fest-</a:t>
            </a:r>
          </a:p>
          <a:p>
            <a:pPr defTabSz="252000"/>
            <a:r>
              <a:rPr lang="de-DE" b="1" dirty="0">
                <a:solidFill>
                  <a:schemeClr val="bg1"/>
                </a:solidFill>
              </a:rPr>
              <a:t>	</a:t>
            </a:r>
            <a:r>
              <a:rPr lang="de-DE" b="1" dirty="0" smtClean="0">
                <a:solidFill>
                  <a:schemeClr val="bg1"/>
                </a:solidFill>
              </a:rPr>
              <a:t>			legen</a:t>
            </a:r>
            <a:endParaRPr lang="de-DE" b="1" dirty="0" smtClean="0">
              <a:solidFill>
                <a:schemeClr val="bg1"/>
              </a:solidFill>
            </a:endParaRPr>
          </a:p>
          <a:p>
            <a:pPr defTabSz="252000"/>
            <a:r>
              <a:rPr lang="de-DE" b="1" dirty="0">
                <a:solidFill>
                  <a:schemeClr val="bg1"/>
                </a:solidFill>
              </a:rPr>
              <a:t>	</a:t>
            </a:r>
            <a:r>
              <a:rPr lang="de-DE" b="1" dirty="0" smtClean="0">
                <a:solidFill>
                  <a:schemeClr val="bg1"/>
                </a:solidFill>
              </a:rPr>
              <a:t>	</a:t>
            </a:r>
            <a:r>
              <a:rPr lang="de-DE" b="1" dirty="0" smtClean="0">
                <a:solidFill>
                  <a:schemeClr val="bg1"/>
                </a:solidFill>
              </a:rPr>
              <a:t>2.b.2</a:t>
            </a:r>
            <a:r>
              <a:rPr lang="de-DE" b="1" dirty="0" smtClean="0">
                <a:solidFill>
                  <a:schemeClr val="bg1"/>
                </a:solidFill>
              </a:rPr>
              <a:t>	</a:t>
            </a:r>
            <a:r>
              <a:rPr lang="de-DE" b="1" dirty="0" smtClean="0">
                <a:solidFill>
                  <a:schemeClr val="bg1"/>
                </a:solidFill>
              </a:rPr>
              <a:t>Zu erledigende </a:t>
            </a:r>
          </a:p>
          <a:p>
            <a:pPr defTabSz="252000"/>
            <a:r>
              <a:rPr lang="de-DE" b="1" dirty="0">
                <a:solidFill>
                  <a:schemeClr val="bg1"/>
                </a:solidFill>
              </a:rPr>
              <a:t>	</a:t>
            </a:r>
            <a:r>
              <a:rPr lang="de-DE" b="1" dirty="0" smtClean="0">
                <a:solidFill>
                  <a:schemeClr val="bg1"/>
                </a:solidFill>
              </a:rPr>
              <a:t>			Aufgaben </a:t>
            </a:r>
          </a:p>
          <a:p>
            <a:pPr defTabSz="252000"/>
            <a:r>
              <a:rPr lang="de-DE" b="1" dirty="0">
                <a:solidFill>
                  <a:schemeClr val="bg1"/>
                </a:solidFill>
              </a:rPr>
              <a:t>	</a:t>
            </a:r>
            <a:r>
              <a:rPr lang="de-DE" b="1" dirty="0" smtClean="0">
                <a:solidFill>
                  <a:schemeClr val="bg1"/>
                </a:solidFill>
              </a:rPr>
              <a:t>			ermitteln</a:t>
            </a:r>
            <a:endParaRPr lang="de-DE" b="1" dirty="0" smtClean="0">
              <a:solidFill>
                <a:schemeClr val="bg1"/>
              </a:solidFill>
            </a:endParaRPr>
          </a:p>
          <a:p>
            <a:pPr defTabSz="252000"/>
            <a:r>
              <a:rPr lang="de-DE" b="1" dirty="0">
                <a:solidFill>
                  <a:schemeClr val="bg1"/>
                </a:solidFill>
              </a:rPr>
              <a:t>	</a:t>
            </a:r>
            <a:r>
              <a:rPr lang="de-DE" b="1" dirty="0" smtClean="0">
                <a:solidFill>
                  <a:schemeClr val="bg1"/>
                </a:solidFill>
              </a:rPr>
              <a:t>	</a:t>
            </a:r>
            <a:r>
              <a:rPr lang="de-DE" b="1" dirty="0" smtClean="0">
                <a:solidFill>
                  <a:schemeClr val="bg1"/>
                </a:solidFill>
              </a:rPr>
              <a:t>2.b.3</a:t>
            </a:r>
            <a:r>
              <a:rPr lang="de-DE" b="1" dirty="0" smtClean="0">
                <a:solidFill>
                  <a:schemeClr val="bg1"/>
                </a:solidFill>
              </a:rPr>
              <a:t>	</a:t>
            </a:r>
            <a:r>
              <a:rPr lang="de-DE" b="1" dirty="0" smtClean="0">
                <a:solidFill>
                  <a:schemeClr val="bg1"/>
                </a:solidFill>
              </a:rPr>
              <a:t>Zuordnen</a:t>
            </a:r>
            <a:endParaRPr lang="de-DE" b="1" dirty="0" smtClean="0">
              <a:solidFill>
                <a:schemeClr val="bg1"/>
              </a:solidFill>
            </a:endParaRPr>
          </a:p>
          <a:p>
            <a:pPr defTabSz="252000"/>
            <a:r>
              <a:rPr lang="de-DE" b="1" dirty="0">
                <a:solidFill>
                  <a:schemeClr val="bg1"/>
                </a:solidFill>
              </a:rPr>
              <a:t>	</a:t>
            </a:r>
            <a:r>
              <a:rPr lang="de-DE" b="1" dirty="0" smtClean="0">
                <a:solidFill>
                  <a:schemeClr val="bg1"/>
                </a:solidFill>
              </a:rPr>
              <a:t>	</a:t>
            </a:r>
            <a:r>
              <a:rPr lang="de-DE" b="1" u="sng" dirty="0" smtClean="0">
                <a:solidFill>
                  <a:schemeClr val="bg1"/>
                </a:solidFill>
              </a:rPr>
              <a:t>2.b.4</a:t>
            </a:r>
            <a:r>
              <a:rPr lang="de-DE" b="1" u="sng" dirty="0" smtClean="0">
                <a:solidFill>
                  <a:schemeClr val="bg1"/>
                </a:solidFill>
              </a:rPr>
              <a:t>	</a:t>
            </a:r>
            <a:r>
              <a:rPr lang="de-DE" b="1" u="sng" dirty="0" smtClean="0">
                <a:solidFill>
                  <a:schemeClr val="bg1"/>
                </a:solidFill>
              </a:rPr>
              <a:t>Plan der Zeit-</a:t>
            </a:r>
          </a:p>
          <a:p>
            <a:pPr defTabSz="252000"/>
            <a:r>
              <a:rPr lang="de-DE" b="1" dirty="0">
                <a:solidFill>
                  <a:schemeClr val="bg1"/>
                </a:solidFill>
              </a:rPr>
              <a:t>	</a:t>
            </a:r>
            <a:r>
              <a:rPr lang="de-DE" b="1" dirty="0" smtClean="0">
                <a:solidFill>
                  <a:schemeClr val="bg1"/>
                </a:solidFill>
              </a:rPr>
              <a:t>			</a:t>
            </a:r>
            <a:r>
              <a:rPr lang="de-DE" b="1" u="sng" dirty="0" err="1" smtClean="0">
                <a:solidFill>
                  <a:schemeClr val="bg1"/>
                </a:solidFill>
              </a:rPr>
              <a:t>einteilung</a:t>
            </a:r>
            <a:endParaRPr lang="de-DE" b="1" u="sng" dirty="0" smtClean="0">
              <a:solidFill>
                <a:schemeClr val="bg1"/>
              </a:solidFill>
            </a:endParaRPr>
          </a:p>
          <a:p>
            <a:pPr defTabSz="252000"/>
            <a:r>
              <a:rPr lang="de-DE" b="1" dirty="0">
                <a:solidFill>
                  <a:schemeClr val="bg1"/>
                </a:solidFill>
              </a:rPr>
              <a:t>	</a:t>
            </a:r>
            <a:r>
              <a:rPr lang="de-DE" b="1" dirty="0" smtClean="0">
                <a:solidFill>
                  <a:schemeClr val="bg1"/>
                </a:solidFill>
              </a:rPr>
              <a:t>	</a:t>
            </a:r>
            <a:r>
              <a:rPr lang="de-DE" b="1" dirty="0" smtClean="0">
                <a:solidFill>
                  <a:schemeClr val="bg1"/>
                </a:solidFill>
              </a:rPr>
              <a:t>2.b.5</a:t>
            </a:r>
            <a:r>
              <a:rPr lang="de-DE" b="1" dirty="0" smtClean="0">
                <a:solidFill>
                  <a:schemeClr val="bg1"/>
                </a:solidFill>
              </a:rPr>
              <a:t>	</a:t>
            </a:r>
            <a:r>
              <a:rPr lang="de-DE" b="1" dirty="0" smtClean="0">
                <a:solidFill>
                  <a:schemeClr val="bg1"/>
                </a:solidFill>
              </a:rPr>
              <a:t>Wochenplan</a:t>
            </a:r>
            <a:endParaRPr lang="de-DE" b="1" dirty="0" smtClean="0">
              <a:solidFill>
                <a:schemeClr val="bg1"/>
              </a:solidFill>
            </a:endParaRPr>
          </a:p>
          <a:p>
            <a:pPr defTabSz="252000"/>
            <a:r>
              <a:rPr lang="de-DE" b="1" dirty="0">
                <a:solidFill>
                  <a:schemeClr val="bg1"/>
                </a:solidFill>
              </a:rPr>
              <a:t>	</a:t>
            </a:r>
            <a:r>
              <a:rPr lang="de-DE" b="1" dirty="0" smtClean="0">
                <a:solidFill>
                  <a:schemeClr val="bg1"/>
                </a:solidFill>
              </a:rPr>
              <a:t>	</a:t>
            </a:r>
            <a:r>
              <a:rPr lang="de-DE" b="1" dirty="0" smtClean="0">
                <a:solidFill>
                  <a:schemeClr val="bg1"/>
                </a:solidFill>
              </a:rPr>
              <a:t>2.b.6</a:t>
            </a:r>
            <a:r>
              <a:rPr lang="de-DE" b="1" dirty="0">
                <a:solidFill>
                  <a:schemeClr val="bg1"/>
                </a:solidFill>
              </a:rPr>
              <a:t>	</a:t>
            </a:r>
            <a:r>
              <a:rPr lang="de-DE" b="1" dirty="0" err="1" smtClean="0">
                <a:solidFill>
                  <a:schemeClr val="bg1"/>
                </a:solidFill>
              </a:rPr>
              <a:t>To</a:t>
            </a:r>
            <a:r>
              <a:rPr lang="de-DE" b="1" dirty="0" smtClean="0">
                <a:solidFill>
                  <a:schemeClr val="bg1"/>
                </a:solidFill>
              </a:rPr>
              <a:t>-Do-Liste</a:t>
            </a:r>
          </a:p>
          <a:p>
            <a:pPr defTabSz="252000"/>
            <a:r>
              <a:rPr lang="de-DE" b="1" dirty="0" smtClean="0">
                <a:solidFill>
                  <a:schemeClr val="bg1"/>
                </a:solidFill>
              </a:rPr>
              <a:t>		2.b.7</a:t>
            </a:r>
            <a:r>
              <a:rPr lang="de-DE" b="1" dirty="0">
                <a:solidFill>
                  <a:schemeClr val="bg1"/>
                </a:solidFill>
              </a:rPr>
              <a:t>	</a:t>
            </a:r>
            <a:r>
              <a:rPr lang="de-DE" b="1" dirty="0" smtClean="0">
                <a:solidFill>
                  <a:schemeClr val="bg1"/>
                </a:solidFill>
              </a:rPr>
              <a:t>Zeiträuber</a:t>
            </a:r>
            <a:endParaRPr lang="de-DE" b="1" dirty="0" smtClean="0">
              <a:solidFill>
                <a:schemeClr val="bg1"/>
              </a:solidFill>
            </a:endParaRPr>
          </a:p>
          <a:p>
            <a:pPr defTabSz="72000">
              <a:tabLst>
                <a:tab pos="288000" algn="l"/>
              </a:tabLst>
            </a:pPr>
            <a:r>
              <a:rPr lang="de-DE" b="1" dirty="0" smtClean="0">
                <a:solidFill>
                  <a:schemeClr val="bg1"/>
                </a:solidFill>
              </a:rPr>
              <a:t>		</a:t>
            </a:r>
            <a:r>
              <a:rPr lang="de-DE" b="1" dirty="0" smtClean="0">
                <a:solidFill>
                  <a:schemeClr val="bg1"/>
                </a:solidFill>
              </a:rPr>
              <a:t>						2.b.6.1	Definition</a:t>
            </a:r>
            <a:endParaRPr lang="de-DE" b="1" dirty="0">
              <a:solidFill>
                <a:schemeClr val="bg1"/>
              </a:solidFill>
            </a:endParaRPr>
          </a:p>
          <a:p>
            <a:pPr defTabSz="72000">
              <a:tabLst>
                <a:tab pos="288000" algn="l"/>
              </a:tabLst>
            </a:pPr>
            <a:r>
              <a:rPr lang="de-DE" b="1" dirty="0" smtClean="0">
                <a:solidFill>
                  <a:schemeClr val="bg1"/>
                </a:solidFill>
              </a:rPr>
              <a:t>	</a:t>
            </a:r>
            <a:r>
              <a:rPr lang="de-DE" b="1" dirty="0" smtClean="0">
                <a:solidFill>
                  <a:schemeClr val="bg1"/>
                </a:solidFill>
              </a:rPr>
              <a:t>							2.b.6.2	Wie </a:t>
            </a:r>
          </a:p>
          <a:p>
            <a:pPr defTabSz="72000">
              <a:tabLst>
                <a:tab pos="288000" algn="l"/>
              </a:tabLst>
            </a:pPr>
            <a:r>
              <a:rPr lang="de-DE" b="1" dirty="0">
                <a:solidFill>
                  <a:schemeClr val="bg1"/>
                </a:solidFill>
              </a:rPr>
              <a:t>	</a:t>
            </a:r>
            <a:r>
              <a:rPr lang="de-DE" b="1" dirty="0" smtClean="0">
                <a:solidFill>
                  <a:schemeClr val="bg1"/>
                </a:solidFill>
              </a:rPr>
              <a:t>																	</a:t>
            </a:r>
            <a:r>
              <a:rPr lang="de-DE" b="1" dirty="0" smtClean="0">
                <a:solidFill>
                  <a:schemeClr val="bg1"/>
                </a:solidFill>
              </a:rPr>
              <a:t>überwinde </a:t>
            </a:r>
          </a:p>
          <a:p>
            <a:pPr defTabSz="72000">
              <a:tabLst>
                <a:tab pos="288000" algn="l"/>
              </a:tabLst>
            </a:pPr>
            <a:r>
              <a:rPr lang="de-DE" b="1" dirty="0">
                <a:solidFill>
                  <a:schemeClr val="bg1"/>
                </a:solidFill>
              </a:rPr>
              <a:t>	</a:t>
            </a:r>
            <a:r>
              <a:rPr lang="de-DE" b="1" dirty="0" smtClean="0">
                <a:solidFill>
                  <a:schemeClr val="bg1"/>
                </a:solidFill>
              </a:rPr>
              <a:t>																	</a:t>
            </a:r>
            <a:r>
              <a:rPr lang="de-DE" b="1" dirty="0" smtClean="0">
                <a:solidFill>
                  <a:schemeClr val="bg1"/>
                </a:solidFill>
              </a:rPr>
              <a:t>ich diese?</a:t>
            </a:r>
            <a:r>
              <a:rPr lang="de-DE" b="1" dirty="0">
                <a:solidFill>
                  <a:schemeClr val="bg1"/>
                </a:solidFill>
              </a:rPr>
              <a:t>	</a:t>
            </a:r>
            <a:endParaRPr lang="de-DE" b="1" dirty="0" smtClean="0">
              <a:solidFill>
                <a:schemeClr val="bg1"/>
              </a:solidFill>
            </a:endParaRPr>
          </a:p>
          <a:p>
            <a:pPr defTabSz="72000">
              <a:tabLst>
                <a:tab pos="288000" algn="l"/>
              </a:tabLst>
            </a:pPr>
            <a:r>
              <a:rPr lang="de-DE" b="1" dirty="0" smtClean="0">
                <a:solidFill>
                  <a:schemeClr val="bg1"/>
                </a:solidFill>
              </a:rPr>
              <a:t>3.	Lernumfeld</a:t>
            </a:r>
            <a:endParaRPr lang="de-DE" b="1" dirty="0" smtClean="0">
              <a:solidFill>
                <a:schemeClr val="bg1"/>
              </a:solidFill>
            </a:endParaRPr>
          </a:p>
          <a:p>
            <a:pPr defTabSz="252000">
              <a:tabLst>
                <a:tab pos="288000" algn="l"/>
              </a:tabLst>
            </a:pPr>
            <a:r>
              <a:rPr lang="de-DE" b="1" dirty="0" smtClean="0">
                <a:solidFill>
                  <a:schemeClr val="bg1"/>
                </a:solidFill>
              </a:rPr>
              <a:t>4</a:t>
            </a:r>
            <a:r>
              <a:rPr lang="de-DE" b="1" dirty="0" smtClean="0">
                <a:solidFill>
                  <a:schemeClr val="bg1"/>
                </a:solidFill>
              </a:rPr>
              <a:t>.	Lernmedien</a:t>
            </a:r>
          </a:p>
          <a:p>
            <a:pPr defTabSz="252000">
              <a:tabLst>
                <a:tab pos="288000" algn="l"/>
              </a:tabLst>
            </a:pPr>
            <a:r>
              <a:rPr lang="de-DE" b="1" dirty="0" smtClean="0">
                <a:solidFill>
                  <a:schemeClr val="bg1"/>
                </a:solidFill>
              </a:rPr>
              <a:t>5.	Eigene </a:t>
            </a:r>
            <a:r>
              <a:rPr lang="de-DE" b="1" dirty="0">
                <a:solidFill>
                  <a:schemeClr val="bg1"/>
                </a:solidFill>
              </a:rPr>
              <a:t>Erfahrungen</a:t>
            </a:r>
          </a:p>
          <a:p>
            <a:pPr defTabSz="252000">
              <a:tabLst>
                <a:tab pos="288000" algn="l"/>
              </a:tabLst>
            </a:pPr>
            <a:endParaRPr lang="de-DE" b="1" dirty="0" smtClean="0">
              <a:solidFill>
                <a:schemeClr val="bg1"/>
              </a:solidFill>
            </a:endParaRPr>
          </a:p>
          <a:p>
            <a:pPr defTabSz="252000">
              <a:tabLst>
                <a:tab pos="288000" algn="l"/>
              </a:tabLst>
            </a:pPr>
            <a:r>
              <a:rPr lang="de-DE" b="1" dirty="0">
                <a:solidFill>
                  <a:schemeClr val="bg1"/>
                </a:solidFill>
              </a:rPr>
              <a:t>	</a:t>
            </a:r>
            <a:r>
              <a:rPr lang="de-DE" b="1" dirty="0" smtClean="0">
                <a:solidFill>
                  <a:schemeClr val="bg1"/>
                </a:solidFill>
              </a:rPr>
              <a:t>	</a:t>
            </a:r>
          </a:p>
        </p:txBody>
      </p:sp>
    </p:spTree>
    <p:extLst>
      <p:ext uri="{BB962C8B-B14F-4D97-AF65-F5344CB8AC3E}">
        <p14:creationId xmlns:p14="http://schemas.microsoft.com/office/powerpoint/2010/main" val="34423528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 rot="5400000">
            <a:off x="-1989307" y="1989306"/>
            <a:ext cx="6858000" cy="2879389"/>
          </a:xfrm>
          <a:solidFill>
            <a:schemeClr val="accent5">
              <a:lumMod val="75000"/>
            </a:schemeClr>
          </a:solidFill>
        </p:spPr>
        <p:txBody>
          <a:bodyPr/>
          <a:lstStyle/>
          <a:p>
            <a:endParaRPr lang="de-DE" dirty="0"/>
          </a:p>
        </p:txBody>
      </p:sp>
      <p:pic>
        <p:nvPicPr>
          <p:cNvPr id="1026" name="Picture 2" descr="Logo der Fachhochschule Schmalkalden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31870" y="36513"/>
            <a:ext cx="4953000" cy="9937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Fußzeilenplatzhalter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6136532" cy="365125"/>
          </a:xfrm>
        </p:spPr>
        <p:txBody>
          <a:bodyPr/>
          <a:lstStyle/>
          <a:p>
            <a:r>
              <a:rPr lang="de-DE" dirty="0" smtClean="0">
                <a:solidFill>
                  <a:schemeClr val="tx1"/>
                </a:solidFill>
              </a:rPr>
              <a:t>Uwe </a:t>
            </a:r>
            <a:r>
              <a:rPr lang="de-DE" dirty="0" err="1" smtClean="0">
                <a:solidFill>
                  <a:schemeClr val="tx1"/>
                </a:solidFill>
              </a:rPr>
              <a:t>Neisen</a:t>
            </a:r>
            <a:r>
              <a:rPr lang="de-DE" dirty="0" smtClean="0">
                <a:solidFill>
                  <a:schemeClr val="tx1"/>
                </a:solidFill>
              </a:rPr>
              <a:t>, Yannick Hartung, </a:t>
            </a:r>
            <a:r>
              <a:rPr lang="de-DE" dirty="0" err="1" smtClean="0">
                <a:solidFill>
                  <a:schemeClr val="tx1"/>
                </a:solidFill>
              </a:rPr>
              <a:t>Yannic</a:t>
            </a:r>
            <a:r>
              <a:rPr lang="de-DE" dirty="0" smtClean="0">
                <a:solidFill>
                  <a:schemeClr val="tx1"/>
                </a:solidFill>
              </a:rPr>
              <a:t> </a:t>
            </a:r>
            <a:r>
              <a:rPr lang="de-DE" dirty="0" err="1" smtClean="0">
                <a:solidFill>
                  <a:schemeClr val="tx1"/>
                </a:solidFill>
              </a:rPr>
              <a:t>Klinzing</a:t>
            </a:r>
            <a:r>
              <a:rPr lang="de-DE" dirty="0" smtClean="0">
                <a:solidFill>
                  <a:schemeClr val="tx1"/>
                </a:solidFill>
              </a:rPr>
              <a:t>, Kevin Ziller </a:t>
            </a:r>
            <a:endParaRPr lang="de-DE" dirty="0">
              <a:solidFill>
                <a:schemeClr val="tx1"/>
              </a:solidFill>
            </a:endParaRPr>
          </a:p>
        </p:txBody>
      </p:sp>
      <p:sp>
        <p:nvSpPr>
          <p:cNvPr id="8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9396919" y="6356349"/>
            <a:ext cx="2743200" cy="365125"/>
          </a:xfrm>
        </p:spPr>
        <p:txBody>
          <a:bodyPr/>
          <a:lstStyle/>
          <a:p>
            <a:r>
              <a:rPr lang="de-DE" dirty="0" smtClean="0">
                <a:solidFill>
                  <a:schemeClr val="tx1"/>
                </a:solidFill>
              </a:rPr>
              <a:t>21</a:t>
            </a:r>
            <a:endParaRPr lang="de-DE" dirty="0">
              <a:solidFill>
                <a:schemeClr val="tx1"/>
              </a:solidFill>
            </a:endParaRPr>
          </a:p>
        </p:txBody>
      </p:sp>
      <p:sp>
        <p:nvSpPr>
          <p:cNvPr id="2" name="Textfeld 1"/>
          <p:cNvSpPr txBox="1"/>
          <p:nvPr/>
        </p:nvSpPr>
        <p:spPr>
          <a:xfrm>
            <a:off x="-9730" y="-47703"/>
            <a:ext cx="3356045" cy="72943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288000"/>
            <a:r>
              <a:rPr lang="de-DE" b="1" dirty="0" smtClean="0">
                <a:solidFill>
                  <a:schemeClr val="bg1"/>
                </a:solidFill>
              </a:rPr>
              <a:t>1.	Lernstrategien</a:t>
            </a:r>
          </a:p>
          <a:p>
            <a:pPr defTabSz="288000"/>
            <a:r>
              <a:rPr lang="de-DE" b="1" dirty="0" smtClean="0">
                <a:solidFill>
                  <a:schemeClr val="bg1"/>
                </a:solidFill>
              </a:rPr>
              <a:t>2</a:t>
            </a:r>
            <a:r>
              <a:rPr lang="de-DE" b="1" dirty="0" smtClean="0">
                <a:solidFill>
                  <a:schemeClr val="bg1"/>
                </a:solidFill>
              </a:rPr>
              <a:t>.</a:t>
            </a:r>
            <a:r>
              <a:rPr lang="de-DE" b="1" dirty="0" smtClean="0">
                <a:solidFill>
                  <a:schemeClr val="bg1"/>
                </a:solidFill>
              </a:rPr>
              <a:t>	</a:t>
            </a:r>
            <a:r>
              <a:rPr lang="de-DE" b="1" dirty="0" smtClean="0">
                <a:solidFill>
                  <a:schemeClr val="bg1"/>
                </a:solidFill>
              </a:rPr>
              <a:t>Zeitmanagement</a:t>
            </a:r>
            <a:endParaRPr lang="de-DE" b="1" dirty="0" smtClean="0">
              <a:solidFill>
                <a:schemeClr val="bg1"/>
              </a:solidFill>
            </a:endParaRPr>
          </a:p>
          <a:p>
            <a:pPr defTabSz="288000"/>
            <a:r>
              <a:rPr lang="de-DE" b="1" dirty="0" smtClean="0">
                <a:solidFill>
                  <a:schemeClr val="bg1"/>
                </a:solidFill>
              </a:rPr>
              <a:t>    </a:t>
            </a:r>
            <a:r>
              <a:rPr lang="de-DE" b="1" dirty="0">
                <a:solidFill>
                  <a:schemeClr val="bg1"/>
                </a:solidFill>
              </a:rPr>
              <a:t>2</a:t>
            </a:r>
            <a:r>
              <a:rPr lang="de-DE" b="1" dirty="0" smtClean="0">
                <a:solidFill>
                  <a:schemeClr val="bg1"/>
                </a:solidFill>
              </a:rPr>
              <a:t>.a</a:t>
            </a:r>
            <a:r>
              <a:rPr lang="de-DE" b="1" dirty="0" smtClean="0">
                <a:solidFill>
                  <a:schemeClr val="bg1"/>
                </a:solidFill>
              </a:rPr>
              <a:t>	</a:t>
            </a:r>
            <a:r>
              <a:rPr lang="de-DE" b="1" dirty="0" smtClean="0">
                <a:solidFill>
                  <a:schemeClr val="bg1"/>
                </a:solidFill>
              </a:rPr>
              <a:t>Definition</a:t>
            </a:r>
            <a:endParaRPr lang="de-DE" b="1" dirty="0" smtClean="0">
              <a:solidFill>
                <a:schemeClr val="bg1"/>
              </a:solidFill>
            </a:endParaRPr>
          </a:p>
          <a:p>
            <a:pPr defTabSz="288000"/>
            <a:r>
              <a:rPr lang="de-DE" b="1" dirty="0" smtClean="0">
                <a:solidFill>
                  <a:schemeClr val="bg1"/>
                </a:solidFill>
              </a:rPr>
              <a:t>    </a:t>
            </a:r>
            <a:r>
              <a:rPr lang="de-DE" b="1" dirty="0" smtClean="0">
                <a:solidFill>
                  <a:schemeClr val="bg1"/>
                </a:solidFill>
              </a:rPr>
              <a:t>2.b</a:t>
            </a:r>
            <a:r>
              <a:rPr lang="de-DE" b="1" dirty="0" smtClean="0">
                <a:solidFill>
                  <a:schemeClr val="bg1"/>
                </a:solidFill>
              </a:rPr>
              <a:t>	</a:t>
            </a:r>
            <a:r>
              <a:rPr lang="de-DE" b="1" dirty="0" smtClean="0">
                <a:solidFill>
                  <a:schemeClr val="bg1"/>
                </a:solidFill>
              </a:rPr>
              <a:t>Wie erreiche ich ein </a:t>
            </a:r>
          </a:p>
          <a:p>
            <a:pPr defTabSz="288000"/>
            <a:r>
              <a:rPr lang="de-DE" b="1" dirty="0">
                <a:solidFill>
                  <a:schemeClr val="bg1"/>
                </a:solidFill>
              </a:rPr>
              <a:t>	</a:t>
            </a:r>
            <a:r>
              <a:rPr lang="de-DE" b="1" dirty="0" smtClean="0">
                <a:solidFill>
                  <a:schemeClr val="bg1"/>
                </a:solidFill>
              </a:rPr>
              <a:t>	gutes </a:t>
            </a:r>
          </a:p>
          <a:p>
            <a:pPr defTabSz="288000"/>
            <a:r>
              <a:rPr lang="de-DE" b="1" dirty="0">
                <a:solidFill>
                  <a:schemeClr val="bg1"/>
                </a:solidFill>
              </a:rPr>
              <a:t>	</a:t>
            </a:r>
            <a:r>
              <a:rPr lang="de-DE" b="1" dirty="0" smtClean="0">
                <a:solidFill>
                  <a:schemeClr val="bg1"/>
                </a:solidFill>
              </a:rPr>
              <a:t>	</a:t>
            </a:r>
            <a:r>
              <a:rPr lang="de-DE" b="1" dirty="0" smtClean="0">
                <a:solidFill>
                  <a:schemeClr val="bg1"/>
                </a:solidFill>
              </a:rPr>
              <a:t>Zeitmanagement?</a:t>
            </a:r>
            <a:endParaRPr lang="de-DE" b="1" dirty="0" smtClean="0">
              <a:solidFill>
                <a:schemeClr val="bg1"/>
              </a:solidFill>
            </a:endParaRPr>
          </a:p>
          <a:p>
            <a:pPr defTabSz="252000"/>
            <a:r>
              <a:rPr lang="de-DE" b="1" dirty="0" smtClean="0">
                <a:solidFill>
                  <a:schemeClr val="bg1"/>
                </a:solidFill>
              </a:rPr>
              <a:t>		</a:t>
            </a:r>
            <a:r>
              <a:rPr lang="de-DE" b="1" dirty="0" smtClean="0">
                <a:solidFill>
                  <a:schemeClr val="bg1"/>
                </a:solidFill>
              </a:rPr>
              <a:t>2.b.1</a:t>
            </a:r>
            <a:r>
              <a:rPr lang="de-DE" b="1" dirty="0" smtClean="0">
                <a:solidFill>
                  <a:schemeClr val="bg1"/>
                </a:solidFill>
              </a:rPr>
              <a:t>	</a:t>
            </a:r>
            <a:r>
              <a:rPr lang="de-DE" b="1" dirty="0" smtClean="0">
                <a:solidFill>
                  <a:schemeClr val="bg1"/>
                </a:solidFill>
              </a:rPr>
              <a:t>Resultate fest-</a:t>
            </a:r>
          </a:p>
          <a:p>
            <a:pPr defTabSz="252000"/>
            <a:r>
              <a:rPr lang="de-DE" b="1" dirty="0">
                <a:solidFill>
                  <a:schemeClr val="bg1"/>
                </a:solidFill>
              </a:rPr>
              <a:t>	</a:t>
            </a:r>
            <a:r>
              <a:rPr lang="de-DE" b="1" dirty="0" smtClean="0">
                <a:solidFill>
                  <a:schemeClr val="bg1"/>
                </a:solidFill>
              </a:rPr>
              <a:t>			legen</a:t>
            </a:r>
            <a:endParaRPr lang="de-DE" b="1" dirty="0" smtClean="0">
              <a:solidFill>
                <a:schemeClr val="bg1"/>
              </a:solidFill>
            </a:endParaRPr>
          </a:p>
          <a:p>
            <a:pPr defTabSz="252000"/>
            <a:r>
              <a:rPr lang="de-DE" b="1" dirty="0">
                <a:solidFill>
                  <a:schemeClr val="bg1"/>
                </a:solidFill>
              </a:rPr>
              <a:t>	</a:t>
            </a:r>
            <a:r>
              <a:rPr lang="de-DE" b="1" dirty="0" smtClean="0">
                <a:solidFill>
                  <a:schemeClr val="bg1"/>
                </a:solidFill>
              </a:rPr>
              <a:t>	</a:t>
            </a:r>
            <a:r>
              <a:rPr lang="de-DE" b="1" dirty="0" smtClean="0">
                <a:solidFill>
                  <a:schemeClr val="bg1"/>
                </a:solidFill>
              </a:rPr>
              <a:t>2.b.2</a:t>
            </a:r>
            <a:r>
              <a:rPr lang="de-DE" b="1" dirty="0" smtClean="0">
                <a:solidFill>
                  <a:schemeClr val="bg1"/>
                </a:solidFill>
              </a:rPr>
              <a:t>	</a:t>
            </a:r>
            <a:r>
              <a:rPr lang="de-DE" b="1" dirty="0" smtClean="0">
                <a:solidFill>
                  <a:schemeClr val="bg1"/>
                </a:solidFill>
              </a:rPr>
              <a:t>Zu erledigende </a:t>
            </a:r>
          </a:p>
          <a:p>
            <a:pPr defTabSz="252000"/>
            <a:r>
              <a:rPr lang="de-DE" b="1" dirty="0">
                <a:solidFill>
                  <a:schemeClr val="bg1"/>
                </a:solidFill>
              </a:rPr>
              <a:t>	</a:t>
            </a:r>
            <a:r>
              <a:rPr lang="de-DE" b="1" dirty="0" smtClean="0">
                <a:solidFill>
                  <a:schemeClr val="bg1"/>
                </a:solidFill>
              </a:rPr>
              <a:t>			Aufgaben </a:t>
            </a:r>
          </a:p>
          <a:p>
            <a:pPr defTabSz="252000"/>
            <a:r>
              <a:rPr lang="de-DE" b="1" dirty="0">
                <a:solidFill>
                  <a:schemeClr val="bg1"/>
                </a:solidFill>
              </a:rPr>
              <a:t>	</a:t>
            </a:r>
            <a:r>
              <a:rPr lang="de-DE" b="1" dirty="0" smtClean="0">
                <a:solidFill>
                  <a:schemeClr val="bg1"/>
                </a:solidFill>
              </a:rPr>
              <a:t>			ermitteln</a:t>
            </a:r>
            <a:endParaRPr lang="de-DE" b="1" dirty="0" smtClean="0">
              <a:solidFill>
                <a:schemeClr val="bg1"/>
              </a:solidFill>
            </a:endParaRPr>
          </a:p>
          <a:p>
            <a:pPr defTabSz="252000"/>
            <a:r>
              <a:rPr lang="de-DE" b="1" dirty="0">
                <a:solidFill>
                  <a:schemeClr val="bg1"/>
                </a:solidFill>
              </a:rPr>
              <a:t>	</a:t>
            </a:r>
            <a:r>
              <a:rPr lang="de-DE" b="1" dirty="0" smtClean="0">
                <a:solidFill>
                  <a:schemeClr val="bg1"/>
                </a:solidFill>
              </a:rPr>
              <a:t>	</a:t>
            </a:r>
            <a:r>
              <a:rPr lang="de-DE" b="1" dirty="0" smtClean="0">
                <a:solidFill>
                  <a:schemeClr val="bg1"/>
                </a:solidFill>
              </a:rPr>
              <a:t>2.b.3</a:t>
            </a:r>
            <a:r>
              <a:rPr lang="de-DE" b="1" dirty="0" smtClean="0">
                <a:solidFill>
                  <a:schemeClr val="bg1"/>
                </a:solidFill>
              </a:rPr>
              <a:t>	</a:t>
            </a:r>
            <a:r>
              <a:rPr lang="de-DE" b="1" dirty="0" smtClean="0">
                <a:solidFill>
                  <a:schemeClr val="bg1"/>
                </a:solidFill>
              </a:rPr>
              <a:t>Zuordnen</a:t>
            </a:r>
            <a:endParaRPr lang="de-DE" b="1" dirty="0" smtClean="0">
              <a:solidFill>
                <a:schemeClr val="bg1"/>
              </a:solidFill>
            </a:endParaRPr>
          </a:p>
          <a:p>
            <a:pPr defTabSz="252000"/>
            <a:r>
              <a:rPr lang="de-DE" b="1" dirty="0">
                <a:solidFill>
                  <a:schemeClr val="bg1"/>
                </a:solidFill>
              </a:rPr>
              <a:t>	</a:t>
            </a:r>
            <a:r>
              <a:rPr lang="de-DE" b="1" dirty="0" smtClean="0">
                <a:solidFill>
                  <a:schemeClr val="bg1"/>
                </a:solidFill>
              </a:rPr>
              <a:t>	</a:t>
            </a:r>
            <a:r>
              <a:rPr lang="de-DE" b="1" dirty="0" smtClean="0">
                <a:solidFill>
                  <a:schemeClr val="bg1"/>
                </a:solidFill>
              </a:rPr>
              <a:t>2.b.4</a:t>
            </a:r>
            <a:r>
              <a:rPr lang="de-DE" b="1" dirty="0" smtClean="0">
                <a:solidFill>
                  <a:schemeClr val="bg1"/>
                </a:solidFill>
              </a:rPr>
              <a:t>	</a:t>
            </a:r>
            <a:r>
              <a:rPr lang="de-DE" b="1" dirty="0" smtClean="0">
                <a:solidFill>
                  <a:schemeClr val="bg1"/>
                </a:solidFill>
              </a:rPr>
              <a:t>Plan der Zeit-</a:t>
            </a:r>
          </a:p>
          <a:p>
            <a:pPr defTabSz="252000"/>
            <a:r>
              <a:rPr lang="de-DE" b="1" dirty="0">
                <a:solidFill>
                  <a:schemeClr val="bg1"/>
                </a:solidFill>
              </a:rPr>
              <a:t>	</a:t>
            </a:r>
            <a:r>
              <a:rPr lang="de-DE" b="1" dirty="0" smtClean="0">
                <a:solidFill>
                  <a:schemeClr val="bg1"/>
                </a:solidFill>
              </a:rPr>
              <a:t>			</a:t>
            </a:r>
            <a:r>
              <a:rPr lang="de-DE" b="1" dirty="0" err="1" smtClean="0">
                <a:solidFill>
                  <a:schemeClr val="bg1"/>
                </a:solidFill>
              </a:rPr>
              <a:t>einteilung</a:t>
            </a:r>
            <a:endParaRPr lang="de-DE" b="1" dirty="0" smtClean="0">
              <a:solidFill>
                <a:schemeClr val="bg1"/>
              </a:solidFill>
            </a:endParaRPr>
          </a:p>
          <a:p>
            <a:pPr defTabSz="252000"/>
            <a:r>
              <a:rPr lang="de-DE" b="1" dirty="0">
                <a:solidFill>
                  <a:schemeClr val="bg1"/>
                </a:solidFill>
              </a:rPr>
              <a:t>	</a:t>
            </a:r>
            <a:r>
              <a:rPr lang="de-DE" b="1" dirty="0" smtClean="0">
                <a:solidFill>
                  <a:schemeClr val="bg1"/>
                </a:solidFill>
              </a:rPr>
              <a:t>	</a:t>
            </a:r>
            <a:r>
              <a:rPr lang="de-DE" b="1" u="sng" dirty="0" smtClean="0">
                <a:solidFill>
                  <a:schemeClr val="bg1"/>
                </a:solidFill>
              </a:rPr>
              <a:t>2.b.5</a:t>
            </a:r>
            <a:r>
              <a:rPr lang="de-DE" b="1" u="sng" dirty="0" smtClean="0">
                <a:solidFill>
                  <a:schemeClr val="bg1"/>
                </a:solidFill>
              </a:rPr>
              <a:t>	</a:t>
            </a:r>
            <a:r>
              <a:rPr lang="de-DE" b="1" u="sng" dirty="0" smtClean="0">
                <a:solidFill>
                  <a:schemeClr val="bg1"/>
                </a:solidFill>
              </a:rPr>
              <a:t>Wochenplan</a:t>
            </a:r>
            <a:endParaRPr lang="de-DE" b="1" u="sng" dirty="0" smtClean="0">
              <a:solidFill>
                <a:schemeClr val="bg1"/>
              </a:solidFill>
            </a:endParaRPr>
          </a:p>
          <a:p>
            <a:pPr defTabSz="252000"/>
            <a:r>
              <a:rPr lang="de-DE" b="1" dirty="0">
                <a:solidFill>
                  <a:schemeClr val="bg1"/>
                </a:solidFill>
              </a:rPr>
              <a:t>	</a:t>
            </a:r>
            <a:r>
              <a:rPr lang="de-DE" b="1" dirty="0" smtClean="0">
                <a:solidFill>
                  <a:schemeClr val="bg1"/>
                </a:solidFill>
              </a:rPr>
              <a:t>	</a:t>
            </a:r>
            <a:r>
              <a:rPr lang="de-DE" b="1" dirty="0" smtClean="0">
                <a:solidFill>
                  <a:schemeClr val="bg1"/>
                </a:solidFill>
              </a:rPr>
              <a:t>2.b.6</a:t>
            </a:r>
            <a:r>
              <a:rPr lang="de-DE" b="1" dirty="0">
                <a:solidFill>
                  <a:schemeClr val="bg1"/>
                </a:solidFill>
              </a:rPr>
              <a:t>	</a:t>
            </a:r>
            <a:r>
              <a:rPr lang="de-DE" b="1" dirty="0" err="1" smtClean="0">
                <a:solidFill>
                  <a:schemeClr val="bg1"/>
                </a:solidFill>
              </a:rPr>
              <a:t>To</a:t>
            </a:r>
            <a:r>
              <a:rPr lang="de-DE" b="1" dirty="0" smtClean="0">
                <a:solidFill>
                  <a:schemeClr val="bg1"/>
                </a:solidFill>
              </a:rPr>
              <a:t>-Do-Liste</a:t>
            </a:r>
          </a:p>
          <a:p>
            <a:pPr defTabSz="252000"/>
            <a:r>
              <a:rPr lang="de-DE" b="1" dirty="0" smtClean="0">
                <a:solidFill>
                  <a:schemeClr val="bg1"/>
                </a:solidFill>
              </a:rPr>
              <a:t>		2.b.7</a:t>
            </a:r>
            <a:r>
              <a:rPr lang="de-DE" b="1" dirty="0">
                <a:solidFill>
                  <a:schemeClr val="bg1"/>
                </a:solidFill>
              </a:rPr>
              <a:t>	</a:t>
            </a:r>
            <a:r>
              <a:rPr lang="de-DE" b="1" dirty="0" smtClean="0">
                <a:solidFill>
                  <a:schemeClr val="bg1"/>
                </a:solidFill>
              </a:rPr>
              <a:t>Zeiträuber</a:t>
            </a:r>
            <a:endParaRPr lang="de-DE" b="1" dirty="0" smtClean="0">
              <a:solidFill>
                <a:schemeClr val="bg1"/>
              </a:solidFill>
            </a:endParaRPr>
          </a:p>
          <a:p>
            <a:pPr defTabSz="72000">
              <a:tabLst>
                <a:tab pos="288000" algn="l"/>
              </a:tabLst>
            </a:pPr>
            <a:r>
              <a:rPr lang="de-DE" b="1" dirty="0" smtClean="0">
                <a:solidFill>
                  <a:schemeClr val="bg1"/>
                </a:solidFill>
              </a:rPr>
              <a:t>		</a:t>
            </a:r>
            <a:r>
              <a:rPr lang="de-DE" b="1" dirty="0" smtClean="0">
                <a:solidFill>
                  <a:schemeClr val="bg1"/>
                </a:solidFill>
              </a:rPr>
              <a:t>						2.b.6.1	Definition</a:t>
            </a:r>
            <a:endParaRPr lang="de-DE" b="1" dirty="0">
              <a:solidFill>
                <a:schemeClr val="bg1"/>
              </a:solidFill>
            </a:endParaRPr>
          </a:p>
          <a:p>
            <a:pPr defTabSz="72000">
              <a:tabLst>
                <a:tab pos="288000" algn="l"/>
              </a:tabLst>
            </a:pPr>
            <a:r>
              <a:rPr lang="de-DE" b="1" dirty="0" smtClean="0">
                <a:solidFill>
                  <a:schemeClr val="bg1"/>
                </a:solidFill>
              </a:rPr>
              <a:t>	</a:t>
            </a:r>
            <a:r>
              <a:rPr lang="de-DE" b="1" dirty="0" smtClean="0">
                <a:solidFill>
                  <a:schemeClr val="bg1"/>
                </a:solidFill>
              </a:rPr>
              <a:t>							2.b.6.2	Wie </a:t>
            </a:r>
          </a:p>
          <a:p>
            <a:pPr defTabSz="72000">
              <a:tabLst>
                <a:tab pos="288000" algn="l"/>
              </a:tabLst>
            </a:pPr>
            <a:r>
              <a:rPr lang="de-DE" b="1" dirty="0">
                <a:solidFill>
                  <a:schemeClr val="bg1"/>
                </a:solidFill>
              </a:rPr>
              <a:t>	</a:t>
            </a:r>
            <a:r>
              <a:rPr lang="de-DE" b="1" dirty="0" smtClean="0">
                <a:solidFill>
                  <a:schemeClr val="bg1"/>
                </a:solidFill>
              </a:rPr>
              <a:t>																	</a:t>
            </a:r>
            <a:r>
              <a:rPr lang="de-DE" b="1" dirty="0" smtClean="0">
                <a:solidFill>
                  <a:schemeClr val="bg1"/>
                </a:solidFill>
              </a:rPr>
              <a:t>überwinde </a:t>
            </a:r>
          </a:p>
          <a:p>
            <a:pPr defTabSz="72000">
              <a:tabLst>
                <a:tab pos="288000" algn="l"/>
              </a:tabLst>
            </a:pPr>
            <a:r>
              <a:rPr lang="de-DE" b="1" dirty="0">
                <a:solidFill>
                  <a:schemeClr val="bg1"/>
                </a:solidFill>
              </a:rPr>
              <a:t>	</a:t>
            </a:r>
            <a:r>
              <a:rPr lang="de-DE" b="1" dirty="0" smtClean="0">
                <a:solidFill>
                  <a:schemeClr val="bg1"/>
                </a:solidFill>
              </a:rPr>
              <a:t>																	</a:t>
            </a:r>
            <a:r>
              <a:rPr lang="de-DE" b="1" dirty="0" smtClean="0">
                <a:solidFill>
                  <a:schemeClr val="bg1"/>
                </a:solidFill>
              </a:rPr>
              <a:t>ich diese?</a:t>
            </a:r>
          </a:p>
          <a:p>
            <a:pPr defTabSz="72000">
              <a:tabLst>
                <a:tab pos="288000" algn="l"/>
              </a:tabLst>
            </a:pPr>
            <a:r>
              <a:rPr lang="de-DE" b="1" dirty="0" smtClean="0">
                <a:solidFill>
                  <a:schemeClr val="bg1"/>
                </a:solidFill>
              </a:rPr>
              <a:t>3.	Lernumfeld</a:t>
            </a:r>
            <a:r>
              <a:rPr lang="de-DE" b="1" dirty="0">
                <a:solidFill>
                  <a:schemeClr val="bg1"/>
                </a:solidFill>
              </a:rPr>
              <a:t>	</a:t>
            </a:r>
            <a:endParaRPr lang="de-DE" b="1" dirty="0" smtClean="0">
              <a:solidFill>
                <a:schemeClr val="bg1"/>
              </a:solidFill>
            </a:endParaRPr>
          </a:p>
          <a:p>
            <a:pPr defTabSz="252000">
              <a:tabLst>
                <a:tab pos="288000" algn="l"/>
              </a:tabLst>
            </a:pPr>
            <a:r>
              <a:rPr lang="de-DE" b="1" dirty="0" smtClean="0">
                <a:solidFill>
                  <a:schemeClr val="bg1"/>
                </a:solidFill>
              </a:rPr>
              <a:t>4</a:t>
            </a:r>
            <a:r>
              <a:rPr lang="de-DE" b="1" dirty="0" smtClean="0">
                <a:solidFill>
                  <a:schemeClr val="bg1"/>
                </a:solidFill>
              </a:rPr>
              <a:t>.	Lernmedien</a:t>
            </a:r>
          </a:p>
          <a:p>
            <a:pPr defTabSz="252000">
              <a:tabLst>
                <a:tab pos="288000" algn="l"/>
              </a:tabLst>
            </a:pPr>
            <a:r>
              <a:rPr lang="de-DE" b="1" dirty="0" smtClean="0">
                <a:solidFill>
                  <a:schemeClr val="bg1"/>
                </a:solidFill>
              </a:rPr>
              <a:t>5.	Eigene </a:t>
            </a:r>
            <a:r>
              <a:rPr lang="de-DE" b="1" dirty="0">
                <a:solidFill>
                  <a:schemeClr val="bg1"/>
                </a:solidFill>
              </a:rPr>
              <a:t>Erfahrungen</a:t>
            </a:r>
          </a:p>
          <a:p>
            <a:pPr defTabSz="252000">
              <a:tabLst>
                <a:tab pos="288000" algn="l"/>
              </a:tabLst>
            </a:pPr>
            <a:endParaRPr lang="de-DE" b="1" dirty="0" smtClean="0">
              <a:solidFill>
                <a:schemeClr val="bg1"/>
              </a:solidFill>
            </a:endParaRPr>
          </a:p>
          <a:p>
            <a:pPr defTabSz="252000">
              <a:tabLst>
                <a:tab pos="288000" algn="l"/>
              </a:tabLst>
            </a:pPr>
            <a:r>
              <a:rPr lang="de-DE" b="1" dirty="0">
                <a:solidFill>
                  <a:schemeClr val="bg1"/>
                </a:solidFill>
              </a:rPr>
              <a:t>	</a:t>
            </a:r>
            <a:r>
              <a:rPr lang="de-DE" b="1" dirty="0" smtClean="0">
                <a:solidFill>
                  <a:schemeClr val="bg1"/>
                </a:solidFill>
              </a:rPr>
              <a:t>	</a:t>
            </a:r>
          </a:p>
        </p:txBody>
      </p:sp>
    </p:spTree>
    <p:extLst>
      <p:ext uri="{BB962C8B-B14F-4D97-AF65-F5344CB8AC3E}">
        <p14:creationId xmlns:p14="http://schemas.microsoft.com/office/powerpoint/2010/main" val="8833772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 rot="5400000">
            <a:off x="-1989307" y="1989306"/>
            <a:ext cx="6858000" cy="2879389"/>
          </a:xfrm>
          <a:solidFill>
            <a:schemeClr val="accent5">
              <a:lumMod val="75000"/>
            </a:schemeClr>
          </a:solidFill>
        </p:spPr>
        <p:txBody>
          <a:bodyPr/>
          <a:lstStyle/>
          <a:p>
            <a:endParaRPr lang="de-DE" dirty="0"/>
          </a:p>
        </p:txBody>
      </p:sp>
      <p:pic>
        <p:nvPicPr>
          <p:cNvPr id="1026" name="Picture 2" descr="Logo der Fachhochschule Schmalkalden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31870" y="36513"/>
            <a:ext cx="4953000" cy="9937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Fußzeilenplatzhalter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6136532" cy="365125"/>
          </a:xfrm>
        </p:spPr>
        <p:txBody>
          <a:bodyPr/>
          <a:lstStyle/>
          <a:p>
            <a:r>
              <a:rPr lang="de-DE" dirty="0" smtClean="0">
                <a:solidFill>
                  <a:schemeClr val="tx1"/>
                </a:solidFill>
              </a:rPr>
              <a:t>Uwe </a:t>
            </a:r>
            <a:r>
              <a:rPr lang="de-DE" dirty="0" err="1" smtClean="0">
                <a:solidFill>
                  <a:schemeClr val="tx1"/>
                </a:solidFill>
              </a:rPr>
              <a:t>Neisen</a:t>
            </a:r>
            <a:r>
              <a:rPr lang="de-DE" dirty="0" smtClean="0">
                <a:solidFill>
                  <a:schemeClr val="tx1"/>
                </a:solidFill>
              </a:rPr>
              <a:t>, Yannick Hartung, </a:t>
            </a:r>
            <a:r>
              <a:rPr lang="de-DE" dirty="0" err="1" smtClean="0">
                <a:solidFill>
                  <a:schemeClr val="tx1"/>
                </a:solidFill>
              </a:rPr>
              <a:t>Yannic</a:t>
            </a:r>
            <a:r>
              <a:rPr lang="de-DE" dirty="0" smtClean="0">
                <a:solidFill>
                  <a:schemeClr val="tx1"/>
                </a:solidFill>
              </a:rPr>
              <a:t> </a:t>
            </a:r>
            <a:r>
              <a:rPr lang="de-DE" dirty="0" err="1" smtClean="0">
                <a:solidFill>
                  <a:schemeClr val="tx1"/>
                </a:solidFill>
              </a:rPr>
              <a:t>Klinzing</a:t>
            </a:r>
            <a:r>
              <a:rPr lang="de-DE" dirty="0" smtClean="0">
                <a:solidFill>
                  <a:schemeClr val="tx1"/>
                </a:solidFill>
              </a:rPr>
              <a:t>, Kevin Ziller </a:t>
            </a:r>
            <a:endParaRPr lang="de-DE" dirty="0">
              <a:solidFill>
                <a:schemeClr val="tx1"/>
              </a:solidFill>
            </a:endParaRPr>
          </a:p>
        </p:txBody>
      </p:sp>
      <p:sp>
        <p:nvSpPr>
          <p:cNvPr id="8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9396919" y="6356349"/>
            <a:ext cx="2743200" cy="365125"/>
          </a:xfrm>
        </p:spPr>
        <p:txBody>
          <a:bodyPr/>
          <a:lstStyle/>
          <a:p>
            <a:r>
              <a:rPr lang="de-DE" dirty="0" smtClean="0">
                <a:solidFill>
                  <a:schemeClr val="tx1"/>
                </a:solidFill>
              </a:rPr>
              <a:t>22</a:t>
            </a:r>
            <a:endParaRPr lang="de-DE" dirty="0">
              <a:solidFill>
                <a:schemeClr val="tx1"/>
              </a:solidFill>
            </a:endParaRPr>
          </a:p>
        </p:txBody>
      </p:sp>
      <p:sp>
        <p:nvSpPr>
          <p:cNvPr id="2" name="Textfeld 1"/>
          <p:cNvSpPr txBox="1"/>
          <p:nvPr/>
        </p:nvSpPr>
        <p:spPr>
          <a:xfrm>
            <a:off x="-9730" y="-47703"/>
            <a:ext cx="3356045" cy="72943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288000"/>
            <a:r>
              <a:rPr lang="de-DE" b="1" dirty="0" smtClean="0">
                <a:solidFill>
                  <a:schemeClr val="bg1"/>
                </a:solidFill>
              </a:rPr>
              <a:t>1.	Lernstrategien</a:t>
            </a:r>
          </a:p>
          <a:p>
            <a:pPr defTabSz="288000"/>
            <a:r>
              <a:rPr lang="de-DE" b="1" dirty="0" smtClean="0">
                <a:solidFill>
                  <a:schemeClr val="bg1"/>
                </a:solidFill>
              </a:rPr>
              <a:t>2</a:t>
            </a:r>
            <a:r>
              <a:rPr lang="de-DE" b="1" dirty="0" smtClean="0">
                <a:solidFill>
                  <a:schemeClr val="bg1"/>
                </a:solidFill>
              </a:rPr>
              <a:t>.</a:t>
            </a:r>
            <a:r>
              <a:rPr lang="de-DE" b="1" dirty="0" smtClean="0">
                <a:solidFill>
                  <a:schemeClr val="bg1"/>
                </a:solidFill>
              </a:rPr>
              <a:t>	</a:t>
            </a:r>
            <a:r>
              <a:rPr lang="de-DE" b="1" dirty="0" smtClean="0">
                <a:solidFill>
                  <a:schemeClr val="bg1"/>
                </a:solidFill>
              </a:rPr>
              <a:t>Zeitmanagement</a:t>
            </a:r>
            <a:endParaRPr lang="de-DE" b="1" dirty="0" smtClean="0">
              <a:solidFill>
                <a:schemeClr val="bg1"/>
              </a:solidFill>
            </a:endParaRPr>
          </a:p>
          <a:p>
            <a:pPr defTabSz="288000"/>
            <a:r>
              <a:rPr lang="de-DE" b="1" dirty="0" smtClean="0">
                <a:solidFill>
                  <a:schemeClr val="bg1"/>
                </a:solidFill>
              </a:rPr>
              <a:t>    </a:t>
            </a:r>
            <a:r>
              <a:rPr lang="de-DE" b="1" dirty="0">
                <a:solidFill>
                  <a:schemeClr val="bg1"/>
                </a:solidFill>
              </a:rPr>
              <a:t>2</a:t>
            </a:r>
            <a:r>
              <a:rPr lang="de-DE" b="1" dirty="0" smtClean="0">
                <a:solidFill>
                  <a:schemeClr val="bg1"/>
                </a:solidFill>
              </a:rPr>
              <a:t>.a</a:t>
            </a:r>
            <a:r>
              <a:rPr lang="de-DE" b="1" dirty="0" smtClean="0">
                <a:solidFill>
                  <a:schemeClr val="bg1"/>
                </a:solidFill>
              </a:rPr>
              <a:t>	</a:t>
            </a:r>
            <a:r>
              <a:rPr lang="de-DE" b="1" dirty="0" smtClean="0">
                <a:solidFill>
                  <a:schemeClr val="bg1"/>
                </a:solidFill>
              </a:rPr>
              <a:t>Definition</a:t>
            </a:r>
            <a:endParaRPr lang="de-DE" b="1" dirty="0" smtClean="0">
              <a:solidFill>
                <a:schemeClr val="bg1"/>
              </a:solidFill>
            </a:endParaRPr>
          </a:p>
          <a:p>
            <a:pPr defTabSz="288000"/>
            <a:r>
              <a:rPr lang="de-DE" b="1" dirty="0" smtClean="0">
                <a:solidFill>
                  <a:schemeClr val="bg1"/>
                </a:solidFill>
              </a:rPr>
              <a:t>    </a:t>
            </a:r>
            <a:r>
              <a:rPr lang="de-DE" b="1" dirty="0" smtClean="0">
                <a:solidFill>
                  <a:schemeClr val="bg1"/>
                </a:solidFill>
              </a:rPr>
              <a:t>2.b</a:t>
            </a:r>
            <a:r>
              <a:rPr lang="de-DE" b="1" dirty="0" smtClean="0">
                <a:solidFill>
                  <a:schemeClr val="bg1"/>
                </a:solidFill>
              </a:rPr>
              <a:t>	</a:t>
            </a:r>
            <a:r>
              <a:rPr lang="de-DE" b="1" dirty="0" smtClean="0">
                <a:solidFill>
                  <a:schemeClr val="bg1"/>
                </a:solidFill>
              </a:rPr>
              <a:t>Wie erreiche ich ein </a:t>
            </a:r>
          </a:p>
          <a:p>
            <a:pPr defTabSz="288000"/>
            <a:r>
              <a:rPr lang="de-DE" b="1" dirty="0">
                <a:solidFill>
                  <a:schemeClr val="bg1"/>
                </a:solidFill>
              </a:rPr>
              <a:t>	</a:t>
            </a:r>
            <a:r>
              <a:rPr lang="de-DE" b="1" dirty="0" smtClean="0">
                <a:solidFill>
                  <a:schemeClr val="bg1"/>
                </a:solidFill>
              </a:rPr>
              <a:t>	gutes </a:t>
            </a:r>
          </a:p>
          <a:p>
            <a:pPr defTabSz="288000"/>
            <a:r>
              <a:rPr lang="de-DE" b="1" dirty="0">
                <a:solidFill>
                  <a:schemeClr val="bg1"/>
                </a:solidFill>
              </a:rPr>
              <a:t>	</a:t>
            </a:r>
            <a:r>
              <a:rPr lang="de-DE" b="1" dirty="0" smtClean="0">
                <a:solidFill>
                  <a:schemeClr val="bg1"/>
                </a:solidFill>
              </a:rPr>
              <a:t>	</a:t>
            </a:r>
            <a:r>
              <a:rPr lang="de-DE" b="1" dirty="0" smtClean="0">
                <a:solidFill>
                  <a:schemeClr val="bg1"/>
                </a:solidFill>
              </a:rPr>
              <a:t>Zeitmanagement?</a:t>
            </a:r>
            <a:endParaRPr lang="de-DE" b="1" dirty="0" smtClean="0">
              <a:solidFill>
                <a:schemeClr val="bg1"/>
              </a:solidFill>
            </a:endParaRPr>
          </a:p>
          <a:p>
            <a:pPr defTabSz="252000"/>
            <a:r>
              <a:rPr lang="de-DE" b="1" dirty="0" smtClean="0">
                <a:solidFill>
                  <a:schemeClr val="bg1"/>
                </a:solidFill>
              </a:rPr>
              <a:t>		</a:t>
            </a:r>
            <a:r>
              <a:rPr lang="de-DE" b="1" dirty="0" smtClean="0">
                <a:solidFill>
                  <a:schemeClr val="bg1"/>
                </a:solidFill>
              </a:rPr>
              <a:t>2.b.1</a:t>
            </a:r>
            <a:r>
              <a:rPr lang="de-DE" b="1" dirty="0" smtClean="0">
                <a:solidFill>
                  <a:schemeClr val="bg1"/>
                </a:solidFill>
              </a:rPr>
              <a:t>	</a:t>
            </a:r>
            <a:r>
              <a:rPr lang="de-DE" b="1" dirty="0" smtClean="0">
                <a:solidFill>
                  <a:schemeClr val="bg1"/>
                </a:solidFill>
              </a:rPr>
              <a:t>Resultate fest-</a:t>
            </a:r>
          </a:p>
          <a:p>
            <a:pPr defTabSz="252000"/>
            <a:r>
              <a:rPr lang="de-DE" b="1" dirty="0">
                <a:solidFill>
                  <a:schemeClr val="bg1"/>
                </a:solidFill>
              </a:rPr>
              <a:t>	</a:t>
            </a:r>
            <a:r>
              <a:rPr lang="de-DE" b="1" dirty="0" smtClean="0">
                <a:solidFill>
                  <a:schemeClr val="bg1"/>
                </a:solidFill>
              </a:rPr>
              <a:t>			legen</a:t>
            </a:r>
            <a:endParaRPr lang="de-DE" b="1" dirty="0" smtClean="0">
              <a:solidFill>
                <a:schemeClr val="bg1"/>
              </a:solidFill>
            </a:endParaRPr>
          </a:p>
          <a:p>
            <a:pPr defTabSz="252000"/>
            <a:r>
              <a:rPr lang="de-DE" b="1" dirty="0">
                <a:solidFill>
                  <a:schemeClr val="bg1"/>
                </a:solidFill>
              </a:rPr>
              <a:t>	</a:t>
            </a:r>
            <a:r>
              <a:rPr lang="de-DE" b="1" dirty="0" smtClean="0">
                <a:solidFill>
                  <a:schemeClr val="bg1"/>
                </a:solidFill>
              </a:rPr>
              <a:t>	</a:t>
            </a:r>
            <a:r>
              <a:rPr lang="de-DE" b="1" dirty="0" smtClean="0">
                <a:solidFill>
                  <a:schemeClr val="bg1"/>
                </a:solidFill>
              </a:rPr>
              <a:t>2.b.2</a:t>
            </a:r>
            <a:r>
              <a:rPr lang="de-DE" b="1" dirty="0" smtClean="0">
                <a:solidFill>
                  <a:schemeClr val="bg1"/>
                </a:solidFill>
              </a:rPr>
              <a:t>	</a:t>
            </a:r>
            <a:r>
              <a:rPr lang="de-DE" b="1" dirty="0" smtClean="0">
                <a:solidFill>
                  <a:schemeClr val="bg1"/>
                </a:solidFill>
              </a:rPr>
              <a:t>Zu erledigende </a:t>
            </a:r>
          </a:p>
          <a:p>
            <a:pPr defTabSz="252000"/>
            <a:r>
              <a:rPr lang="de-DE" b="1" dirty="0">
                <a:solidFill>
                  <a:schemeClr val="bg1"/>
                </a:solidFill>
              </a:rPr>
              <a:t>	</a:t>
            </a:r>
            <a:r>
              <a:rPr lang="de-DE" b="1" dirty="0" smtClean="0">
                <a:solidFill>
                  <a:schemeClr val="bg1"/>
                </a:solidFill>
              </a:rPr>
              <a:t>			Aufgaben </a:t>
            </a:r>
          </a:p>
          <a:p>
            <a:pPr defTabSz="252000"/>
            <a:r>
              <a:rPr lang="de-DE" b="1" dirty="0">
                <a:solidFill>
                  <a:schemeClr val="bg1"/>
                </a:solidFill>
              </a:rPr>
              <a:t>	</a:t>
            </a:r>
            <a:r>
              <a:rPr lang="de-DE" b="1" dirty="0" smtClean="0">
                <a:solidFill>
                  <a:schemeClr val="bg1"/>
                </a:solidFill>
              </a:rPr>
              <a:t>			ermitteln</a:t>
            </a:r>
            <a:endParaRPr lang="de-DE" b="1" dirty="0" smtClean="0">
              <a:solidFill>
                <a:schemeClr val="bg1"/>
              </a:solidFill>
            </a:endParaRPr>
          </a:p>
          <a:p>
            <a:pPr defTabSz="252000"/>
            <a:r>
              <a:rPr lang="de-DE" b="1" dirty="0">
                <a:solidFill>
                  <a:schemeClr val="bg1"/>
                </a:solidFill>
              </a:rPr>
              <a:t>	</a:t>
            </a:r>
            <a:r>
              <a:rPr lang="de-DE" b="1" dirty="0" smtClean="0">
                <a:solidFill>
                  <a:schemeClr val="bg1"/>
                </a:solidFill>
              </a:rPr>
              <a:t>	</a:t>
            </a:r>
            <a:r>
              <a:rPr lang="de-DE" b="1" dirty="0" smtClean="0">
                <a:solidFill>
                  <a:schemeClr val="bg1"/>
                </a:solidFill>
              </a:rPr>
              <a:t>2.b.3</a:t>
            </a:r>
            <a:r>
              <a:rPr lang="de-DE" b="1" dirty="0" smtClean="0">
                <a:solidFill>
                  <a:schemeClr val="bg1"/>
                </a:solidFill>
              </a:rPr>
              <a:t>	</a:t>
            </a:r>
            <a:r>
              <a:rPr lang="de-DE" b="1" dirty="0" smtClean="0">
                <a:solidFill>
                  <a:schemeClr val="bg1"/>
                </a:solidFill>
              </a:rPr>
              <a:t>Zuordnen</a:t>
            </a:r>
            <a:endParaRPr lang="de-DE" b="1" dirty="0" smtClean="0">
              <a:solidFill>
                <a:schemeClr val="bg1"/>
              </a:solidFill>
            </a:endParaRPr>
          </a:p>
          <a:p>
            <a:pPr defTabSz="252000"/>
            <a:r>
              <a:rPr lang="de-DE" b="1" dirty="0">
                <a:solidFill>
                  <a:schemeClr val="bg1"/>
                </a:solidFill>
              </a:rPr>
              <a:t>	</a:t>
            </a:r>
            <a:r>
              <a:rPr lang="de-DE" b="1" dirty="0" smtClean="0">
                <a:solidFill>
                  <a:schemeClr val="bg1"/>
                </a:solidFill>
              </a:rPr>
              <a:t>	</a:t>
            </a:r>
            <a:r>
              <a:rPr lang="de-DE" b="1" dirty="0" smtClean="0">
                <a:solidFill>
                  <a:schemeClr val="bg1"/>
                </a:solidFill>
              </a:rPr>
              <a:t>2.b.4</a:t>
            </a:r>
            <a:r>
              <a:rPr lang="de-DE" b="1" dirty="0" smtClean="0">
                <a:solidFill>
                  <a:schemeClr val="bg1"/>
                </a:solidFill>
              </a:rPr>
              <a:t>	</a:t>
            </a:r>
            <a:r>
              <a:rPr lang="de-DE" b="1" dirty="0" smtClean="0">
                <a:solidFill>
                  <a:schemeClr val="bg1"/>
                </a:solidFill>
              </a:rPr>
              <a:t>Plan der Zeit-</a:t>
            </a:r>
          </a:p>
          <a:p>
            <a:pPr defTabSz="252000"/>
            <a:r>
              <a:rPr lang="de-DE" b="1" dirty="0">
                <a:solidFill>
                  <a:schemeClr val="bg1"/>
                </a:solidFill>
              </a:rPr>
              <a:t>	</a:t>
            </a:r>
            <a:r>
              <a:rPr lang="de-DE" b="1" dirty="0" smtClean="0">
                <a:solidFill>
                  <a:schemeClr val="bg1"/>
                </a:solidFill>
              </a:rPr>
              <a:t>			</a:t>
            </a:r>
            <a:r>
              <a:rPr lang="de-DE" b="1" dirty="0" err="1" smtClean="0">
                <a:solidFill>
                  <a:schemeClr val="bg1"/>
                </a:solidFill>
              </a:rPr>
              <a:t>einteilung</a:t>
            </a:r>
            <a:endParaRPr lang="de-DE" b="1" dirty="0" smtClean="0">
              <a:solidFill>
                <a:schemeClr val="bg1"/>
              </a:solidFill>
            </a:endParaRPr>
          </a:p>
          <a:p>
            <a:pPr defTabSz="252000"/>
            <a:r>
              <a:rPr lang="de-DE" b="1" dirty="0">
                <a:solidFill>
                  <a:schemeClr val="bg1"/>
                </a:solidFill>
              </a:rPr>
              <a:t>	</a:t>
            </a:r>
            <a:r>
              <a:rPr lang="de-DE" b="1" dirty="0" smtClean="0">
                <a:solidFill>
                  <a:schemeClr val="bg1"/>
                </a:solidFill>
              </a:rPr>
              <a:t>	</a:t>
            </a:r>
            <a:r>
              <a:rPr lang="de-DE" b="1" dirty="0" smtClean="0">
                <a:solidFill>
                  <a:schemeClr val="bg1"/>
                </a:solidFill>
              </a:rPr>
              <a:t>2.b.5</a:t>
            </a:r>
            <a:r>
              <a:rPr lang="de-DE" b="1" dirty="0" smtClean="0">
                <a:solidFill>
                  <a:schemeClr val="bg1"/>
                </a:solidFill>
              </a:rPr>
              <a:t>	</a:t>
            </a:r>
            <a:r>
              <a:rPr lang="de-DE" b="1" dirty="0" smtClean="0">
                <a:solidFill>
                  <a:schemeClr val="bg1"/>
                </a:solidFill>
              </a:rPr>
              <a:t>Wochenplan</a:t>
            </a:r>
            <a:endParaRPr lang="de-DE" b="1" dirty="0" smtClean="0">
              <a:solidFill>
                <a:schemeClr val="bg1"/>
              </a:solidFill>
            </a:endParaRPr>
          </a:p>
          <a:p>
            <a:pPr defTabSz="252000"/>
            <a:r>
              <a:rPr lang="de-DE" b="1" dirty="0">
                <a:solidFill>
                  <a:schemeClr val="bg1"/>
                </a:solidFill>
              </a:rPr>
              <a:t>	</a:t>
            </a:r>
            <a:r>
              <a:rPr lang="de-DE" b="1" dirty="0" smtClean="0">
                <a:solidFill>
                  <a:schemeClr val="bg1"/>
                </a:solidFill>
              </a:rPr>
              <a:t>	</a:t>
            </a:r>
            <a:r>
              <a:rPr lang="de-DE" b="1" u="sng" dirty="0" smtClean="0">
                <a:solidFill>
                  <a:schemeClr val="bg1"/>
                </a:solidFill>
              </a:rPr>
              <a:t>2.b.6</a:t>
            </a:r>
            <a:r>
              <a:rPr lang="de-DE" b="1" u="sng" dirty="0">
                <a:solidFill>
                  <a:schemeClr val="bg1"/>
                </a:solidFill>
              </a:rPr>
              <a:t>	</a:t>
            </a:r>
            <a:r>
              <a:rPr lang="de-DE" b="1" u="sng" dirty="0" err="1" smtClean="0">
                <a:solidFill>
                  <a:schemeClr val="bg1"/>
                </a:solidFill>
              </a:rPr>
              <a:t>To</a:t>
            </a:r>
            <a:r>
              <a:rPr lang="de-DE" b="1" u="sng" dirty="0" smtClean="0">
                <a:solidFill>
                  <a:schemeClr val="bg1"/>
                </a:solidFill>
              </a:rPr>
              <a:t>-Do-Liste</a:t>
            </a:r>
          </a:p>
          <a:p>
            <a:pPr defTabSz="252000"/>
            <a:r>
              <a:rPr lang="de-DE" b="1" dirty="0" smtClean="0">
                <a:solidFill>
                  <a:schemeClr val="bg1"/>
                </a:solidFill>
              </a:rPr>
              <a:t>		2.b.7</a:t>
            </a:r>
            <a:r>
              <a:rPr lang="de-DE" b="1" dirty="0">
                <a:solidFill>
                  <a:schemeClr val="bg1"/>
                </a:solidFill>
              </a:rPr>
              <a:t>	</a:t>
            </a:r>
            <a:r>
              <a:rPr lang="de-DE" b="1" dirty="0" smtClean="0">
                <a:solidFill>
                  <a:schemeClr val="bg1"/>
                </a:solidFill>
              </a:rPr>
              <a:t>Zeiträuber</a:t>
            </a:r>
            <a:endParaRPr lang="de-DE" b="1" dirty="0" smtClean="0">
              <a:solidFill>
                <a:schemeClr val="bg1"/>
              </a:solidFill>
            </a:endParaRPr>
          </a:p>
          <a:p>
            <a:pPr defTabSz="72000">
              <a:tabLst>
                <a:tab pos="288000" algn="l"/>
              </a:tabLst>
            </a:pPr>
            <a:r>
              <a:rPr lang="de-DE" b="1" dirty="0" smtClean="0">
                <a:solidFill>
                  <a:schemeClr val="bg1"/>
                </a:solidFill>
              </a:rPr>
              <a:t>		</a:t>
            </a:r>
            <a:r>
              <a:rPr lang="de-DE" b="1" dirty="0" smtClean="0">
                <a:solidFill>
                  <a:schemeClr val="bg1"/>
                </a:solidFill>
              </a:rPr>
              <a:t>						2.b.6.1	Definition</a:t>
            </a:r>
            <a:endParaRPr lang="de-DE" b="1" dirty="0">
              <a:solidFill>
                <a:schemeClr val="bg1"/>
              </a:solidFill>
            </a:endParaRPr>
          </a:p>
          <a:p>
            <a:pPr defTabSz="72000">
              <a:tabLst>
                <a:tab pos="288000" algn="l"/>
              </a:tabLst>
            </a:pPr>
            <a:r>
              <a:rPr lang="de-DE" b="1" dirty="0" smtClean="0">
                <a:solidFill>
                  <a:schemeClr val="bg1"/>
                </a:solidFill>
              </a:rPr>
              <a:t>	</a:t>
            </a:r>
            <a:r>
              <a:rPr lang="de-DE" b="1" dirty="0" smtClean="0">
                <a:solidFill>
                  <a:schemeClr val="bg1"/>
                </a:solidFill>
              </a:rPr>
              <a:t>							2.b.6.2	Wie </a:t>
            </a:r>
          </a:p>
          <a:p>
            <a:pPr defTabSz="72000">
              <a:tabLst>
                <a:tab pos="288000" algn="l"/>
              </a:tabLst>
            </a:pPr>
            <a:r>
              <a:rPr lang="de-DE" b="1" dirty="0">
                <a:solidFill>
                  <a:schemeClr val="bg1"/>
                </a:solidFill>
              </a:rPr>
              <a:t>	</a:t>
            </a:r>
            <a:r>
              <a:rPr lang="de-DE" b="1" dirty="0" smtClean="0">
                <a:solidFill>
                  <a:schemeClr val="bg1"/>
                </a:solidFill>
              </a:rPr>
              <a:t>																	</a:t>
            </a:r>
            <a:r>
              <a:rPr lang="de-DE" b="1" dirty="0" smtClean="0">
                <a:solidFill>
                  <a:schemeClr val="bg1"/>
                </a:solidFill>
              </a:rPr>
              <a:t>überwinde </a:t>
            </a:r>
          </a:p>
          <a:p>
            <a:pPr defTabSz="72000">
              <a:tabLst>
                <a:tab pos="288000" algn="l"/>
              </a:tabLst>
            </a:pPr>
            <a:r>
              <a:rPr lang="de-DE" b="1" dirty="0">
                <a:solidFill>
                  <a:schemeClr val="bg1"/>
                </a:solidFill>
              </a:rPr>
              <a:t>	</a:t>
            </a:r>
            <a:r>
              <a:rPr lang="de-DE" b="1" dirty="0" smtClean="0">
                <a:solidFill>
                  <a:schemeClr val="bg1"/>
                </a:solidFill>
              </a:rPr>
              <a:t>																	</a:t>
            </a:r>
            <a:r>
              <a:rPr lang="de-DE" b="1" dirty="0" smtClean="0">
                <a:solidFill>
                  <a:schemeClr val="bg1"/>
                </a:solidFill>
              </a:rPr>
              <a:t>ich diese?</a:t>
            </a:r>
            <a:r>
              <a:rPr lang="de-DE" b="1" dirty="0">
                <a:solidFill>
                  <a:schemeClr val="bg1"/>
                </a:solidFill>
              </a:rPr>
              <a:t>	</a:t>
            </a:r>
            <a:endParaRPr lang="de-DE" b="1" dirty="0" smtClean="0">
              <a:solidFill>
                <a:schemeClr val="bg1"/>
              </a:solidFill>
            </a:endParaRPr>
          </a:p>
          <a:p>
            <a:pPr defTabSz="72000">
              <a:tabLst>
                <a:tab pos="288000" algn="l"/>
              </a:tabLst>
            </a:pPr>
            <a:r>
              <a:rPr lang="de-DE" b="1" dirty="0" smtClean="0">
                <a:solidFill>
                  <a:schemeClr val="bg1"/>
                </a:solidFill>
              </a:rPr>
              <a:t>3.	Lernumfeld</a:t>
            </a:r>
            <a:endParaRPr lang="de-DE" b="1" dirty="0" smtClean="0">
              <a:solidFill>
                <a:schemeClr val="bg1"/>
              </a:solidFill>
            </a:endParaRPr>
          </a:p>
          <a:p>
            <a:pPr defTabSz="252000">
              <a:tabLst>
                <a:tab pos="288000" algn="l"/>
              </a:tabLst>
            </a:pPr>
            <a:r>
              <a:rPr lang="de-DE" b="1" dirty="0" smtClean="0">
                <a:solidFill>
                  <a:schemeClr val="bg1"/>
                </a:solidFill>
              </a:rPr>
              <a:t>4</a:t>
            </a:r>
            <a:r>
              <a:rPr lang="de-DE" b="1" dirty="0" smtClean="0">
                <a:solidFill>
                  <a:schemeClr val="bg1"/>
                </a:solidFill>
              </a:rPr>
              <a:t>.	Lernmedien</a:t>
            </a:r>
          </a:p>
          <a:p>
            <a:pPr defTabSz="252000">
              <a:tabLst>
                <a:tab pos="288000" algn="l"/>
              </a:tabLst>
            </a:pPr>
            <a:r>
              <a:rPr lang="de-DE" b="1" dirty="0" smtClean="0">
                <a:solidFill>
                  <a:schemeClr val="bg1"/>
                </a:solidFill>
              </a:rPr>
              <a:t>5.	Eigene </a:t>
            </a:r>
            <a:r>
              <a:rPr lang="de-DE" b="1" dirty="0">
                <a:solidFill>
                  <a:schemeClr val="bg1"/>
                </a:solidFill>
              </a:rPr>
              <a:t>Erfahrungen</a:t>
            </a:r>
          </a:p>
          <a:p>
            <a:pPr defTabSz="252000">
              <a:tabLst>
                <a:tab pos="288000" algn="l"/>
              </a:tabLst>
            </a:pPr>
            <a:endParaRPr lang="de-DE" b="1" dirty="0" smtClean="0">
              <a:solidFill>
                <a:schemeClr val="bg1"/>
              </a:solidFill>
            </a:endParaRPr>
          </a:p>
          <a:p>
            <a:pPr defTabSz="252000">
              <a:tabLst>
                <a:tab pos="288000" algn="l"/>
              </a:tabLst>
            </a:pPr>
            <a:r>
              <a:rPr lang="de-DE" b="1" dirty="0">
                <a:solidFill>
                  <a:schemeClr val="bg1"/>
                </a:solidFill>
              </a:rPr>
              <a:t>	</a:t>
            </a:r>
            <a:r>
              <a:rPr lang="de-DE" b="1" dirty="0" smtClean="0">
                <a:solidFill>
                  <a:schemeClr val="bg1"/>
                </a:solidFill>
              </a:rPr>
              <a:t>	</a:t>
            </a:r>
          </a:p>
        </p:txBody>
      </p:sp>
    </p:spTree>
    <p:extLst>
      <p:ext uri="{BB962C8B-B14F-4D97-AF65-F5344CB8AC3E}">
        <p14:creationId xmlns:p14="http://schemas.microsoft.com/office/powerpoint/2010/main" val="25056742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 rot="5400000">
            <a:off x="-1989307" y="1989306"/>
            <a:ext cx="6858000" cy="2879389"/>
          </a:xfrm>
          <a:solidFill>
            <a:schemeClr val="accent5">
              <a:lumMod val="75000"/>
            </a:schemeClr>
          </a:solidFill>
        </p:spPr>
        <p:txBody>
          <a:bodyPr/>
          <a:lstStyle/>
          <a:p>
            <a:endParaRPr lang="de-DE" dirty="0"/>
          </a:p>
        </p:txBody>
      </p:sp>
      <p:pic>
        <p:nvPicPr>
          <p:cNvPr id="1026" name="Picture 2" descr="Logo der Fachhochschule Schmalkalden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31870" y="36513"/>
            <a:ext cx="4953000" cy="9937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Fußzeilenplatzhalter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6136532" cy="365125"/>
          </a:xfrm>
        </p:spPr>
        <p:txBody>
          <a:bodyPr/>
          <a:lstStyle/>
          <a:p>
            <a:r>
              <a:rPr lang="de-DE" dirty="0" smtClean="0">
                <a:solidFill>
                  <a:schemeClr val="tx1"/>
                </a:solidFill>
              </a:rPr>
              <a:t>Uwe </a:t>
            </a:r>
            <a:r>
              <a:rPr lang="de-DE" dirty="0" err="1" smtClean="0">
                <a:solidFill>
                  <a:schemeClr val="tx1"/>
                </a:solidFill>
              </a:rPr>
              <a:t>Neisen</a:t>
            </a:r>
            <a:r>
              <a:rPr lang="de-DE" dirty="0" smtClean="0">
                <a:solidFill>
                  <a:schemeClr val="tx1"/>
                </a:solidFill>
              </a:rPr>
              <a:t>, Yannick Hartung, </a:t>
            </a:r>
            <a:r>
              <a:rPr lang="de-DE" dirty="0" err="1" smtClean="0">
                <a:solidFill>
                  <a:schemeClr val="tx1"/>
                </a:solidFill>
              </a:rPr>
              <a:t>Yannic</a:t>
            </a:r>
            <a:r>
              <a:rPr lang="de-DE" dirty="0" smtClean="0">
                <a:solidFill>
                  <a:schemeClr val="tx1"/>
                </a:solidFill>
              </a:rPr>
              <a:t> </a:t>
            </a:r>
            <a:r>
              <a:rPr lang="de-DE" dirty="0" err="1" smtClean="0">
                <a:solidFill>
                  <a:schemeClr val="tx1"/>
                </a:solidFill>
              </a:rPr>
              <a:t>Klinzing</a:t>
            </a:r>
            <a:r>
              <a:rPr lang="de-DE" dirty="0" smtClean="0">
                <a:solidFill>
                  <a:schemeClr val="tx1"/>
                </a:solidFill>
              </a:rPr>
              <a:t>, Kevin Ziller </a:t>
            </a:r>
            <a:endParaRPr lang="de-DE" dirty="0">
              <a:solidFill>
                <a:schemeClr val="tx1"/>
              </a:solidFill>
            </a:endParaRPr>
          </a:p>
        </p:txBody>
      </p:sp>
      <p:sp>
        <p:nvSpPr>
          <p:cNvPr id="8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9396919" y="6356349"/>
            <a:ext cx="2743200" cy="365125"/>
          </a:xfrm>
        </p:spPr>
        <p:txBody>
          <a:bodyPr/>
          <a:lstStyle/>
          <a:p>
            <a:r>
              <a:rPr lang="de-DE" dirty="0" smtClean="0">
                <a:solidFill>
                  <a:schemeClr val="tx1"/>
                </a:solidFill>
              </a:rPr>
              <a:t>23</a:t>
            </a:r>
            <a:endParaRPr lang="de-DE" dirty="0">
              <a:solidFill>
                <a:schemeClr val="tx1"/>
              </a:solidFill>
            </a:endParaRPr>
          </a:p>
        </p:txBody>
      </p:sp>
      <p:sp>
        <p:nvSpPr>
          <p:cNvPr id="2" name="Textfeld 1"/>
          <p:cNvSpPr txBox="1"/>
          <p:nvPr/>
        </p:nvSpPr>
        <p:spPr>
          <a:xfrm>
            <a:off x="-9730" y="-47703"/>
            <a:ext cx="3356045" cy="72943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288000"/>
            <a:r>
              <a:rPr lang="de-DE" b="1" dirty="0" smtClean="0">
                <a:solidFill>
                  <a:schemeClr val="bg1"/>
                </a:solidFill>
              </a:rPr>
              <a:t>1.	Lernstrategien</a:t>
            </a:r>
          </a:p>
          <a:p>
            <a:pPr defTabSz="288000"/>
            <a:r>
              <a:rPr lang="de-DE" b="1" dirty="0" smtClean="0">
                <a:solidFill>
                  <a:schemeClr val="bg1"/>
                </a:solidFill>
              </a:rPr>
              <a:t>2</a:t>
            </a:r>
            <a:r>
              <a:rPr lang="de-DE" b="1" dirty="0" smtClean="0">
                <a:solidFill>
                  <a:schemeClr val="bg1"/>
                </a:solidFill>
              </a:rPr>
              <a:t>.</a:t>
            </a:r>
            <a:r>
              <a:rPr lang="de-DE" b="1" dirty="0" smtClean="0">
                <a:solidFill>
                  <a:schemeClr val="bg1"/>
                </a:solidFill>
              </a:rPr>
              <a:t>	</a:t>
            </a:r>
            <a:r>
              <a:rPr lang="de-DE" b="1" dirty="0" smtClean="0">
                <a:solidFill>
                  <a:schemeClr val="bg1"/>
                </a:solidFill>
              </a:rPr>
              <a:t>Zeitmanagement</a:t>
            </a:r>
            <a:endParaRPr lang="de-DE" b="1" dirty="0" smtClean="0">
              <a:solidFill>
                <a:schemeClr val="bg1"/>
              </a:solidFill>
            </a:endParaRPr>
          </a:p>
          <a:p>
            <a:pPr defTabSz="288000"/>
            <a:r>
              <a:rPr lang="de-DE" b="1" dirty="0" smtClean="0">
                <a:solidFill>
                  <a:schemeClr val="bg1"/>
                </a:solidFill>
              </a:rPr>
              <a:t>    </a:t>
            </a:r>
            <a:r>
              <a:rPr lang="de-DE" b="1" dirty="0">
                <a:solidFill>
                  <a:schemeClr val="bg1"/>
                </a:solidFill>
              </a:rPr>
              <a:t>2</a:t>
            </a:r>
            <a:r>
              <a:rPr lang="de-DE" b="1" dirty="0" smtClean="0">
                <a:solidFill>
                  <a:schemeClr val="bg1"/>
                </a:solidFill>
              </a:rPr>
              <a:t>.a</a:t>
            </a:r>
            <a:r>
              <a:rPr lang="de-DE" b="1" dirty="0" smtClean="0">
                <a:solidFill>
                  <a:schemeClr val="bg1"/>
                </a:solidFill>
              </a:rPr>
              <a:t>	</a:t>
            </a:r>
            <a:r>
              <a:rPr lang="de-DE" b="1" dirty="0" smtClean="0">
                <a:solidFill>
                  <a:schemeClr val="bg1"/>
                </a:solidFill>
              </a:rPr>
              <a:t>Definition</a:t>
            </a:r>
            <a:endParaRPr lang="de-DE" b="1" dirty="0" smtClean="0">
              <a:solidFill>
                <a:schemeClr val="bg1"/>
              </a:solidFill>
            </a:endParaRPr>
          </a:p>
          <a:p>
            <a:pPr defTabSz="288000"/>
            <a:r>
              <a:rPr lang="de-DE" b="1" dirty="0" smtClean="0">
                <a:solidFill>
                  <a:schemeClr val="bg1"/>
                </a:solidFill>
              </a:rPr>
              <a:t>    </a:t>
            </a:r>
            <a:r>
              <a:rPr lang="de-DE" b="1" dirty="0" smtClean="0">
                <a:solidFill>
                  <a:schemeClr val="bg1"/>
                </a:solidFill>
              </a:rPr>
              <a:t>2.b</a:t>
            </a:r>
            <a:r>
              <a:rPr lang="de-DE" b="1" dirty="0" smtClean="0">
                <a:solidFill>
                  <a:schemeClr val="bg1"/>
                </a:solidFill>
              </a:rPr>
              <a:t>	</a:t>
            </a:r>
            <a:r>
              <a:rPr lang="de-DE" b="1" dirty="0" smtClean="0">
                <a:solidFill>
                  <a:schemeClr val="bg1"/>
                </a:solidFill>
              </a:rPr>
              <a:t>Wie erreiche ich ein </a:t>
            </a:r>
          </a:p>
          <a:p>
            <a:pPr defTabSz="288000"/>
            <a:r>
              <a:rPr lang="de-DE" b="1" dirty="0">
                <a:solidFill>
                  <a:schemeClr val="bg1"/>
                </a:solidFill>
              </a:rPr>
              <a:t>	</a:t>
            </a:r>
            <a:r>
              <a:rPr lang="de-DE" b="1" dirty="0" smtClean="0">
                <a:solidFill>
                  <a:schemeClr val="bg1"/>
                </a:solidFill>
              </a:rPr>
              <a:t>	gutes </a:t>
            </a:r>
          </a:p>
          <a:p>
            <a:pPr defTabSz="288000"/>
            <a:r>
              <a:rPr lang="de-DE" b="1" dirty="0">
                <a:solidFill>
                  <a:schemeClr val="bg1"/>
                </a:solidFill>
              </a:rPr>
              <a:t>	</a:t>
            </a:r>
            <a:r>
              <a:rPr lang="de-DE" b="1" dirty="0" smtClean="0">
                <a:solidFill>
                  <a:schemeClr val="bg1"/>
                </a:solidFill>
              </a:rPr>
              <a:t>	</a:t>
            </a:r>
            <a:r>
              <a:rPr lang="de-DE" b="1" dirty="0" smtClean="0">
                <a:solidFill>
                  <a:schemeClr val="bg1"/>
                </a:solidFill>
              </a:rPr>
              <a:t>Zeitmanagement?</a:t>
            </a:r>
            <a:endParaRPr lang="de-DE" b="1" dirty="0" smtClean="0">
              <a:solidFill>
                <a:schemeClr val="bg1"/>
              </a:solidFill>
            </a:endParaRPr>
          </a:p>
          <a:p>
            <a:pPr defTabSz="252000"/>
            <a:r>
              <a:rPr lang="de-DE" b="1" dirty="0" smtClean="0">
                <a:solidFill>
                  <a:schemeClr val="bg1"/>
                </a:solidFill>
              </a:rPr>
              <a:t>		</a:t>
            </a:r>
            <a:r>
              <a:rPr lang="de-DE" b="1" dirty="0" smtClean="0">
                <a:solidFill>
                  <a:schemeClr val="bg1"/>
                </a:solidFill>
              </a:rPr>
              <a:t>2.b.1</a:t>
            </a:r>
            <a:r>
              <a:rPr lang="de-DE" b="1" dirty="0" smtClean="0">
                <a:solidFill>
                  <a:schemeClr val="bg1"/>
                </a:solidFill>
              </a:rPr>
              <a:t>	</a:t>
            </a:r>
            <a:r>
              <a:rPr lang="de-DE" b="1" dirty="0" smtClean="0">
                <a:solidFill>
                  <a:schemeClr val="bg1"/>
                </a:solidFill>
              </a:rPr>
              <a:t>Resultate fest-</a:t>
            </a:r>
          </a:p>
          <a:p>
            <a:pPr defTabSz="252000"/>
            <a:r>
              <a:rPr lang="de-DE" b="1" dirty="0">
                <a:solidFill>
                  <a:schemeClr val="bg1"/>
                </a:solidFill>
              </a:rPr>
              <a:t>	</a:t>
            </a:r>
            <a:r>
              <a:rPr lang="de-DE" b="1" dirty="0" smtClean="0">
                <a:solidFill>
                  <a:schemeClr val="bg1"/>
                </a:solidFill>
              </a:rPr>
              <a:t>			legen</a:t>
            </a:r>
            <a:endParaRPr lang="de-DE" b="1" dirty="0" smtClean="0">
              <a:solidFill>
                <a:schemeClr val="bg1"/>
              </a:solidFill>
            </a:endParaRPr>
          </a:p>
          <a:p>
            <a:pPr defTabSz="252000"/>
            <a:r>
              <a:rPr lang="de-DE" b="1" dirty="0">
                <a:solidFill>
                  <a:schemeClr val="bg1"/>
                </a:solidFill>
              </a:rPr>
              <a:t>	</a:t>
            </a:r>
            <a:r>
              <a:rPr lang="de-DE" b="1" dirty="0" smtClean="0">
                <a:solidFill>
                  <a:schemeClr val="bg1"/>
                </a:solidFill>
              </a:rPr>
              <a:t>	</a:t>
            </a:r>
            <a:r>
              <a:rPr lang="de-DE" b="1" dirty="0" smtClean="0">
                <a:solidFill>
                  <a:schemeClr val="bg1"/>
                </a:solidFill>
              </a:rPr>
              <a:t>2.b.2</a:t>
            </a:r>
            <a:r>
              <a:rPr lang="de-DE" b="1" dirty="0" smtClean="0">
                <a:solidFill>
                  <a:schemeClr val="bg1"/>
                </a:solidFill>
              </a:rPr>
              <a:t>	</a:t>
            </a:r>
            <a:r>
              <a:rPr lang="de-DE" b="1" dirty="0" smtClean="0">
                <a:solidFill>
                  <a:schemeClr val="bg1"/>
                </a:solidFill>
              </a:rPr>
              <a:t>Zu erledigende </a:t>
            </a:r>
          </a:p>
          <a:p>
            <a:pPr defTabSz="252000"/>
            <a:r>
              <a:rPr lang="de-DE" b="1" dirty="0">
                <a:solidFill>
                  <a:schemeClr val="bg1"/>
                </a:solidFill>
              </a:rPr>
              <a:t>	</a:t>
            </a:r>
            <a:r>
              <a:rPr lang="de-DE" b="1" dirty="0" smtClean="0">
                <a:solidFill>
                  <a:schemeClr val="bg1"/>
                </a:solidFill>
              </a:rPr>
              <a:t>			Aufgaben </a:t>
            </a:r>
          </a:p>
          <a:p>
            <a:pPr defTabSz="252000"/>
            <a:r>
              <a:rPr lang="de-DE" b="1" dirty="0">
                <a:solidFill>
                  <a:schemeClr val="bg1"/>
                </a:solidFill>
              </a:rPr>
              <a:t>	</a:t>
            </a:r>
            <a:r>
              <a:rPr lang="de-DE" b="1" dirty="0" smtClean="0">
                <a:solidFill>
                  <a:schemeClr val="bg1"/>
                </a:solidFill>
              </a:rPr>
              <a:t>			ermitteln</a:t>
            </a:r>
            <a:endParaRPr lang="de-DE" b="1" dirty="0" smtClean="0">
              <a:solidFill>
                <a:schemeClr val="bg1"/>
              </a:solidFill>
            </a:endParaRPr>
          </a:p>
          <a:p>
            <a:pPr defTabSz="252000"/>
            <a:r>
              <a:rPr lang="de-DE" b="1" dirty="0">
                <a:solidFill>
                  <a:schemeClr val="bg1"/>
                </a:solidFill>
              </a:rPr>
              <a:t>	</a:t>
            </a:r>
            <a:r>
              <a:rPr lang="de-DE" b="1" dirty="0" smtClean="0">
                <a:solidFill>
                  <a:schemeClr val="bg1"/>
                </a:solidFill>
              </a:rPr>
              <a:t>	</a:t>
            </a:r>
            <a:r>
              <a:rPr lang="de-DE" b="1" dirty="0" smtClean="0">
                <a:solidFill>
                  <a:schemeClr val="bg1"/>
                </a:solidFill>
              </a:rPr>
              <a:t>2.b.3</a:t>
            </a:r>
            <a:r>
              <a:rPr lang="de-DE" b="1" dirty="0" smtClean="0">
                <a:solidFill>
                  <a:schemeClr val="bg1"/>
                </a:solidFill>
              </a:rPr>
              <a:t>	</a:t>
            </a:r>
            <a:r>
              <a:rPr lang="de-DE" b="1" dirty="0" smtClean="0">
                <a:solidFill>
                  <a:schemeClr val="bg1"/>
                </a:solidFill>
              </a:rPr>
              <a:t>Zuordnen</a:t>
            </a:r>
            <a:endParaRPr lang="de-DE" b="1" dirty="0" smtClean="0">
              <a:solidFill>
                <a:schemeClr val="bg1"/>
              </a:solidFill>
            </a:endParaRPr>
          </a:p>
          <a:p>
            <a:pPr defTabSz="252000"/>
            <a:r>
              <a:rPr lang="de-DE" b="1" dirty="0">
                <a:solidFill>
                  <a:schemeClr val="bg1"/>
                </a:solidFill>
              </a:rPr>
              <a:t>	</a:t>
            </a:r>
            <a:r>
              <a:rPr lang="de-DE" b="1" dirty="0" smtClean="0">
                <a:solidFill>
                  <a:schemeClr val="bg1"/>
                </a:solidFill>
              </a:rPr>
              <a:t>	</a:t>
            </a:r>
            <a:r>
              <a:rPr lang="de-DE" b="1" dirty="0" smtClean="0">
                <a:solidFill>
                  <a:schemeClr val="bg1"/>
                </a:solidFill>
              </a:rPr>
              <a:t>2.b.4</a:t>
            </a:r>
            <a:r>
              <a:rPr lang="de-DE" b="1" dirty="0" smtClean="0">
                <a:solidFill>
                  <a:schemeClr val="bg1"/>
                </a:solidFill>
              </a:rPr>
              <a:t>	</a:t>
            </a:r>
            <a:r>
              <a:rPr lang="de-DE" b="1" dirty="0" smtClean="0">
                <a:solidFill>
                  <a:schemeClr val="bg1"/>
                </a:solidFill>
              </a:rPr>
              <a:t>Plan der Zeit-</a:t>
            </a:r>
          </a:p>
          <a:p>
            <a:pPr defTabSz="252000"/>
            <a:r>
              <a:rPr lang="de-DE" b="1" dirty="0">
                <a:solidFill>
                  <a:schemeClr val="bg1"/>
                </a:solidFill>
              </a:rPr>
              <a:t>	</a:t>
            </a:r>
            <a:r>
              <a:rPr lang="de-DE" b="1" dirty="0" smtClean="0">
                <a:solidFill>
                  <a:schemeClr val="bg1"/>
                </a:solidFill>
              </a:rPr>
              <a:t>			</a:t>
            </a:r>
            <a:r>
              <a:rPr lang="de-DE" b="1" dirty="0" err="1" smtClean="0">
                <a:solidFill>
                  <a:schemeClr val="bg1"/>
                </a:solidFill>
              </a:rPr>
              <a:t>einteilung</a:t>
            </a:r>
            <a:endParaRPr lang="de-DE" b="1" dirty="0" smtClean="0">
              <a:solidFill>
                <a:schemeClr val="bg1"/>
              </a:solidFill>
            </a:endParaRPr>
          </a:p>
          <a:p>
            <a:pPr defTabSz="252000"/>
            <a:r>
              <a:rPr lang="de-DE" b="1" dirty="0">
                <a:solidFill>
                  <a:schemeClr val="bg1"/>
                </a:solidFill>
              </a:rPr>
              <a:t>	</a:t>
            </a:r>
            <a:r>
              <a:rPr lang="de-DE" b="1" dirty="0" smtClean="0">
                <a:solidFill>
                  <a:schemeClr val="bg1"/>
                </a:solidFill>
              </a:rPr>
              <a:t>	</a:t>
            </a:r>
            <a:r>
              <a:rPr lang="de-DE" b="1" dirty="0" smtClean="0">
                <a:solidFill>
                  <a:schemeClr val="bg1"/>
                </a:solidFill>
              </a:rPr>
              <a:t>2.b.5</a:t>
            </a:r>
            <a:r>
              <a:rPr lang="de-DE" b="1" dirty="0" smtClean="0">
                <a:solidFill>
                  <a:schemeClr val="bg1"/>
                </a:solidFill>
              </a:rPr>
              <a:t>	</a:t>
            </a:r>
            <a:r>
              <a:rPr lang="de-DE" b="1" dirty="0" smtClean="0">
                <a:solidFill>
                  <a:schemeClr val="bg1"/>
                </a:solidFill>
              </a:rPr>
              <a:t>Wochenplan</a:t>
            </a:r>
            <a:endParaRPr lang="de-DE" b="1" dirty="0" smtClean="0">
              <a:solidFill>
                <a:schemeClr val="bg1"/>
              </a:solidFill>
            </a:endParaRPr>
          </a:p>
          <a:p>
            <a:pPr defTabSz="252000"/>
            <a:r>
              <a:rPr lang="de-DE" b="1" dirty="0">
                <a:solidFill>
                  <a:schemeClr val="bg1"/>
                </a:solidFill>
              </a:rPr>
              <a:t>	</a:t>
            </a:r>
            <a:r>
              <a:rPr lang="de-DE" b="1" dirty="0" smtClean="0">
                <a:solidFill>
                  <a:schemeClr val="bg1"/>
                </a:solidFill>
              </a:rPr>
              <a:t>	</a:t>
            </a:r>
            <a:r>
              <a:rPr lang="de-DE" b="1" dirty="0" smtClean="0">
                <a:solidFill>
                  <a:schemeClr val="bg1"/>
                </a:solidFill>
              </a:rPr>
              <a:t>2.b.6</a:t>
            </a:r>
            <a:r>
              <a:rPr lang="de-DE" b="1" dirty="0">
                <a:solidFill>
                  <a:schemeClr val="bg1"/>
                </a:solidFill>
              </a:rPr>
              <a:t>	</a:t>
            </a:r>
            <a:r>
              <a:rPr lang="de-DE" b="1" dirty="0" err="1" smtClean="0">
                <a:solidFill>
                  <a:schemeClr val="bg1"/>
                </a:solidFill>
              </a:rPr>
              <a:t>To</a:t>
            </a:r>
            <a:r>
              <a:rPr lang="de-DE" b="1" dirty="0" smtClean="0">
                <a:solidFill>
                  <a:schemeClr val="bg1"/>
                </a:solidFill>
              </a:rPr>
              <a:t>-Do-Liste</a:t>
            </a:r>
          </a:p>
          <a:p>
            <a:pPr defTabSz="252000"/>
            <a:r>
              <a:rPr lang="de-DE" b="1" dirty="0" smtClean="0">
                <a:solidFill>
                  <a:schemeClr val="bg1"/>
                </a:solidFill>
              </a:rPr>
              <a:t>		2.b.7</a:t>
            </a:r>
            <a:r>
              <a:rPr lang="de-DE" b="1" dirty="0">
                <a:solidFill>
                  <a:schemeClr val="bg1"/>
                </a:solidFill>
              </a:rPr>
              <a:t>	</a:t>
            </a:r>
            <a:r>
              <a:rPr lang="de-DE" b="1" dirty="0" smtClean="0">
                <a:solidFill>
                  <a:schemeClr val="bg1"/>
                </a:solidFill>
              </a:rPr>
              <a:t>Zeiträuber</a:t>
            </a:r>
            <a:endParaRPr lang="de-DE" b="1" dirty="0" smtClean="0">
              <a:solidFill>
                <a:schemeClr val="bg1"/>
              </a:solidFill>
            </a:endParaRPr>
          </a:p>
          <a:p>
            <a:pPr defTabSz="72000">
              <a:tabLst>
                <a:tab pos="288000" algn="l"/>
              </a:tabLst>
            </a:pPr>
            <a:r>
              <a:rPr lang="de-DE" b="1" dirty="0" smtClean="0">
                <a:solidFill>
                  <a:schemeClr val="bg1"/>
                </a:solidFill>
              </a:rPr>
              <a:t>		</a:t>
            </a:r>
            <a:r>
              <a:rPr lang="de-DE" b="1" dirty="0" smtClean="0">
                <a:solidFill>
                  <a:schemeClr val="bg1"/>
                </a:solidFill>
              </a:rPr>
              <a:t>						</a:t>
            </a:r>
            <a:r>
              <a:rPr lang="de-DE" b="1" u="sng" dirty="0" smtClean="0">
                <a:solidFill>
                  <a:schemeClr val="bg1"/>
                </a:solidFill>
              </a:rPr>
              <a:t>2.b.6.1	Definition</a:t>
            </a:r>
            <a:endParaRPr lang="de-DE" b="1" u="sng" dirty="0">
              <a:solidFill>
                <a:schemeClr val="bg1"/>
              </a:solidFill>
            </a:endParaRPr>
          </a:p>
          <a:p>
            <a:pPr defTabSz="72000">
              <a:tabLst>
                <a:tab pos="288000" algn="l"/>
              </a:tabLst>
            </a:pPr>
            <a:r>
              <a:rPr lang="de-DE" b="1" dirty="0" smtClean="0">
                <a:solidFill>
                  <a:schemeClr val="bg1"/>
                </a:solidFill>
              </a:rPr>
              <a:t>	</a:t>
            </a:r>
            <a:r>
              <a:rPr lang="de-DE" b="1" dirty="0" smtClean="0">
                <a:solidFill>
                  <a:schemeClr val="bg1"/>
                </a:solidFill>
              </a:rPr>
              <a:t>							2.b.6.2	Wie </a:t>
            </a:r>
          </a:p>
          <a:p>
            <a:pPr defTabSz="72000">
              <a:tabLst>
                <a:tab pos="288000" algn="l"/>
              </a:tabLst>
            </a:pPr>
            <a:r>
              <a:rPr lang="de-DE" b="1" dirty="0">
                <a:solidFill>
                  <a:schemeClr val="bg1"/>
                </a:solidFill>
              </a:rPr>
              <a:t>	</a:t>
            </a:r>
            <a:r>
              <a:rPr lang="de-DE" b="1" dirty="0" smtClean="0">
                <a:solidFill>
                  <a:schemeClr val="bg1"/>
                </a:solidFill>
              </a:rPr>
              <a:t>																	</a:t>
            </a:r>
            <a:r>
              <a:rPr lang="de-DE" b="1" dirty="0" smtClean="0">
                <a:solidFill>
                  <a:schemeClr val="bg1"/>
                </a:solidFill>
              </a:rPr>
              <a:t>überwinde </a:t>
            </a:r>
          </a:p>
          <a:p>
            <a:pPr defTabSz="72000">
              <a:tabLst>
                <a:tab pos="288000" algn="l"/>
              </a:tabLst>
            </a:pPr>
            <a:r>
              <a:rPr lang="de-DE" b="1" dirty="0">
                <a:solidFill>
                  <a:schemeClr val="bg1"/>
                </a:solidFill>
              </a:rPr>
              <a:t>	</a:t>
            </a:r>
            <a:r>
              <a:rPr lang="de-DE" b="1" dirty="0" smtClean="0">
                <a:solidFill>
                  <a:schemeClr val="bg1"/>
                </a:solidFill>
              </a:rPr>
              <a:t>																	</a:t>
            </a:r>
            <a:r>
              <a:rPr lang="de-DE" b="1" dirty="0" smtClean="0">
                <a:solidFill>
                  <a:schemeClr val="bg1"/>
                </a:solidFill>
              </a:rPr>
              <a:t>ich diese?</a:t>
            </a:r>
            <a:r>
              <a:rPr lang="de-DE" b="1" dirty="0">
                <a:solidFill>
                  <a:schemeClr val="bg1"/>
                </a:solidFill>
              </a:rPr>
              <a:t>	</a:t>
            </a:r>
            <a:endParaRPr lang="de-DE" b="1" dirty="0" smtClean="0">
              <a:solidFill>
                <a:schemeClr val="bg1"/>
              </a:solidFill>
            </a:endParaRPr>
          </a:p>
          <a:p>
            <a:pPr defTabSz="72000">
              <a:tabLst>
                <a:tab pos="288000" algn="l"/>
              </a:tabLst>
            </a:pPr>
            <a:r>
              <a:rPr lang="de-DE" b="1" dirty="0" smtClean="0">
                <a:solidFill>
                  <a:schemeClr val="bg1"/>
                </a:solidFill>
              </a:rPr>
              <a:t>3.	Lernumfeld</a:t>
            </a:r>
            <a:endParaRPr lang="de-DE" b="1" dirty="0" smtClean="0">
              <a:solidFill>
                <a:schemeClr val="bg1"/>
              </a:solidFill>
            </a:endParaRPr>
          </a:p>
          <a:p>
            <a:pPr defTabSz="252000">
              <a:tabLst>
                <a:tab pos="288000" algn="l"/>
              </a:tabLst>
            </a:pPr>
            <a:r>
              <a:rPr lang="de-DE" b="1" dirty="0" smtClean="0">
                <a:solidFill>
                  <a:schemeClr val="bg1"/>
                </a:solidFill>
              </a:rPr>
              <a:t>4</a:t>
            </a:r>
            <a:r>
              <a:rPr lang="de-DE" b="1" dirty="0" smtClean="0">
                <a:solidFill>
                  <a:schemeClr val="bg1"/>
                </a:solidFill>
              </a:rPr>
              <a:t>.	Lernmedien</a:t>
            </a:r>
          </a:p>
          <a:p>
            <a:pPr defTabSz="252000">
              <a:tabLst>
                <a:tab pos="288000" algn="l"/>
              </a:tabLst>
            </a:pPr>
            <a:r>
              <a:rPr lang="de-DE" b="1" dirty="0" smtClean="0">
                <a:solidFill>
                  <a:schemeClr val="bg1"/>
                </a:solidFill>
              </a:rPr>
              <a:t>5.	Eigene </a:t>
            </a:r>
            <a:r>
              <a:rPr lang="de-DE" b="1" dirty="0">
                <a:solidFill>
                  <a:schemeClr val="bg1"/>
                </a:solidFill>
              </a:rPr>
              <a:t>Erfahrungen</a:t>
            </a:r>
          </a:p>
          <a:p>
            <a:pPr defTabSz="252000">
              <a:tabLst>
                <a:tab pos="288000" algn="l"/>
              </a:tabLst>
            </a:pPr>
            <a:endParaRPr lang="de-DE" b="1" dirty="0" smtClean="0">
              <a:solidFill>
                <a:schemeClr val="bg1"/>
              </a:solidFill>
            </a:endParaRPr>
          </a:p>
          <a:p>
            <a:pPr defTabSz="252000">
              <a:tabLst>
                <a:tab pos="288000" algn="l"/>
              </a:tabLst>
            </a:pPr>
            <a:r>
              <a:rPr lang="de-DE" b="1" dirty="0">
                <a:solidFill>
                  <a:schemeClr val="bg1"/>
                </a:solidFill>
              </a:rPr>
              <a:t>	</a:t>
            </a:r>
            <a:r>
              <a:rPr lang="de-DE" b="1" dirty="0" smtClean="0">
                <a:solidFill>
                  <a:schemeClr val="bg1"/>
                </a:solidFill>
              </a:rPr>
              <a:t>	</a:t>
            </a:r>
          </a:p>
        </p:txBody>
      </p:sp>
    </p:spTree>
    <p:extLst>
      <p:ext uri="{BB962C8B-B14F-4D97-AF65-F5344CB8AC3E}">
        <p14:creationId xmlns:p14="http://schemas.microsoft.com/office/powerpoint/2010/main" val="274330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 rot="5400000">
            <a:off x="-1989307" y="1989306"/>
            <a:ext cx="6858000" cy="2879389"/>
          </a:xfrm>
          <a:solidFill>
            <a:schemeClr val="accent5">
              <a:lumMod val="75000"/>
            </a:schemeClr>
          </a:solidFill>
        </p:spPr>
        <p:txBody>
          <a:bodyPr/>
          <a:lstStyle/>
          <a:p>
            <a:endParaRPr lang="de-DE" dirty="0"/>
          </a:p>
        </p:txBody>
      </p:sp>
      <p:pic>
        <p:nvPicPr>
          <p:cNvPr id="1026" name="Picture 2" descr="Logo der Fachhochschule Schmalkalden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31870" y="36513"/>
            <a:ext cx="4953000" cy="9937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Fußzeilenplatzhalter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6136532" cy="365125"/>
          </a:xfrm>
        </p:spPr>
        <p:txBody>
          <a:bodyPr/>
          <a:lstStyle/>
          <a:p>
            <a:r>
              <a:rPr lang="de-DE" dirty="0" smtClean="0">
                <a:solidFill>
                  <a:schemeClr val="tx1"/>
                </a:solidFill>
              </a:rPr>
              <a:t>Uwe </a:t>
            </a:r>
            <a:r>
              <a:rPr lang="de-DE" dirty="0" err="1" smtClean="0">
                <a:solidFill>
                  <a:schemeClr val="tx1"/>
                </a:solidFill>
              </a:rPr>
              <a:t>Neisen</a:t>
            </a:r>
            <a:r>
              <a:rPr lang="de-DE" dirty="0" smtClean="0">
                <a:solidFill>
                  <a:schemeClr val="tx1"/>
                </a:solidFill>
              </a:rPr>
              <a:t>, Yannick Hartung, </a:t>
            </a:r>
            <a:r>
              <a:rPr lang="de-DE" dirty="0" err="1" smtClean="0">
                <a:solidFill>
                  <a:schemeClr val="tx1"/>
                </a:solidFill>
              </a:rPr>
              <a:t>Yannic</a:t>
            </a:r>
            <a:r>
              <a:rPr lang="de-DE" dirty="0" smtClean="0">
                <a:solidFill>
                  <a:schemeClr val="tx1"/>
                </a:solidFill>
              </a:rPr>
              <a:t> </a:t>
            </a:r>
            <a:r>
              <a:rPr lang="de-DE" dirty="0" err="1" smtClean="0">
                <a:solidFill>
                  <a:schemeClr val="tx1"/>
                </a:solidFill>
              </a:rPr>
              <a:t>Klinzing</a:t>
            </a:r>
            <a:r>
              <a:rPr lang="de-DE" dirty="0" smtClean="0">
                <a:solidFill>
                  <a:schemeClr val="tx1"/>
                </a:solidFill>
              </a:rPr>
              <a:t>, Kevin Ziller </a:t>
            </a:r>
            <a:endParaRPr lang="de-DE" dirty="0">
              <a:solidFill>
                <a:schemeClr val="tx1"/>
              </a:solidFill>
            </a:endParaRPr>
          </a:p>
        </p:txBody>
      </p:sp>
      <p:sp>
        <p:nvSpPr>
          <p:cNvPr id="8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9396919" y="6356349"/>
            <a:ext cx="2743200" cy="365125"/>
          </a:xfrm>
        </p:spPr>
        <p:txBody>
          <a:bodyPr/>
          <a:lstStyle/>
          <a:p>
            <a:r>
              <a:rPr lang="de-DE" dirty="0" smtClean="0">
                <a:solidFill>
                  <a:schemeClr val="tx1"/>
                </a:solidFill>
              </a:rPr>
              <a:t>24</a:t>
            </a:r>
            <a:endParaRPr lang="de-DE" dirty="0">
              <a:solidFill>
                <a:schemeClr val="tx1"/>
              </a:solidFill>
            </a:endParaRPr>
          </a:p>
        </p:txBody>
      </p:sp>
      <p:sp>
        <p:nvSpPr>
          <p:cNvPr id="2" name="Textfeld 1"/>
          <p:cNvSpPr txBox="1"/>
          <p:nvPr/>
        </p:nvSpPr>
        <p:spPr>
          <a:xfrm>
            <a:off x="-9730" y="-47703"/>
            <a:ext cx="3356045" cy="72943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288000"/>
            <a:r>
              <a:rPr lang="de-DE" b="1" dirty="0" smtClean="0">
                <a:solidFill>
                  <a:schemeClr val="bg1"/>
                </a:solidFill>
              </a:rPr>
              <a:t>1.	Lernstrategien</a:t>
            </a:r>
          </a:p>
          <a:p>
            <a:pPr defTabSz="288000"/>
            <a:r>
              <a:rPr lang="de-DE" b="1" dirty="0" smtClean="0">
                <a:solidFill>
                  <a:schemeClr val="bg1"/>
                </a:solidFill>
              </a:rPr>
              <a:t>2</a:t>
            </a:r>
            <a:r>
              <a:rPr lang="de-DE" b="1" dirty="0" smtClean="0">
                <a:solidFill>
                  <a:schemeClr val="bg1"/>
                </a:solidFill>
              </a:rPr>
              <a:t>.</a:t>
            </a:r>
            <a:r>
              <a:rPr lang="de-DE" b="1" dirty="0" smtClean="0">
                <a:solidFill>
                  <a:schemeClr val="bg1"/>
                </a:solidFill>
              </a:rPr>
              <a:t>	</a:t>
            </a:r>
            <a:r>
              <a:rPr lang="de-DE" b="1" dirty="0" smtClean="0">
                <a:solidFill>
                  <a:schemeClr val="bg1"/>
                </a:solidFill>
              </a:rPr>
              <a:t>Zeitmanagement</a:t>
            </a:r>
            <a:endParaRPr lang="de-DE" b="1" dirty="0" smtClean="0">
              <a:solidFill>
                <a:schemeClr val="bg1"/>
              </a:solidFill>
            </a:endParaRPr>
          </a:p>
          <a:p>
            <a:pPr defTabSz="288000"/>
            <a:r>
              <a:rPr lang="de-DE" b="1" dirty="0" smtClean="0">
                <a:solidFill>
                  <a:schemeClr val="bg1"/>
                </a:solidFill>
              </a:rPr>
              <a:t>    </a:t>
            </a:r>
            <a:r>
              <a:rPr lang="de-DE" b="1" dirty="0">
                <a:solidFill>
                  <a:schemeClr val="bg1"/>
                </a:solidFill>
              </a:rPr>
              <a:t>2</a:t>
            </a:r>
            <a:r>
              <a:rPr lang="de-DE" b="1" dirty="0" smtClean="0">
                <a:solidFill>
                  <a:schemeClr val="bg1"/>
                </a:solidFill>
              </a:rPr>
              <a:t>.a</a:t>
            </a:r>
            <a:r>
              <a:rPr lang="de-DE" b="1" dirty="0" smtClean="0">
                <a:solidFill>
                  <a:schemeClr val="bg1"/>
                </a:solidFill>
              </a:rPr>
              <a:t>	</a:t>
            </a:r>
            <a:r>
              <a:rPr lang="de-DE" b="1" dirty="0" smtClean="0">
                <a:solidFill>
                  <a:schemeClr val="bg1"/>
                </a:solidFill>
              </a:rPr>
              <a:t>Definition</a:t>
            </a:r>
            <a:endParaRPr lang="de-DE" b="1" dirty="0" smtClean="0">
              <a:solidFill>
                <a:schemeClr val="bg1"/>
              </a:solidFill>
            </a:endParaRPr>
          </a:p>
          <a:p>
            <a:pPr defTabSz="288000"/>
            <a:r>
              <a:rPr lang="de-DE" b="1" dirty="0" smtClean="0">
                <a:solidFill>
                  <a:schemeClr val="bg1"/>
                </a:solidFill>
              </a:rPr>
              <a:t>    </a:t>
            </a:r>
            <a:r>
              <a:rPr lang="de-DE" b="1" dirty="0" smtClean="0">
                <a:solidFill>
                  <a:schemeClr val="bg1"/>
                </a:solidFill>
              </a:rPr>
              <a:t>2.b</a:t>
            </a:r>
            <a:r>
              <a:rPr lang="de-DE" b="1" dirty="0" smtClean="0">
                <a:solidFill>
                  <a:schemeClr val="bg1"/>
                </a:solidFill>
              </a:rPr>
              <a:t>	</a:t>
            </a:r>
            <a:r>
              <a:rPr lang="de-DE" b="1" dirty="0" smtClean="0">
                <a:solidFill>
                  <a:schemeClr val="bg1"/>
                </a:solidFill>
              </a:rPr>
              <a:t>Wie erreiche ich ein </a:t>
            </a:r>
          </a:p>
          <a:p>
            <a:pPr defTabSz="288000"/>
            <a:r>
              <a:rPr lang="de-DE" b="1" dirty="0">
                <a:solidFill>
                  <a:schemeClr val="bg1"/>
                </a:solidFill>
              </a:rPr>
              <a:t>	</a:t>
            </a:r>
            <a:r>
              <a:rPr lang="de-DE" b="1" dirty="0" smtClean="0">
                <a:solidFill>
                  <a:schemeClr val="bg1"/>
                </a:solidFill>
              </a:rPr>
              <a:t>	gutes </a:t>
            </a:r>
          </a:p>
          <a:p>
            <a:pPr defTabSz="288000"/>
            <a:r>
              <a:rPr lang="de-DE" b="1" dirty="0">
                <a:solidFill>
                  <a:schemeClr val="bg1"/>
                </a:solidFill>
              </a:rPr>
              <a:t>	</a:t>
            </a:r>
            <a:r>
              <a:rPr lang="de-DE" b="1" dirty="0" smtClean="0">
                <a:solidFill>
                  <a:schemeClr val="bg1"/>
                </a:solidFill>
              </a:rPr>
              <a:t>	</a:t>
            </a:r>
            <a:r>
              <a:rPr lang="de-DE" b="1" dirty="0" smtClean="0">
                <a:solidFill>
                  <a:schemeClr val="bg1"/>
                </a:solidFill>
              </a:rPr>
              <a:t>Zeitmanagement?</a:t>
            </a:r>
            <a:endParaRPr lang="de-DE" b="1" dirty="0" smtClean="0">
              <a:solidFill>
                <a:schemeClr val="bg1"/>
              </a:solidFill>
            </a:endParaRPr>
          </a:p>
          <a:p>
            <a:pPr defTabSz="252000"/>
            <a:r>
              <a:rPr lang="de-DE" b="1" dirty="0" smtClean="0">
                <a:solidFill>
                  <a:schemeClr val="bg1"/>
                </a:solidFill>
              </a:rPr>
              <a:t>		</a:t>
            </a:r>
            <a:r>
              <a:rPr lang="de-DE" b="1" dirty="0" smtClean="0">
                <a:solidFill>
                  <a:schemeClr val="bg1"/>
                </a:solidFill>
              </a:rPr>
              <a:t>2.b.1</a:t>
            </a:r>
            <a:r>
              <a:rPr lang="de-DE" b="1" dirty="0" smtClean="0">
                <a:solidFill>
                  <a:schemeClr val="bg1"/>
                </a:solidFill>
              </a:rPr>
              <a:t>	</a:t>
            </a:r>
            <a:r>
              <a:rPr lang="de-DE" b="1" dirty="0" smtClean="0">
                <a:solidFill>
                  <a:schemeClr val="bg1"/>
                </a:solidFill>
              </a:rPr>
              <a:t>Resultate fest-</a:t>
            </a:r>
          </a:p>
          <a:p>
            <a:pPr defTabSz="252000"/>
            <a:r>
              <a:rPr lang="de-DE" b="1" dirty="0">
                <a:solidFill>
                  <a:schemeClr val="bg1"/>
                </a:solidFill>
              </a:rPr>
              <a:t>	</a:t>
            </a:r>
            <a:r>
              <a:rPr lang="de-DE" b="1" dirty="0" smtClean="0">
                <a:solidFill>
                  <a:schemeClr val="bg1"/>
                </a:solidFill>
              </a:rPr>
              <a:t>			legen</a:t>
            </a:r>
            <a:endParaRPr lang="de-DE" b="1" dirty="0" smtClean="0">
              <a:solidFill>
                <a:schemeClr val="bg1"/>
              </a:solidFill>
            </a:endParaRPr>
          </a:p>
          <a:p>
            <a:pPr defTabSz="252000"/>
            <a:r>
              <a:rPr lang="de-DE" b="1" dirty="0">
                <a:solidFill>
                  <a:schemeClr val="bg1"/>
                </a:solidFill>
              </a:rPr>
              <a:t>	</a:t>
            </a:r>
            <a:r>
              <a:rPr lang="de-DE" b="1" dirty="0" smtClean="0">
                <a:solidFill>
                  <a:schemeClr val="bg1"/>
                </a:solidFill>
              </a:rPr>
              <a:t>	</a:t>
            </a:r>
            <a:r>
              <a:rPr lang="de-DE" b="1" dirty="0" smtClean="0">
                <a:solidFill>
                  <a:schemeClr val="bg1"/>
                </a:solidFill>
              </a:rPr>
              <a:t>2.b.2</a:t>
            </a:r>
            <a:r>
              <a:rPr lang="de-DE" b="1" dirty="0" smtClean="0">
                <a:solidFill>
                  <a:schemeClr val="bg1"/>
                </a:solidFill>
              </a:rPr>
              <a:t>	</a:t>
            </a:r>
            <a:r>
              <a:rPr lang="de-DE" b="1" dirty="0" smtClean="0">
                <a:solidFill>
                  <a:schemeClr val="bg1"/>
                </a:solidFill>
              </a:rPr>
              <a:t>Zu erledigende </a:t>
            </a:r>
          </a:p>
          <a:p>
            <a:pPr defTabSz="252000"/>
            <a:r>
              <a:rPr lang="de-DE" b="1" dirty="0">
                <a:solidFill>
                  <a:schemeClr val="bg1"/>
                </a:solidFill>
              </a:rPr>
              <a:t>	</a:t>
            </a:r>
            <a:r>
              <a:rPr lang="de-DE" b="1" dirty="0" smtClean="0">
                <a:solidFill>
                  <a:schemeClr val="bg1"/>
                </a:solidFill>
              </a:rPr>
              <a:t>			Aufgaben </a:t>
            </a:r>
          </a:p>
          <a:p>
            <a:pPr defTabSz="252000"/>
            <a:r>
              <a:rPr lang="de-DE" b="1" dirty="0">
                <a:solidFill>
                  <a:schemeClr val="bg1"/>
                </a:solidFill>
              </a:rPr>
              <a:t>	</a:t>
            </a:r>
            <a:r>
              <a:rPr lang="de-DE" b="1" dirty="0" smtClean="0">
                <a:solidFill>
                  <a:schemeClr val="bg1"/>
                </a:solidFill>
              </a:rPr>
              <a:t>			ermitteln</a:t>
            </a:r>
            <a:endParaRPr lang="de-DE" b="1" dirty="0" smtClean="0">
              <a:solidFill>
                <a:schemeClr val="bg1"/>
              </a:solidFill>
            </a:endParaRPr>
          </a:p>
          <a:p>
            <a:pPr defTabSz="252000"/>
            <a:r>
              <a:rPr lang="de-DE" b="1" dirty="0">
                <a:solidFill>
                  <a:schemeClr val="bg1"/>
                </a:solidFill>
              </a:rPr>
              <a:t>	</a:t>
            </a:r>
            <a:r>
              <a:rPr lang="de-DE" b="1" dirty="0" smtClean="0">
                <a:solidFill>
                  <a:schemeClr val="bg1"/>
                </a:solidFill>
              </a:rPr>
              <a:t>	</a:t>
            </a:r>
            <a:r>
              <a:rPr lang="de-DE" b="1" dirty="0" smtClean="0">
                <a:solidFill>
                  <a:schemeClr val="bg1"/>
                </a:solidFill>
              </a:rPr>
              <a:t>2.b.3</a:t>
            </a:r>
            <a:r>
              <a:rPr lang="de-DE" b="1" dirty="0" smtClean="0">
                <a:solidFill>
                  <a:schemeClr val="bg1"/>
                </a:solidFill>
              </a:rPr>
              <a:t>	</a:t>
            </a:r>
            <a:r>
              <a:rPr lang="de-DE" b="1" dirty="0" smtClean="0">
                <a:solidFill>
                  <a:schemeClr val="bg1"/>
                </a:solidFill>
              </a:rPr>
              <a:t>Zuordnen</a:t>
            </a:r>
            <a:endParaRPr lang="de-DE" b="1" dirty="0" smtClean="0">
              <a:solidFill>
                <a:schemeClr val="bg1"/>
              </a:solidFill>
            </a:endParaRPr>
          </a:p>
          <a:p>
            <a:pPr defTabSz="252000"/>
            <a:r>
              <a:rPr lang="de-DE" b="1" dirty="0">
                <a:solidFill>
                  <a:schemeClr val="bg1"/>
                </a:solidFill>
              </a:rPr>
              <a:t>	</a:t>
            </a:r>
            <a:r>
              <a:rPr lang="de-DE" b="1" dirty="0" smtClean="0">
                <a:solidFill>
                  <a:schemeClr val="bg1"/>
                </a:solidFill>
              </a:rPr>
              <a:t>	</a:t>
            </a:r>
            <a:r>
              <a:rPr lang="de-DE" b="1" dirty="0" smtClean="0">
                <a:solidFill>
                  <a:schemeClr val="bg1"/>
                </a:solidFill>
              </a:rPr>
              <a:t>2.b.4</a:t>
            </a:r>
            <a:r>
              <a:rPr lang="de-DE" b="1" dirty="0" smtClean="0">
                <a:solidFill>
                  <a:schemeClr val="bg1"/>
                </a:solidFill>
              </a:rPr>
              <a:t>	</a:t>
            </a:r>
            <a:r>
              <a:rPr lang="de-DE" b="1" dirty="0" smtClean="0">
                <a:solidFill>
                  <a:schemeClr val="bg1"/>
                </a:solidFill>
              </a:rPr>
              <a:t>Plan der Zeit-</a:t>
            </a:r>
          </a:p>
          <a:p>
            <a:pPr defTabSz="252000"/>
            <a:r>
              <a:rPr lang="de-DE" b="1" dirty="0">
                <a:solidFill>
                  <a:schemeClr val="bg1"/>
                </a:solidFill>
              </a:rPr>
              <a:t>	</a:t>
            </a:r>
            <a:r>
              <a:rPr lang="de-DE" b="1" dirty="0" smtClean="0">
                <a:solidFill>
                  <a:schemeClr val="bg1"/>
                </a:solidFill>
              </a:rPr>
              <a:t>			</a:t>
            </a:r>
            <a:r>
              <a:rPr lang="de-DE" b="1" dirty="0" err="1" smtClean="0">
                <a:solidFill>
                  <a:schemeClr val="bg1"/>
                </a:solidFill>
              </a:rPr>
              <a:t>einteilung</a:t>
            </a:r>
            <a:endParaRPr lang="de-DE" b="1" dirty="0" smtClean="0">
              <a:solidFill>
                <a:schemeClr val="bg1"/>
              </a:solidFill>
            </a:endParaRPr>
          </a:p>
          <a:p>
            <a:pPr defTabSz="252000"/>
            <a:r>
              <a:rPr lang="de-DE" b="1" dirty="0">
                <a:solidFill>
                  <a:schemeClr val="bg1"/>
                </a:solidFill>
              </a:rPr>
              <a:t>	</a:t>
            </a:r>
            <a:r>
              <a:rPr lang="de-DE" b="1" dirty="0" smtClean="0">
                <a:solidFill>
                  <a:schemeClr val="bg1"/>
                </a:solidFill>
              </a:rPr>
              <a:t>	</a:t>
            </a:r>
            <a:r>
              <a:rPr lang="de-DE" b="1" dirty="0" smtClean="0">
                <a:solidFill>
                  <a:schemeClr val="bg1"/>
                </a:solidFill>
              </a:rPr>
              <a:t>2.b.5</a:t>
            </a:r>
            <a:r>
              <a:rPr lang="de-DE" b="1" dirty="0" smtClean="0">
                <a:solidFill>
                  <a:schemeClr val="bg1"/>
                </a:solidFill>
              </a:rPr>
              <a:t>	</a:t>
            </a:r>
            <a:r>
              <a:rPr lang="de-DE" b="1" dirty="0" smtClean="0">
                <a:solidFill>
                  <a:schemeClr val="bg1"/>
                </a:solidFill>
              </a:rPr>
              <a:t>Wochenplan</a:t>
            </a:r>
            <a:endParaRPr lang="de-DE" b="1" dirty="0" smtClean="0">
              <a:solidFill>
                <a:schemeClr val="bg1"/>
              </a:solidFill>
            </a:endParaRPr>
          </a:p>
          <a:p>
            <a:pPr defTabSz="252000"/>
            <a:r>
              <a:rPr lang="de-DE" b="1" dirty="0">
                <a:solidFill>
                  <a:schemeClr val="bg1"/>
                </a:solidFill>
              </a:rPr>
              <a:t>	</a:t>
            </a:r>
            <a:r>
              <a:rPr lang="de-DE" b="1" dirty="0" smtClean="0">
                <a:solidFill>
                  <a:schemeClr val="bg1"/>
                </a:solidFill>
              </a:rPr>
              <a:t>	</a:t>
            </a:r>
            <a:r>
              <a:rPr lang="de-DE" b="1" dirty="0" smtClean="0">
                <a:solidFill>
                  <a:schemeClr val="bg1"/>
                </a:solidFill>
              </a:rPr>
              <a:t>2.b.6</a:t>
            </a:r>
            <a:r>
              <a:rPr lang="de-DE" b="1" dirty="0">
                <a:solidFill>
                  <a:schemeClr val="bg1"/>
                </a:solidFill>
              </a:rPr>
              <a:t>	</a:t>
            </a:r>
            <a:r>
              <a:rPr lang="de-DE" b="1" dirty="0" err="1" smtClean="0">
                <a:solidFill>
                  <a:schemeClr val="bg1"/>
                </a:solidFill>
              </a:rPr>
              <a:t>To</a:t>
            </a:r>
            <a:r>
              <a:rPr lang="de-DE" b="1" dirty="0" smtClean="0">
                <a:solidFill>
                  <a:schemeClr val="bg1"/>
                </a:solidFill>
              </a:rPr>
              <a:t>-Do-Liste</a:t>
            </a:r>
          </a:p>
          <a:p>
            <a:pPr defTabSz="252000"/>
            <a:r>
              <a:rPr lang="de-DE" b="1" dirty="0" smtClean="0">
                <a:solidFill>
                  <a:schemeClr val="bg1"/>
                </a:solidFill>
              </a:rPr>
              <a:t>		2.b.7</a:t>
            </a:r>
            <a:r>
              <a:rPr lang="de-DE" b="1" dirty="0">
                <a:solidFill>
                  <a:schemeClr val="bg1"/>
                </a:solidFill>
              </a:rPr>
              <a:t>	</a:t>
            </a:r>
            <a:r>
              <a:rPr lang="de-DE" b="1" dirty="0" smtClean="0">
                <a:solidFill>
                  <a:schemeClr val="bg1"/>
                </a:solidFill>
              </a:rPr>
              <a:t>Zeiträuber</a:t>
            </a:r>
            <a:endParaRPr lang="de-DE" b="1" dirty="0" smtClean="0">
              <a:solidFill>
                <a:schemeClr val="bg1"/>
              </a:solidFill>
            </a:endParaRPr>
          </a:p>
          <a:p>
            <a:pPr defTabSz="72000">
              <a:tabLst>
                <a:tab pos="288000" algn="l"/>
              </a:tabLst>
            </a:pPr>
            <a:r>
              <a:rPr lang="de-DE" b="1" dirty="0" smtClean="0">
                <a:solidFill>
                  <a:schemeClr val="bg1"/>
                </a:solidFill>
              </a:rPr>
              <a:t>		</a:t>
            </a:r>
            <a:r>
              <a:rPr lang="de-DE" b="1" dirty="0" smtClean="0">
                <a:solidFill>
                  <a:schemeClr val="bg1"/>
                </a:solidFill>
              </a:rPr>
              <a:t>						2.b.6.1	Definition</a:t>
            </a:r>
            <a:endParaRPr lang="de-DE" b="1" dirty="0">
              <a:solidFill>
                <a:schemeClr val="bg1"/>
              </a:solidFill>
            </a:endParaRPr>
          </a:p>
          <a:p>
            <a:pPr defTabSz="72000">
              <a:tabLst>
                <a:tab pos="288000" algn="l"/>
              </a:tabLst>
            </a:pPr>
            <a:r>
              <a:rPr lang="de-DE" b="1" dirty="0" smtClean="0">
                <a:solidFill>
                  <a:schemeClr val="bg1"/>
                </a:solidFill>
              </a:rPr>
              <a:t>	</a:t>
            </a:r>
            <a:r>
              <a:rPr lang="de-DE" b="1" dirty="0" smtClean="0">
                <a:solidFill>
                  <a:schemeClr val="bg1"/>
                </a:solidFill>
              </a:rPr>
              <a:t>							</a:t>
            </a:r>
            <a:r>
              <a:rPr lang="de-DE" b="1" u="sng" dirty="0" smtClean="0">
                <a:solidFill>
                  <a:schemeClr val="bg1"/>
                </a:solidFill>
              </a:rPr>
              <a:t>2.b.6.2	Wie </a:t>
            </a:r>
          </a:p>
          <a:p>
            <a:pPr defTabSz="72000">
              <a:tabLst>
                <a:tab pos="288000" algn="l"/>
              </a:tabLst>
            </a:pPr>
            <a:r>
              <a:rPr lang="de-DE" b="1" dirty="0">
                <a:solidFill>
                  <a:schemeClr val="bg1"/>
                </a:solidFill>
              </a:rPr>
              <a:t>	</a:t>
            </a:r>
            <a:r>
              <a:rPr lang="de-DE" b="1" dirty="0" smtClean="0">
                <a:solidFill>
                  <a:schemeClr val="bg1"/>
                </a:solidFill>
              </a:rPr>
              <a:t>																	</a:t>
            </a:r>
            <a:r>
              <a:rPr lang="de-DE" b="1" u="sng" dirty="0" smtClean="0">
                <a:solidFill>
                  <a:schemeClr val="bg1"/>
                </a:solidFill>
              </a:rPr>
              <a:t>überwinde</a:t>
            </a:r>
            <a:r>
              <a:rPr lang="de-DE" b="1" dirty="0" smtClean="0">
                <a:solidFill>
                  <a:schemeClr val="bg1"/>
                </a:solidFill>
              </a:rPr>
              <a:t> </a:t>
            </a:r>
          </a:p>
          <a:p>
            <a:pPr defTabSz="72000">
              <a:tabLst>
                <a:tab pos="288000" algn="l"/>
              </a:tabLst>
            </a:pPr>
            <a:r>
              <a:rPr lang="de-DE" b="1" dirty="0">
                <a:solidFill>
                  <a:schemeClr val="bg1"/>
                </a:solidFill>
              </a:rPr>
              <a:t>	</a:t>
            </a:r>
            <a:r>
              <a:rPr lang="de-DE" b="1" dirty="0" smtClean="0">
                <a:solidFill>
                  <a:schemeClr val="bg1"/>
                </a:solidFill>
              </a:rPr>
              <a:t>																	</a:t>
            </a:r>
            <a:r>
              <a:rPr lang="de-DE" b="1" u="sng" dirty="0" smtClean="0">
                <a:solidFill>
                  <a:schemeClr val="bg1"/>
                </a:solidFill>
              </a:rPr>
              <a:t>ich diese?</a:t>
            </a:r>
            <a:r>
              <a:rPr lang="de-DE" b="1" dirty="0">
                <a:solidFill>
                  <a:schemeClr val="bg1"/>
                </a:solidFill>
              </a:rPr>
              <a:t>	</a:t>
            </a:r>
            <a:endParaRPr lang="de-DE" b="1" dirty="0" smtClean="0">
              <a:solidFill>
                <a:schemeClr val="bg1"/>
              </a:solidFill>
            </a:endParaRPr>
          </a:p>
          <a:p>
            <a:pPr defTabSz="72000">
              <a:tabLst>
                <a:tab pos="288000" algn="l"/>
              </a:tabLst>
            </a:pPr>
            <a:r>
              <a:rPr lang="de-DE" b="1" dirty="0" smtClean="0">
                <a:solidFill>
                  <a:schemeClr val="bg1"/>
                </a:solidFill>
              </a:rPr>
              <a:t>3.	Lernumfeld</a:t>
            </a:r>
            <a:endParaRPr lang="de-DE" b="1" dirty="0" smtClean="0">
              <a:solidFill>
                <a:schemeClr val="bg1"/>
              </a:solidFill>
            </a:endParaRPr>
          </a:p>
          <a:p>
            <a:pPr defTabSz="252000">
              <a:tabLst>
                <a:tab pos="288000" algn="l"/>
              </a:tabLst>
            </a:pPr>
            <a:r>
              <a:rPr lang="de-DE" b="1" dirty="0" smtClean="0">
                <a:solidFill>
                  <a:schemeClr val="bg1"/>
                </a:solidFill>
              </a:rPr>
              <a:t>4</a:t>
            </a:r>
            <a:r>
              <a:rPr lang="de-DE" b="1" dirty="0" smtClean="0">
                <a:solidFill>
                  <a:schemeClr val="bg1"/>
                </a:solidFill>
              </a:rPr>
              <a:t>.	Lernmedien</a:t>
            </a:r>
          </a:p>
          <a:p>
            <a:pPr defTabSz="252000">
              <a:tabLst>
                <a:tab pos="288000" algn="l"/>
              </a:tabLst>
            </a:pPr>
            <a:r>
              <a:rPr lang="de-DE" b="1" dirty="0" smtClean="0">
                <a:solidFill>
                  <a:schemeClr val="bg1"/>
                </a:solidFill>
              </a:rPr>
              <a:t>5.	Eigene </a:t>
            </a:r>
            <a:r>
              <a:rPr lang="de-DE" b="1" dirty="0">
                <a:solidFill>
                  <a:schemeClr val="bg1"/>
                </a:solidFill>
              </a:rPr>
              <a:t>Erfahrungen</a:t>
            </a:r>
          </a:p>
          <a:p>
            <a:pPr defTabSz="252000">
              <a:tabLst>
                <a:tab pos="288000" algn="l"/>
              </a:tabLst>
            </a:pPr>
            <a:endParaRPr lang="de-DE" b="1" dirty="0" smtClean="0">
              <a:solidFill>
                <a:schemeClr val="bg1"/>
              </a:solidFill>
            </a:endParaRPr>
          </a:p>
          <a:p>
            <a:pPr defTabSz="252000">
              <a:tabLst>
                <a:tab pos="288000" algn="l"/>
              </a:tabLst>
            </a:pPr>
            <a:r>
              <a:rPr lang="de-DE" b="1" dirty="0">
                <a:solidFill>
                  <a:schemeClr val="bg1"/>
                </a:solidFill>
              </a:rPr>
              <a:t>	</a:t>
            </a:r>
            <a:r>
              <a:rPr lang="de-DE" b="1" dirty="0" smtClean="0">
                <a:solidFill>
                  <a:schemeClr val="bg1"/>
                </a:solidFill>
              </a:rPr>
              <a:t>	</a:t>
            </a:r>
          </a:p>
        </p:txBody>
      </p:sp>
    </p:spTree>
    <p:extLst>
      <p:ext uri="{BB962C8B-B14F-4D97-AF65-F5344CB8AC3E}">
        <p14:creationId xmlns:p14="http://schemas.microsoft.com/office/powerpoint/2010/main" val="32437117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 rot="5400000">
            <a:off x="-1989307" y="1989306"/>
            <a:ext cx="6858000" cy="2879389"/>
          </a:xfrm>
          <a:solidFill>
            <a:schemeClr val="accent5">
              <a:lumMod val="75000"/>
            </a:schemeClr>
          </a:solidFill>
        </p:spPr>
        <p:txBody>
          <a:bodyPr/>
          <a:lstStyle/>
          <a:p>
            <a:endParaRPr lang="de-DE" dirty="0"/>
          </a:p>
        </p:txBody>
      </p:sp>
      <p:pic>
        <p:nvPicPr>
          <p:cNvPr id="1026" name="Picture 2" descr="Logo der Fachhochschule Schmalkalden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31870" y="36513"/>
            <a:ext cx="4953000" cy="9937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Fußzeilenplatzhalter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6136532" cy="365125"/>
          </a:xfrm>
        </p:spPr>
        <p:txBody>
          <a:bodyPr/>
          <a:lstStyle/>
          <a:p>
            <a:r>
              <a:rPr lang="de-DE" dirty="0" smtClean="0">
                <a:solidFill>
                  <a:schemeClr val="tx1"/>
                </a:solidFill>
              </a:rPr>
              <a:t>Uwe </a:t>
            </a:r>
            <a:r>
              <a:rPr lang="de-DE" dirty="0" err="1" smtClean="0">
                <a:solidFill>
                  <a:schemeClr val="tx1"/>
                </a:solidFill>
              </a:rPr>
              <a:t>Neisen</a:t>
            </a:r>
            <a:r>
              <a:rPr lang="de-DE" dirty="0" smtClean="0">
                <a:solidFill>
                  <a:schemeClr val="tx1"/>
                </a:solidFill>
              </a:rPr>
              <a:t>, Yannick Hartung, </a:t>
            </a:r>
            <a:r>
              <a:rPr lang="de-DE" dirty="0" err="1" smtClean="0">
                <a:solidFill>
                  <a:schemeClr val="tx1"/>
                </a:solidFill>
              </a:rPr>
              <a:t>Yannic</a:t>
            </a:r>
            <a:r>
              <a:rPr lang="de-DE" dirty="0" smtClean="0">
                <a:solidFill>
                  <a:schemeClr val="tx1"/>
                </a:solidFill>
              </a:rPr>
              <a:t> </a:t>
            </a:r>
            <a:r>
              <a:rPr lang="de-DE" dirty="0" err="1" smtClean="0">
                <a:solidFill>
                  <a:schemeClr val="tx1"/>
                </a:solidFill>
              </a:rPr>
              <a:t>Klinzing</a:t>
            </a:r>
            <a:r>
              <a:rPr lang="de-DE" dirty="0" smtClean="0">
                <a:solidFill>
                  <a:schemeClr val="tx1"/>
                </a:solidFill>
              </a:rPr>
              <a:t>, Kevin Ziller </a:t>
            </a:r>
            <a:endParaRPr lang="de-DE" dirty="0">
              <a:solidFill>
                <a:schemeClr val="tx1"/>
              </a:solidFill>
            </a:endParaRPr>
          </a:p>
        </p:txBody>
      </p:sp>
      <p:sp>
        <p:nvSpPr>
          <p:cNvPr id="8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9396919" y="6356349"/>
            <a:ext cx="2743200" cy="365125"/>
          </a:xfrm>
        </p:spPr>
        <p:txBody>
          <a:bodyPr/>
          <a:lstStyle/>
          <a:p>
            <a:r>
              <a:rPr lang="de-DE" dirty="0" smtClean="0">
                <a:solidFill>
                  <a:schemeClr val="tx1"/>
                </a:solidFill>
              </a:rPr>
              <a:t>25</a:t>
            </a:r>
            <a:endParaRPr lang="de-DE" dirty="0">
              <a:solidFill>
                <a:schemeClr val="tx1"/>
              </a:solidFill>
            </a:endParaRPr>
          </a:p>
        </p:txBody>
      </p:sp>
      <p:sp>
        <p:nvSpPr>
          <p:cNvPr id="2" name="Textfeld 1"/>
          <p:cNvSpPr txBox="1"/>
          <p:nvPr/>
        </p:nvSpPr>
        <p:spPr>
          <a:xfrm>
            <a:off x="-9730" y="-47703"/>
            <a:ext cx="3356045" cy="75713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288000"/>
            <a:r>
              <a:rPr lang="de-DE" b="1" dirty="0" smtClean="0">
                <a:solidFill>
                  <a:schemeClr val="bg1"/>
                </a:solidFill>
              </a:rPr>
              <a:t>1.	Lernstrategien</a:t>
            </a:r>
          </a:p>
          <a:p>
            <a:pPr defTabSz="288000"/>
            <a:r>
              <a:rPr lang="de-DE" b="1" dirty="0" smtClean="0">
                <a:solidFill>
                  <a:schemeClr val="bg1"/>
                </a:solidFill>
              </a:rPr>
              <a:t>2.	Zeitmanagement</a:t>
            </a:r>
          </a:p>
          <a:p>
            <a:pPr defTabSz="288000"/>
            <a:r>
              <a:rPr lang="de-DE" b="1" dirty="0" smtClean="0">
                <a:solidFill>
                  <a:schemeClr val="bg1"/>
                </a:solidFill>
              </a:rPr>
              <a:t>3.	Lernumfeld</a:t>
            </a:r>
          </a:p>
          <a:p>
            <a:pPr defTabSz="288000"/>
            <a:r>
              <a:rPr lang="de-DE" b="1" dirty="0" smtClean="0">
                <a:solidFill>
                  <a:schemeClr val="bg1"/>
                </a:solidFill>
              </a:rPr>
              <a:t>    </a:t>
            </a:r>
            <a:r>
              <a:rPr lang="de-DE" b="1" u="sng" dirty="0" smtClean="0">
                <a:solidFill>
                  <a:schemeClr val="bg1"/>
                </a:solidFill>
              </a:rPr>
              <a:t>3.a	Bedeutung</a:t>
            </a:r>
          </a:p>
          <a:p>
            <a:pPr defTabSz="288000"/>
            <a:r>
              <a:rPr lang="de-DE" b="1" dirty="0" smtClean="0">
                <a:solidFill>
                  <a:schemeClr val="bg1"/>
                </a:solidFill>
              </a:rPr>
              <a:t>    3.b	Komponenten einer</a:t>
            </a:r>
          </a:p>
          <a:p>
            <a:pPr defTabSz="288000"/>
            <a:r>
              <a:rPr lang="de-DE" b="1" dirty="0">
                <a:solidFill>
                  <a:schemeClr val="bg1"/>
                </a:solidFill>
              </a:rPr>
              <a:t>	</a:t>
            </a:r>
            <a:r>
              <a:rPr lang="de-DE" b="1" dirty="0" smtClean="0">
                <a:solidFill>
                  <a:schemeClr val="bg1"/>
                </a:solidFill>
              </a:rPr>
              <a:t>	geeigneten </a:t>
            </a:r>
            <a:r>
              <a:rPr lang="de-DE" b="1" dirty="0" err="1" smtClean="0">
                <a:solidFill>
                  <a:schemeClr val="bg1"/>
                </a:solidFill>
              </a:rPr>
              <a:t>Lernum</a:t>
            </a:r>
            <a:r>
              <a:rPr lang="de-DE" b="1" dirty="0" smtClean="0">
                <a:solidFill>
                  <a:schemeClr val="bg1"/>
                </a:solidFill>
              </a:rPr>
              <a:t>-</a:t>
            </a:r>
          </a:p>
          <a:p>
            <a:pPr defTabSz="288000"/>
            <a:r>
              <a:rPr lang="de-DE" b="1" dirty="0" smtClean="0">
                <a:solidFill>
                  <a:schemeClr val="bg1"/>
                </a:solidFill>
              </a:rPr>
              <a:t>		</a:t>
            </a:r>
            <a:r>
              <a:rPr lang="de-DE" b="1" dirty="0" err="1" smtClean="0">
                <a:solidFill>
                  <a:schemeClr val="bg1"/>
                </a:solidFill>
              </a:rPr>
              <a:t>gebung</a:t>
            </a:r>
            <a:r>
              <a:rPr lang="de-DE" b="1" dirty="0" smtClean="0">
                <a:solidFill>
                  <a:schemeClr val="bg1"/>
                </a:solidFill>
              </a:rPr>
              <a:t> am häuslichen</a:t>
            </a:r>
          </a:p>
          <a:p>
            <a:pPr defTabSz="288000"/>
            <a:r>
              <a:rPr lang="de-DE" b="1" dirty="0" smtClean="0">
                <a:solidFill>
                  <a:schemeClr val="bg1"/>
                </a:solidFill>
              </a:rPr>
              <a:t>		Arbeitsplatz</a:t>
            </a:r>
          </a:p>
          <a:p>
            <a:pPr defTabSz="252000"/>
            <a:r>
              <a:rPr lang="de-DE" b="1" dirty="0" smtClean="0">
                <a:solidFill>
                  <a:schemeClr val="bg1"/>
                </a:solidFill>
              </a:rPr>
              <a:t>		3.b.1	Strukturierter</a:t>
            </a:r>
          </a:p>
          <a:p>
            <a:pPr defTabSz="252000"/>
            <a:r>
              <a:rPr lang="de-DE" b="1" dirty="0">
                <a:solidFill>
                  <a:schemeClr val="bg1"/>
                </a:solidFill>
              </a:rPr>
              <a:t>	</a:t>
            </a:r>
            <a:r>
              <a:rPr lang="de-DE" b="1" dirty="0" smtClean="0">
                <a:solidFill>
                  <a:schemeClr val="bg1"/>
                </a:solidFill>
              </a:rPr>
              <a:t>			Arbeitsplatz</a:t>
            </a:r>
          </a:p>
          <a:p>
            <a:pPr defTabSz="252000"/>
            <a:r>
              <a:rPr lang="de-DE" b="1" dirty="0">
                <a:solidFill>
                  <a:schemeClr val="bg1"/>
                </a:solidFill>
              </a:rPr>
              <a:t>	</a:t>
            </a:r>
            <a:r>
              <a:rPr lang="de-DE" b="1" dirty="0" smtClean="0">
                <a:solidFill>
                  <a:schemeClr val="bg1"/>
                </a:solidFill>
              </a:rPr>
              <a:t>	3.b.2	Sitz-</a:t>
            </a:r>
          </a:p>
          <a:p>
            <a:pPr defTabSz="252000"/>
            <a:r>
              <a:rPr lang="de-DE" b="1" dirty="0">
                <a:solidFill>
                  <a:schemeClr val="bg1"/>
                </a:solidFill>
              </a:rPr>
              <a:t>	</a:t>
            </a:r>
            <a:r>
              <a:rPr lang="de-DE" b="1" dirty="0" smtClean="0">
                <a:solidFill>
                  <a:schemeClr val="bg1"/>
                </a:solidFill>
              </a:rPr>
              <a:t>			Stehmöglichkeiten</a:t>
            </a:r>
          </a:p>
          <a:p>
            <a:pPr defTabSz="252000"/>
            <a:r>
              <a:rPr lang="de-DE" b="1" dirty="0">
                <a:solidFill>
                  <a:schemeClr val="bg1"/>
                </a:solidFill>
              </a:rPr>
              <a:t>	</a:t>
            </a:r>
            <a:r>
              <a:rPr lang="de-DE" b="1" dirty="0" smtClean="0">
                <a:solidFill>
                  <a:schemeClr val="bg1"/>
                </a:solidFill>
              </a:rPr>
              <a:t>	3.b.3	Lichtquelle</a:t>
            </a:r>
          </a:p>
          <a:p>
            <a:pPr defTabSz="252000"/>
            <a:r>
              <a:rPr lang="de-DE" b="1" dirty="0">
                <a:solidFill>
                  <a:schemeClr val="bg1"/>
                </a:solidFill>
              </a:rPr>
              <a:t>	</a:t>
            </a:r>
            <a:r>
              <a:rPr lang="de-DE" b="1" dirty="0" smtClean="0">
                <a:solidFill>
                  <a:schemeClr val="bg1"/>
                </a:solidFill>
              </a:rPr>
              <a:t>	3.b.4	Ruhe</a:t>
            </a:r>
          </a:p>
          <a:p>
            <a:pPr defTabSz="252000"/>
            <a:r>
              <a:rPr lang="de-DE" b="1" dirty="0">
                <a:solidFill>
                  <a:schemeClr val="bg1"/>
                </a:solidFill>
              </a:rPr>
              <a:t>	</a:t>
            </a:r>
            <a:r>
              <a:rPr lang="de-DE" b="1" dirty="0" smtClean="0">
                <a:solidFill>
                  <a:schemeClr val="bg1"/>
                </a:solidFill>
              </a:rPr>
              <a:t>	3.b.5	Temperatur</a:t>
            </a:r>
          </a:p>
          <a:p>
            <a:pPr defTabSz="252000"/>
            <a:r>
              <a:rPr lang="de-DE" b="1" dirty="0">
                <a:solidFill>
                  <a:schemeClr val="bg1"/>
                </a:solidFill>
              </a:rPr>
              <a:t>	</a:t>
            </a:r>
            <a:r>
              <a:rPr lang="de-DE" b="1" dirty="0" smtClean="0">
                <a:solidFill>
                  <a:schemeClr val="bg1"/>
                </a:solidFill>
              </a:rPr>
              <a:t>	3.b.6	sonstiges</a:t>
            </a:r>
          </a:p>
          <a:p>
            <a:pPr defTabSz="288000">
              <a:tabLst>
                <a:tab pos="288000" algn="l"/>
              </a:tabLst>
            </a:pPr>
            <a:r>
              <a:rPr lang="de-DE" b="1" dirty="0" smtClean="0">
                <a:solidFill>
                  <a:schemeClr val="bg1"/>
                </a:solidFill>
              </a:rPr>
              <a:t>    3.c	Effizientes Lernen </a:t>
            </a:r>
          </a:p>
          <a:p>
            <a:pPr defTabSz="288000">
              <a:tabLst>
                <a:tab pos="288000" algn="l"/>
              </a:tabLst>
            </a:pPr>
            <a:r>
              <a:rPr lang="de-DE" b="1" dirty="0">
                <a:solidFill>
                  <a:schemeClr val="bg1"/>
                </a:solidFill>
              </a:rPr>
              <a:t>	</a:t>
            </a:r>
            <a:r>
              <a:rPr lang="de-DE" b="1" dirty="0" smtClean="0">
                <a:solidFill>
                  <a:schemeClr val="bg1"/>
                </a:solidFill>
              </a:rPr>
              <a:t>	außerhalb der eigenen</a:t>
            </a:r>
          </a:p>
          <a:p>
            <a:pPr defTabSz="288000">
              <a:tabLst>
                <a:tab pos="288000" algn="l"/>
              </a:tabLst>
            </a:pPr>
            <a:r>
              <a:rPr lang="de-DE" b="1" dirty="0">
                <a:solidFill>
                  <a:schemeClr val="bg1"/>
                </a:solidFill>
              </a:rPr>
              <a:t>	</a:t>
            </a:r>
            <a:r>
              <a:rPr lang="de-DE" b="1" dirty="0" smtClean="0">
                <a:solidFill>
                  <a:schemeClr val="bg1"/>
                </a:solidFill>
              </a:rPr>
              <a:t>	vier Wände</a:t>
            </a:r>
          </a:p>
          <a:p>
            <a:pPr defTabSz="252000">
              <a:tabLst>
                <a:tab pos="288000" algn="l"/>
              </a:tabLst>
            </a:pPr>
            <a:r>
              <a:rPr lang="de-DE" b="1" dirty="0" smtClean="0">
                <a:solidFill>
                  <a:schemeClr val="bg1"/>
                </a:solidFill>
              </a:rPr>
              <a:t>		3.c.1	Hochschule</a:t>
            </a:r>
          </a:p>
          <a:p>
            <a:pPr defTabSz="252000">
              <a:tabLst>
                <a:tab pos="288000" algn="l"/>
              </a:tabLst>
            </a:pPr>
            <a:r>
              <a:rPr lang="de-DE" b="1" dirty="0">
                <a:solidFill>
                  <a:schemeClr val="bg1"/>
                </a:solidFill>
              </a:rPr>
              <a:t>	</a:t>
            </a:r>
            <a:r>
              <a:rPr lang="de-DE" b="1" dirty="0" smtClean="0">
                <a:solidFill>
                  <a:schemeClr val="bg1"/>
                </a:solidFill>
              </a:rPr>
              <a:t>	3.c.2	Bibliothek</a:t>
            </a:r>
          </a:p>
          <a:p>
            <a:pPr defTabSz="252000">
              <a:tabLst>
                <a:tab pos="288000" algn="l"/>
              </a:tabLst>
            </a:pPr>
            <a:r>
              <a:rPr lang="de-DE" b="1" dirty="0">
                <a:solidFill>
                  <a:schemeClr val="bg1"/>
                </a:solidFill>
              </a:rPr>
              <a:t>	</a:t>
            </a:r>
            <a:r>
              <a:rPr lang="de-DE" b="1" dirty="0" smtClean="0">
                <a:solidFill>
                  <a:schemeClr val="bg1"/>
                </a:solidFill>
              </a:rPr>
              <a:t>	3.c.3	Bahn</a:t>
            </a:r>
          </a:p>
          <a:p>
            <a:pPr defTabSz="252000">
              <a:tabLst>
                <a:tab pos="288000" algn="l"/>
              </a:tabLst>
            </a:pPr>
            <a:r>
              <a:rPr lang="de-DE" b="1" dirty="0">
                <a:solidFill>
                  <a:schemeClr val="bg1"/>
                </a:solidFill>
              </a:rPr>
              <a:t>	</a:t>
            </a:r>
            <a:r>
              <a:rPr lang="de-DE" b="1" dirty="0" smtClean="0">
                <a:solidFill>
                  <a:schemeClr val="bg1"/>
                </a:solidFill>
              </a:rPr>
              <a:t>	3.c.4	sonstige </a:t>
            </a:r>
            <a:r>
              <a:rPr lang="de-DE" b="1" dirty="0" err="1" smtClean="0">
                <a:solidFill>
                  <a:schemeClr val="bg1"/>
                </a:solidFill>
              </a:rPr>
              <a:t>Umgeb</a:t>
            </a:r>
            <a:r>
              <a:rPr lang="de-DE" b="1" dirty="0" smtClean="0">
                <a:solidFill>
                  <a:schemeClr val="bg1"/>
                </a:solidFill>
              </a:rPr>
              <a:t>.</a:t>
            </a:r>
          </a:p>
          <a:p>
            <a:pPr defTabSz="252000">
              <a:tabLst>
                <a:tab pos="288000" algn="l"/>
              </a:tabLst>
            </a:pPr>
            <a:r>
              <a:rPr lang="de-DE" b="1" dirty="0" smtClean="0">
                <a:solidFill>
                  <a:schemeClr val="bg1"/>
                </a:solidFill>
              </a:rPr>
              <a:t>4.	Lernmedien</a:t>
            </a:r>
          </a:p>
          <a:p>
            <a:pPr defTabSz="252000">
              <a:tabLst>
                <a:tab pos="288000" algn="l"/>
              </a:tabLst>
            </a:pPr>
            <a:r>
              <a:rPr lang="de-DE" b="1" dirty="0" smtClean="0">
                <a:solidFill>
                  <a:schemeClr val="bg1"/>
                </a:solidFill>
              </a:rPr>
              <a:t>5.	Eigene </a:t>
            </a:r>
            <a:r>
              <a:rPr lang="de-DE" b="1" dirty="0">
                <a:solidFill>
                  <a:schemeClr val="bg1"/>
                </a:solidFill>
              </a:rPr>
              <a:t>Erfahrungen</a:t>
            </a:r>
          </a:p>
          <a:p>
            <a:pPr defTabSz="252000">
              <a:tabLst>
                <a:tab pos="288000" algn="l"/>
              </a:tabLst>
            </a:pPr>
            <a:endParaRPr lang="de-DE" b="1" dirty="0" smtClean="0">
              <a:solidFill>
                <a:schemeClr val="bg1"/>
              </a:solidFill>
            </a:endParaRPr>
          </a:p>
          <a:p>
            <a:pPr defTabSz="252000">
              <a:tabLst>
                <a:tab pos="288000" algn="l"/>
              </a:tabLst>
            </a:pPr>
            <a:r>
              <a:rPr lang="de-DE" b="1" dirty="0">
                <a:solidFill>
                  <a:schemeClr val="bg1"/>
                </a:solidFill>
              </a:rPr>
              <a:t>	</a:t>
            </a:r>
            <a:r>
              <a:rPr lang="de-DE" b="1" dirty="0" smtClean="0">
                <a:solidFill>
                  <a:schemeClr val="bg1"/>
                </a:solidFill>
              </a:rPr>
              <a:t>	</a:t>
            </a:r>
          </a:p>
        </p:txBody>
      </p:sp>
    </p:spTree>
    <p:extLst>
      <p:ext uri="{BB962C8B-B14F-4D97-AF65-F5344CB8AC3E}">
        <p14:creationId xmlns:p14="http://schemas.microsoft.com/office/powerpoint/2010/main" val="27108035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 rot="5400000">
            <a:off x="-1989307" y="1989305"/>
            <a:ext cx="6858000" cy="2879389"/>
          </a:xfrm>
          <a:solidFill>
            <a:schemeClr val="accent5">
              <a:lumMod val="75000"/>
            </a:schemeClr>
          </a:solidFill>
        </p:spPr>
        <p:txBody>
          <a:bodyPr/>
          <a:lstStyle/>
          <a:p>
            <a:endParaRPr lang="de-DE" dirty="0"/>
          </a:p>
        </p:txBody>
      </p:sp>
      <p:pic>
        <p:nvPicPr>
          <p:cNvPr id="1026" name="Picture 2" descr="Logo der Fachhochschule Schmalkalden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31870" y="36513"/>
            <a:ext cx="4953000" cy="9937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Fußzeilenplatzhalter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6136532" cy="365125"/>
          </a:xfrm>
        </p:spPr>
        <p:txBody>
          <a:bodyPr/>
          <a:lstStyle/>
          <a:p>
            <a:r>
              <a:rPr lang="de-DE" dirty="0" smtClean="0">
                <a:solidFill>
                  <a:schemeClr val="tx1"/>
                </a:solidFill>
              </a:rPr>
              <a:t>Uwe </a:t>
            </a:r>
            <a:r>
              <a:rPr lang="de-DE" dirty="0" err="1" smtClean="0">
                <a:solidFill>
                  <a:schemeClr val="tx1"/>
                </a:solidFill>
              </a:rPr>
              <a:t>Neisen</a:t>
            </a:r>
            <a:r>
              <a:rPr lang="de-DE" dirty="0" smtClean="0">
                <a:solidFill>
                  <a:schemeClr val="tx1"/>
                </a:solidFill>
              </a:rPr>
              <a:t>, Yannick Hartung, </a:t>
            </a:r>
            <a:r>
              <a:rPr lang="de-DE" dirty="0" err="1" smtClean="0">
                <a:solidFill>
                  <a:schemeClr val="tx1"/>
                </a:solidFill>
              </a:rPr>
              <a:t>Yannic</a:t>
            </a:r>
            <a:r>
              <a:rPr lang="de-DE" dirty="0" smtClean="0">
                <a:solidFill>
                  <a:schemeClr val="tx1"/>
                </a:solidFill>
              </a:rPr>
              <a:t> </a:t>
            </a:r>
            <a:r>
              <a:rPr lang="de-DE" dirty="0" err="1" smtClean="0">
                <a:solidFill>
                  <a:schemeClr val="tx1"/>
                </a:solidFill>
              </a:rPr>
              <a:t>Klinzing</a:t>
            </a:r>
            <a:r>
              <a:rPr lang="de-DE" dirty="0" smtClean="0">
                <a:solidFill>
                  <a:schemeClr val="tx1"/>
                </a:solidFill>
              </a:rPr>
              <a:t>, Kevin Ziller </a:t>
            </a:r>
            <a:endParaRPr lang="de-DE" dirty="0">
              <a:solidFill>
                <a:schemeClr val="tx1"/>
              </a:solidFill>
            </a:endParaRPr>
          </a:p>
        </p:txBody>
      </p:sp>
      <p:sp>
        <p:nvSpPr>
          <p:cNvPr id="8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9396919" y="6356349"/>
            <a:ext cx="2743200" cy="365125"/>
          </a:xfrm>
        </p:spPr>
        <p:txBody>
          <a:bodyPr/>
          <a:lstStyle/>
          <a:p>
            <a:r>
              <a:rPr lang="de-DE" dirty="0" smtClean="0">
                <a:solidFill>
                  <a:schemeClr val="tx1"/>
                </a:solidFill>
              </a:rPr>
              <a:t>26</a:t>
            </a:r>
            <a:endParaRPr lang="de-DE" dirty="0">
              <a:solidFill>
                <a:schemeClr val="tx1"/>
              </a:solidFill>
            </a:endParaRPr>
          </a:p>
        </p:txBody>
      </p:sp>
      <p:sp>
        <p:nvSpPr>
          <p:cNvPr id="2" name="Textfeld 1"/>
          <p:cNvSpPr txBox="1"/>
          <p:nvPr/>
        </p:nvSpPr>
        <p:spPr>
          <a:xfrm>
            <a:off x="-9730" y="-47705"/>
            <a:ext cx="3356045" cy="72943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288000"/>
            <a:r>
              <a:rPr lang="de-DE" b="1" dirty="0" smtClean="0">
                <a:solidFill>
                  <a:schemeClr val="bg1"/>
                </a:solidFill>
              </a:rPr>
              <a:t>1.	Lernstrategien</a:t>
            </a:r>
          </a:p>
          <a:p>
            <a:pPr defTabSz="288000"/>
            <a:r>
              <a:rPr lang="de-DE" b="1" dirty="0" smtClean="0">
                <a:solidFill>
                  <a:schemeClr val="bg1"/>
                </a:solidFill>
              </a:rPr>
              <a:t>2.	Zeitmanagement</a:t>
            </a:r>
          </a:p>
          <a:p>
            <a:pPr defTabSz="288000"/>
            <a:r>
              <a:rPr lang="de-DE" b="1" dirty="0" smtClean="0">
                <a:solidFill>
                  <a:schemeClr val="bg1"/>
                </a:solidFill>
              </a:rPr>
              <a:t>3.	Lernumfeld</a:t>
            </a:r>
          </a:p>
          <a:p>
            <a:pPr defTabSz="288000"/>
            <a:r>
              <a:rPr lang="de-DE" b="1" dirty="0" smtClean="0">
                <a:solidFill>
                  <a:schemeClr val="bg1"/>
                </a:solidFill>
              </a:rPr>
              <a:t>    3.a	Bedeutung</a:t>
            </a:r>
          </a:p>
          <a:p>
            <a:pPr defTabSz="288000"/>
            <a:r>
              <a:rPr lang="de-DE" b="1" dirty="0" smtClean="0">
                <a:solidFill>
                  <a:schemeClr val="bg1"/>
                </a:solidFill>
              </a:rPr>
              <a:t>    </a:t>
            </a:r>
            <a:r>
              <a:rPr lang="de-DE" b="1" u="sng" dirty="0" smtClean="0">
                <a:solidFill>
                  <a:schemeClr val="bg1"/>
                </a:solidFill>
              </a:rPr>
              <a:t>3.b	Komponenten einer</a:t>
            </a:r>
          </a:p>
          <a:p>
            <a:pPr defTabSz="288000"/>
            <a:r>
              <a:rPr lang="de-DE" b="1" dirty="0">
                <a:solidFill>
                  <a:schemeClr val="bg1"/>
                </a:solidFill>
              </a:rPr>
              <a:t>	</a:t>
            </a:r>
            <a:r>
              <a:rPr lang="de-DE" b="1" dirty="0" smtClean="0">
                <a:solidFill>
                  <a:schemeClr val="bg1"/>
                </a:solidFill>
              </a:rPr>
              <a:t>	</a:t>
            </a:r>
            <a:r>
              <a:rPr lang="de-DE" b="1" u="sng" dirty="0" smtClean="0">
                <a:solidFill>
                  <a:schemeClr val="bg1"/>
                </a:solidFill>
              </a:rPr>
              <a:t>geeigneten </a:t>
            </a:r>
            <a:r>
              <a:rPr lang="de-DE" b="1" u="sng" dirty="0" err="1" smtClean="0">
                <a:solidFill>
                  <a:schemeClr val="bg1"/>
                </a:solidFill>
              </a:rPr>
              <a:t>Lernum</a:t>
            </a:r>
            <a:r>
              <a:rPr lang="de-DE" b="1" u="sng" dirty="0" smtClean="0">
                <a:solidFill>
                  <a:schemeClr val="bg1"/>
                </a:solidFill>
              </a:rPr>
              <a:t>-</a:t>
            </a:r>
          </a:p>
          <a:p>
            <a:pPr defTabSz="288000"/>
            <a:r>
              <a:rPr lang="de-DE" b="1" dirty="0" smtClean="0">
                <a:solidFill>
                  <a:schemeClr val="bg1"/>
                </a:solidFill>
              </a:rPr>
              <a:t>		</a:t>
            </a:r>
            <a:r>
              <a:rPr lang="de-DE" b="1" u="sng" dirty="0" err="1" smtClean="0">
                <a:solidFill>
                  <a:schemeClr val="bg1"/>
                </a:solidFill>
              </a:rPr>
              <a:t>gebung</a:t>
            </a:r>
            <a:r>
              <a:rPr lang="de-DE" b="1" u="sng" dirty="0" smtClean="0">
                <a:solidFill>
                  <a:schemeClr val="bg1"/>
                </a:solidFill>
              </a:rPr>
              <a:t> am häuslichen</a:t>
            </a:r>
          </a:p>
          <a:p>
            <a:pPr defTabSz="288000"/>
            <a:r>
              <a:rPr lang="de-DE" b="1" dirty="0" smtClean="0">
                <a:solidFill>
                  <a:schemeClr val="bg1"/>
                </a:solidFill>
              </a:rPr>
              <a:t>		</a:t>
            </a:r>
            <a:r>
              <a:rPr lang="de-DE" b="1" u="sng" dirty="0" smtClean="0">
                <a:solidFill>
                  <a:schemeClr val="bg1"/>
                </a:solidFill>
              </a:rPr>
              <a:t>Arbeitsplatz</a:t>
            </a:r>
          </a:p>
          <a:p>
            <a:pPr defTabSz="252000"/>
            <a:r>
              <a:rPr lang="de-DE" b="1" dirty="0" smtClean="0">
                <a:solidFill>
                  <a:schemeClr val="bg1"/>
                </a:solidFill>
              </a:rPr>
              <a:t>		3.b.1	Strukturierter</a:t>
            </a:r>
          </a:p>
          <a:p>
            <a:pPr defTabSz="252000"/>
            <a:r>
              <a:rPr lang="de-DE" b="1" dirty="0">
                <a:solidFill>
                  <a:schemeClr val="bg1"/>
                </a:solidFill>
              </a:rPr>
              <a:t>	</a:t>
            </a:r>
            <a:r>
              <a:rPr lang="de-DE" b="1" dirty="0" smtClean="0">
                <a:solidFill>
                  <a:schemeClr val="bg1"/>
                </a:solidFill>
              </a:rPr>
              <a:t>			Arbeitsplatz</a:t>
            </a:r>
          </a:p>
          <a:p>
            <a:pPr defTabSz="252000"/>
            <a:r>
              <a:rPr lang="de-DE" b="1" dirty="0">
                <a:solidFill>
                  <a:schemeClr val="bg1"/>
                </a:solidFill>
              </a:rPr>
              <a:t>	</a:t>
            </a:r>
            <a:r>
              <a:rPr lang="de-DE" b="1" dirty="0" smtClean="0">
                <a:solidFill>
                  <a:schemeClr val="bg1"/>
                </a:solidFill>
              </a:rPr>
              <a:t>	3.b.2	Sitz-</a:t>
            </a:r>
          </a:p>
          <a:p>
            <a:pPr defTabSz="252000"/>
            <a:r>
              <a:rPr lang="de-DE" b="1" dirty="0">
                <a:solidFill>
                  <a:schemeClr val="bg1"/>
                </a:solidFill>
              </a:rPr>
              <a:t>	</a:t>
            </a:r>
            <a:r>
              <a:rPr lang="de-DE" b="1" dirty="0" smtClean="0">
                <a:solidFill>
                  <a:schemeClr val="bg1"/>
                </a:solidFill>
              </a:rPr>
              <a:t>			Stehmöglichkeiten</a:t>
            </a:r>
          </a:p>
          <a:p>
            <a:pPr defTabSz="252000"/>
            <a:r>
              <a:rPr lang="de-DE" b="1" dirty="0">
                <a:solidFill>
                  <a:schemeClr val="bg1"/>
                </a:solidFill>
              </a:rPr>
              <a:t>	</a:t>
            </a:r>
            <a:r>
              <a:rPr lang="de-DE" b="1" dirty="0" smtClean="0">
                <a:solidFill>
                  <a:schemeClr val="bg1"/>
                </a:solidFill>
              </a:rPr>
              <a:t>	3.b.3	Lichtquelle</a:t>
            </a:r>
          </a:p>
          <a:p>
            <a:pPr defTabSz="252000"/>
            <a:r>
              <a:rPr lang="de-DE" b="1" dirty="0">
                <a:solidFill>
                  <a:schemeClr val="bg1"/>
                </a:solidFill>
              </a:rPr>
              <a:t>	</a:t>
            </a:r>
            <a:r>
              <a:rPr lang="de-DE" b="1" dirty="0" smtClean="0">
                <a:solidFill>
                  <a:schemeClr val="bg1"/>
                </a:solidFill>
              </a:rPr>
              <a:t>	3.b.4	Ruhe</a:t>
            </a:r>
          </a:p>
          <a:p>
            <a:pPr defTabSz="252000"/>
            <a:r>
              <a:rPr lang="de-DE" b="1" dirty="0">
                <a:solidFill>
                  <a:schemeClr val="bg1"/>
                </a:solidFill>
              </a:rPr>
              <a:t>	</a:t>
            </a:r>
            <a:r>
              <a:rPr lang="de-DE" b="1" dirty="0" smtClean="0">
                <a:solidFill>
                  <a:schemeClr val="bg1"/>
                </a:solidFill>
              </a:rPr>
              <a:t>	3.b.5	Temperatur</a:t>
            </a:r>
          </a:p>
          <a:p>
            <a:pPr defTabSz="252000"/>
            <a:r>
              <a:rPr lang="de-DE" b="1" dirty="0">
                <a:solidFill>
                  <a:schemeClr val="bg1"/>
                </a:solidFill>
              </a:rPr>
              <a:t>	</a:t>
            </a:r>
            <a:r>
              <a:rPr lang="de-DE" b="1" dirty="0" smtClean="0">
                <a:solidFill>
                  <a:schemeClr val="bg1"/>
                </a:solidFill>
              </a:rPr>
              <a:t>	3.b.6	sonstiges</a:t>
            </a:r>
          </a:p>
          <a:p>
            <a:pPr defTabSz="288000">
              <a:tabLst>
                <a:tab pos="288000" algn="l"/>
              </a:tabLst>
            </a:pPr>
            <a:r>
              <a:rPr lang="de-DE" b="1" dirty="0" smtClean="0">
                <a:solidFill>
                  <a:schemeClr val="bg1"/>
                </a:solidFill>
              </a:rPr>
              <a:t>    3.c	Effizientes Lernen </a:t>
            </a:r>
          </a:p>
          <a:p>
            <a:pPr defTabSz="288000">
              <a:tabLst>
                <a:tab pos="288000" algn="l"/>
              </a:tabLst>
            </a:pPr>
            <a:r>
              <a:rPr lang="de-DE" b="1" dirty="0">
                <a:solidFill>
                  <a:schemeClr val="bg1"/>
                </a:solidFill>
              </a:rPr>
              <a:t>	</a:t>
            </a:r>
            <a:r>
              <a:rPr lang="de-DE" b="1" dirty="0" smtClean="0">
                <a:solidFill>
                  <a:schemeClr val="bg1"/>
                </a:solidFill>
              </a:rPr>
              <a:t>	außerhalb der eigenen</a:t>
            </a:r>
          </a:p>
          <a:p>
            <a:pPr defTabSz="288000">
              <a:tabLst>
                <a:tab pos="288000" algn="l"/>
              </a:tabLst>
            </a:pPr>
            <a:r>
              <a:rPr lang="de-DE" b="1" dirty="0">
                <a:solidFill>
                  <a:schemeClr val="bg1"/>
                </a:solidFill>
              </a:rPr>
              <a:t>	</a:t>
            </a:r>
            <a:r>
              <a:rPr lang="de-DE" b="1" dirty="0" smtClean="0">
                <a:solidFill>
                  <a:schemeClr val="bg1"/>
                </a:solidFill>
              </a:rPr>
              <a:t>	vier Wände</a:t>
            </a:r>
          </a:p>
          <a:p>
            <a:pPr defTabSz="252000">
              <a:tabLst>
                <a:tab pos="288000" algn="l"/>
              </a:tabLst>
            </a:pPr>
            <a:r>
              <a:rPr lang="de-DE" b="1" dirty="0" smtClean="0">
                <a:solidFill>
                  <a:schemeClr val="bg1"/>
                </a:solidFill>
              </a:rPr>
              <a:t>		3.c.1	Hochschule</a:t>
            </a:r>
          </a:p>
          <a:p>
            <a:pPr defTabSz="252000">
              <a:tabLst>
                <a:tab pos="288000" algn="l"/>
              </a:tabLst>
            </a:pPr>
            <a:r>
              <a:rPr lang="de-DE" b="1" dirty="0">
                <a:solidFill>
                  <a:schemeClr val="bg1"/>
                </a:solidFill>
              </a:rPr>
              <a:t>	</a:t>
            </a:r>
            <a:r>
              <a:rPr lang="de-DE" b="1" dirty="0" smtClean="0">
                <a:solidFill>
                  <a:schemeClr val="bg1"/>
                </a:solidFill>
              </a:rPr>
              <a:t>	3.c.2	Bibliothek</a:t>
            </a:r>
          </a:p>
          <a:p>
            <a:pPr defTabSz="252000">
              <a:tabLst>
                <a:tab pos="288000" algn="l"/>
              </a:tabLst>
            </a:pPr>
            <a:r>
              <a:rPr lang="de-DE" b="1" dirty="0">
                <a:solidFill>
                  <a:schemeClr val="bg1"/>
                </a:solidFill>
              </a:rPr>
              <a:t>	</a:t>
            </a:r>
            <a:r>
              <a:rPr lang="de-DE" b="1" dirty="0" smtClean="0">
                <a:solidFill>
                  <a:schemeClr val="bg1"/>
                </a:solidFill>
              </a:rPr>
              <a:t>	3.c.3	Bahn</a:t>
            </a:r>
          </a:p>
          <a:p>
            <a:pPr defTabSz="252000">
              <a:tabLst>
                <a:tab pos="288000" algn="l"/>
              </a:tabLst>
            </a:pPr>
            <a:r>
              <a:rPr lang="de-DE" b="1" dirty="0">
                <a:solidFill>
                  <a:schemeClr val="bg1"/>
                </a:solidFill>
              </a:rPr>
              <a:t>	</a:t>
            </a:r>
            <a:r>
              <a:rPr lang="de-DE" b="1" dirty="0" smtClean="0">
                <a:solidFill>
                  <a:schemeClr val="bg1"/>
                </a:solidFill>
              </a:rPr>
              <a:t>	3.c.4	sonstige </a:t>
            </a:r>
            <a:r>
              <a:rPr lang="de-DE" b="1" dirty="0" err="1" smtClean="0">
                <a:solidFill>
                  <a:schemeClr val="bg1"/>
                </a:solidFill>
              </a:rPr>
              <a:t>Umgeb</a:t>
            </a:r>
            <a:r>
              <a:rPr lang="de-DE" b="1" dirty="0" smtClean="0">
                <a:solidFill>
                  <a:schemeClr val="bg1"/>
                </a:solidFill>
              </a:rPr>
              <a:t>.</a:t>
            </a:r>
          </a:p>
          <a:p>
            <a:pPr defTabSz="252000">
              <a:tabLst>
                <a:tab pos="288000" algn="l"/>
              </a:tabLst>
            </a:pPr>
            <a:r>
              <a:rPr lang="de-DE" b="1" dirty="0" smtClean="0">
                <a:solidFill>
                  <a:schemeClr val="bg1"/>
                </a:solidFill>
              </a:rPr>
              <a:t>4.	Lernmedien</a:t>
            </a:r>
          </a:p>
          <a:p>
            <a:pPr defTabSz="252000">
              <a:tabLst>
                <a:tab pos="288000" algn="l"/>
              </a:tabLst>
            </a:pPr>
            <a:r>
              <a:rPr lang="de-DE" b="1" dirty="0" smtClean="0">
                <a:solidFill>
                  <a:schemeClr val="bg1"/>
                </a:solidFill>
              </a:rPr>
              <a:t>5.	Eigene Erfahrungen</a:t>
            </a:r>
          </a:p>
          <a:p>
            <a:pPr defTabSz="252000">
              <a:tabLst>
                <a:tab pos="288000" algn="l"/>
              </a:tabLst>
            </a:pPr>
            <a:r>
              <a:rPr lang="de-DE" b="1" dirty="0">
                <a:solidFill>
                  <a:schemeClr val="bg1"/>
                </a:solidFill>
              </a:rPr>
              <a:t>	</a:t>
            </a:r>
            <a:r>
              <a:rPr lang="de-DE" b="1" dirty="0" smtClean="0">
                <a:solidFill>
                  <a:schemeClr val="bg1"/>
                </a:solidFill>
              </a:rPr>
              <a:t>			</a:t>
            </a:r>
          </a:p>
        </p:txBody>
      </p:sp>
    </p:spTree>
    <p:extLst>
      <p:ext uri="{BB962C8B-B14F-4D97-AF65-F5344CB8AC3E}">
        <p14:creationId xmlns:p14="http://schemas.microsoft.com/office/powerpoint/2010/main" val="6755188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 rot="5400000">
            <a:off x="-1989307" y="1989305"/>
            <a:ext cx="6858000" cy="2879389"/>
          </a:xfrm>
          <a:solidFill>
            <a:schemeClr val="accent5">
              <a:lumMod val="75000"/>
            </a:schemeClr>
          </a:solidFill>
        </p:spPr>
        <p:txBody>
          <a:bodyPr/>
          <a:lstStyle/>
          <a:p>
            <a:endParaRPr lang="de-DE" dirty="0"/>
          </a:p>
        </p:txBody>
      </p:sp>
      <p:pic>
        <p:nvPicPr>
          <p:cNvPr id="1026" name="Picture 2" descr="Logo der Fachhochschule Schmalkalden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31870" y="36513"/>
            <a:ext cx="4953000" cy="9937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Fußzeilenplatzhalter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6136532" cy="365125"/>
          </a:xfrm>
        </p:spPr>
        <p:txBody>
          <a:bodyPr/>
          <a:lstStyle/>
          <a:p>
            <a:r>
              <a:rPr lang="de-DE" dirty="0" smtClean="0">
                <a:solidFill>
                  <a:schemeClr val="tx1"/>
                </a:solidFill>
              </a:rPr>
              <a:t>Uwe </a:t>
            </a:r>
            <a:r>
              <a:rPr lang="de-DE" dirty="0" err="1" smtClean="0">
                <a:solidFill>
                  <a:schemeClr val="tx1"/>
                </a:solidFill>
              </a:rPr>
              <a:t>Neisen</a:t>
            </a:r>
            <a:r>
              <a:rPr lang="de-DE" dirty="0" smtClean="0">
                <a:solidFill>
                  <a:schemeClr val="tx1"/>
                </a:solidFill>
              </a:rPr>
              <a:t>, Yannick Hartung, </a:t>
            </a:r>
            <a:r>
              <a:rPr lang="de-DE" dirty="0" err="1" smtClean="0">
                <a:solidFill>
                  <a:schemeClr val="tx1"/>
                </a:solidFill>
              </a:rPr>
              <a:t>Yannic</a:t>
            </a:r>
            <a:r>
              <a:rPr lang="de-DE" dirty="0" smtClean="0">
                <a:solidFill>
                  <a:schemeClr val="tx1"/>
                </a:solidFill>
              </a:rPr>
              <a:t> </a:t>
            </a:r>
            <a:r>
              <a:rPr lang="de-DE" dirty="0" err="1" smtClean="0">
                <a:solidFill>
                  <a:schemeClr val="tx1"/>
                </a:solidFill>
              </a:rPr>
              <a:t>Klinzing</a:t>
            </a:r>
            <a:r>
              <a:rPr lang="de-DE" dirty="0" smtClean="0">
                <a:solidFill>
                  <a:schemeClr val="tx1"/>
                </a:solidFill>
              </a:rPr>
              <a:t>, Kevin Ziller </a:t>
            </a:r>
            <a:endParaRPr lang="de-DE" dirty="0">
              <a:solidFill>
                <a:schemeClr val="tx1"/>
              </a:solidFill>
            </a:endParaRPr>
          </a:p>
        </p:txBody>
      </p:sp>
      <p:sp>
        <p:nvSpPr>
          <p:cNvPr id="8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9396919" y="6356349"/>
            <a:ext cx="2743200" cy="365125"/>
          </a:xfrm>
        </p:spPr>
        <p:txBody>
          <a:bodyPr/>
          <a:lstStyle/>
          <a:p>
            <a:r>
              <a:rPr lang="de-DE" dirty="0" smtClean="0">
                <a:solidFill>
                  <a:schemeClr val="tx1"/>
                </a:solidFill>
              </a:rPr>
              <a:t>27</a:t>
            </a:r>
            <a:endParaRPr lang="de-DE" dirty="0">
              <a:solidFill>
                <a:schemeClr val="tx1"/>
              </a:solidFill>
            </a:endParaRPr>
          </a:p>
        </p:txBody>
      </p:sp>
      <p:sp>
        <p:nvSpPr>
          <p:cNvPr id="2" name="Textfeld 1"/>
          <p:cNvSpPr txBox="1"/>
          <p:nvPr/>
        </p:nvSpPr>
        <p:spPr>
          <a:xfrm>
            <a:off x="-9730" y="-47711"/>
            <a:ext cx="3356045" cy="72943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288000"/>
            <a:r>
              <a:rPr lang="de-DE" b="1" dirty="0" smtClean="0">
                <a:solidFill>
                  <a:schemeClr val="bg1"/>
                </a:solidFill>
              </a:rPr>
              <a:t>1.	Lernstrategien</a:t>
            </a:r>
          </a:p>
          <a:p>
            <a:pPr defTabSz="288000"/>
            <a:r>
              <a:rPr lang="de-DE" b="1" dirty="0" smtClean="0">
                <a:solidFill>
                  <a:schemeClr val="bg1"/>
                </a:solidFill>
              </a:rPr>
              <a:t>2.	Zeitmanagement</a:t>
            </a:r>
          </a:p>
          <a:p>
            <a:pPr defTabSz="288000"/>
            <a:r>
              <a:rPr lang="de-DE" b="1" dirty="0" smtClean="0">
                <a:solidFill>
                  <a:schemeClr val="bg1"/>
                </a:solidFill>
              </a:rPr>
              <a:t>3.	Lernumfeld</a:t>
            </a:r>
          </a:p>
          <a:p>
            <a:pPr defTabSz="288000"/>
            <a:r>
              <a:rPr lang="de-DE" b="1" dirty="0" smtClean="0">
                <a:solidFill>
                  <a:schemeClr val="bg1"/>
                </a:solidFill>
              </a:rPr>
              <a:t>    3.a	Bedeutung</a:t>
            </a:r>
          </a:p>
          <a:p>
            <a:pPr defTabSz="288000"/>
            <a:r>
              <a:rPr lang="de-DE" b="1" dirty="0" smtClean="0">
                <a:solidFill>
                  <a:schemeClr val="bg1"/>
                </a:solidFill>
              </a:rPr>
              <a:t>    3.b	Komponenten einer</a:t>
            </a:r>
          </a:p>
          <a:p>
            <a:pPr defTabSz="288000"/>
            <a:r>
              <a:rPr lang="de-DE" b="1" dirty="0">
                <a:solidFill>
                  <a:schemeClr val="bg1"/>
                </a:solidFill>
              </a:rPr>
              <a:t>	</a:t>
            </a:r>
            <a:r>
              <a:rPr lang="de-DE" b="1" dirty="0" smtClean="0">
                <a:solidFill>
                  <a:schemeClr val="bg1"/>
                </a:solidFill>
              </a:rPr>
              <a:t>	geeigneten </a:t>
            </a:r>
            <a:r>
              <a:rPr lang="de-DE" b="1" dirty="0" err="1" smtClean="0">
                <a:solidFill>
                  <a:schemeClr val="bg1"/>
                </a:solidFill>
              </a:rPr>
              <a:t>Lernum</a:t>
            </a:r>
            <a:r>
              <a:rPr lang="de-DE" b="1" dirty="0" smtClean="0">
                <a:solidFill>
                  <a:schemeClr val="bg1"/>
                </a:solidFill>
              </a:rPr>
              <a:t>-</a:t>
            </a:r>
          </a:p>
          <a:p>
            <a:pPr defTabSz="288000"/>
            <a:r>
              <a:rPr lang="de-DE" b="1" dirty="0" smtClean="0">
                <a:solidFill>
                  <a:schemeClr val="bg1"/>
                </a:solidFill>
              </a:rPr>
              <a:t>		</a:t>
            </a:r>
            <a:r>
              <a:rPr lang="de-DE" b="1" dirty="0" err="1" smtClean="0">
                <a:solidFill>
                  <a:schemeClr val="bg1"/>
                </a:solidFill>
              </a:rPr>
              <a:t>gebung</a:t>
            </a:r>
            <a:r>
              <a:rPr lang="de-DE" b="1" dirty="0" smtClean="0">
                <a:solidFill>
                  <a:schemeClr val="bg1"/>
                </a:solidFill>
              </a:rPr>
              <a:t> am häuslichen</a:t>
            </a:r>
          </a:p>
          <a:p>
            <a:pPr defTabSz="288000"/>
            <a:r>
              <a:rPr lang="de-DE" b="1" dirty="0" smtClean="0">
                <a:solidFill>
                  <a:schemeClr val="bg1"/>
                </a:solidFill>
              </a:rPr>
              <a:t>		Arbeitsplatz</a:t>
            </a:r>
          </a:p>
          <a:p>
            <a:pPr defTabSz="252000"/>
            <a:r>
              <a:rPr lang="de-DE" b="1" dirty="0" smtClean="0">
                <a:solidFill>
                  <a:schemeClr val="bg1"/>
                </a:solidFill>
              </a:rPr>
              <a:t>		</a:t>
            </a:r>
            <a:r>
              <a:rPr lang="de-DE" b="1" u="sng" dirty="0" smtClean="0">
                <a:solidFill>
                  <a:schemeClr val="bg1"/>
                </a:solidFill>
              </a:rPr>
              <a:t>3.b.1	Strukturierter</a:t>
            </a:r>
          </a:p>
          <a:p>
            <a:pPr defTabSz="252000"/>
            <a:r>
              <a:rPr lang="de-DE" b="1" dirty="0">
                <a:solidFill>
                  <a:schemeClr val="bg1"/>
                </a:solidFill>
              </a:rPr>
              <a:t>	</a:t>
            </a:r>
            <a:r>
              <a:rPr lang="de-DE" b="1" dirty="0" smtClean="0">
                <a:solidFill>
                  <a:schemeClr val="bg1"/>
                </a:solidFill>
              </a:rPr>
              <a:t>			</a:t>
            </a:r>
            <a:r>
              <a:rPr lang="de-DE" b="1" u="sng" dirty="0" smtClean="0">
                <a:solidFill>
                  <a:schemeClr val="bg1"/>
                </a:solidFill>
              </a:rPr>
              <a:t>Arbeitsplatz</a:t>
            </a:r>
          </a:p>
          <a:p>
            <a:pPr defTabSz="252000"/>
            <a:r>
              <a:rPr lang="de-DE" b="1" dirty="0">
                <a:solidFill>
                  <a:schemeClr val="bg1"/>
                </a:solidFill>
              </a:rPr>
              <a:t>	</a:t>
            </a:r>
            <a:r>
              <a:rPr lang="de-DE" b="1" dirty="0" smtClean="0">
                <a:solidFill>
                  <a:schemeClr val="bg1"/>
                </a:solidFill>
              </a:rPr>
              <a:t>	3.b.2	Sitz-</a:t>
            </a:r>
          </a:p>
          <a:p>
            <a:pPr defTabSz="252000"/>
            <a:r>
              <a:rPr lang="de-DE" b="1" dirty="0">
                <a:solidFill>
                  <a:schemeClr val="bg1"/>
                </a:solidFill>
              </a:rPr>
              <a:t>	</a:t>
            </a:r>
            <a:r>
              <a:rPr lang="de-DE" b="1" dirty="0" smtClean="0">
                <a:solidFill>
                  <a:schemeClr val="bg1"/>
                </a:solidFill>
              </a:rPr>
              <a:t>			Stehmöglichkeiten</a:t>
            </a:r>
          </a:p>
          <a:p>
            <a:pPr defTabSz="252000"/>
            <a:r>
              <a:rPr lang="de-DE" b="1" dirty="0">
                <a:solidFill>
                  <a:schemeClr val="bg1"/>
                </a:solidFill>
              </a:rPr>
              <a:t>	</a:t>
            </a:r>
            <a:r>
              <a:rPr lang="de-DE" b="1" dirty="0" smtClean="0">
                <a:solidFill>
                  <a:schemeClr val="bg1"/>
                </a:solidFill>
              </a:rPr>
              <a:t>	3.b.3	Lichtquelle</a:t>
            </a:r>
          </a:p>
          <a:p>
            <a:pPr defTabSz="252000"/>
            <a:r>
              <a:rPr lang="de-DE" b="1" dirty="0">
                <a:solidFill>
                  <a:schemeClr val="bg1"/>
                </a:solidFill>
              </a:rPr>
              <a:t>	</a:t>
            </a:r>
            <a:r>
              <a:rPr lang="de-DE" b="1" dirty="0" smtClean="0">
                <a:solidFill>
                  <a:schemeClr val="bg1"/>
                </a:solidFill>
              </a:rPr>
              <a:t>	3.b.4	Ruhe</a:t>
            </a:r>
          </a:p>
          <a:p>
            <a:pPr defTabSz="252000"/>
            <a:r>
              <a:rPr lang="de-DE" b="1" dirty="0">
                <a:solidFill>
                  <a:schemeClr val="bg1"/>
                </a:solidFill>
              </a:rPr>
              <a:t>	</a:t>
            </a:r>
            <a:r>
              <a:rPr lang="de-DE" b="1" dirty="0" smtClean="0">
                <a:solidFill>
                  <a:schemeClr val="bg1"/>
                </a:solidFill>
              </a:rPr>
              <a:t>	3.b.5	Temperatur</a:t>
            </a:r>
          </a:p>
          <a:p>
            <a:pPr defTabSz="252000"/>
            <a:r>
              <a:rPr lang="de-DE" b="1" dirty="0">
                <a:solidFill>
                  <a:schemeClr val="bg1"/>
                </a:solidFill>
              </a:rPr>
              <a:t>	</a:t>
            </a:r>
            <a:r>
              <a:rPr lang="de-DE" b="1" dirty="0" smtClean="0">
                <a:solidFill>
                  <a:schemeClr val="bg1"/>
                </a:solidFill>
              </a:rPr>
              <a:t>	3.b.6	sonstiges</a:t>
            </a:r>
          </a:p>
          <a:p>
            <a:pPr defTabSz="288000">
              <a:tabLst>
                <a:tab pos="288000" algn="l"/>
              </a:tabLst>
            </a:pPr>
            <a:r>
              <a:rPr lang="de-DE" b="1" dirty="0" smtClean="0">
                <a:solidFill>
                  <a:schemeClr val="bg1"/>
                </a:solidFill>
              </a:rPr>
              <a:t>    3.c	Effizientes Lernen </a:t>
            </a:r>
          </a:p>
          <a:p>
            <a:pPr defTabSz="288000">
              <a:tabLst>
                <a:tab pos="288000" algn="l"/>
              </a:tabLst>
            </a:pPr>
            <a:r>
              <a:rPr lang="de-DE" b="1" dirty="0">
                <a:solidFill>
                  <a:schemeClr val="bg1"/>
                </a:solidFill>
              </a:rPr>
              <a:t>	</a:t>
            </a:r>
            <a:r>
              <a:rPr lang="de-DE" b="1" dirty="0" smtClean="0">
                <a:solidFill>
                  <a:schemeClr val="bg1"/>
                </a:solidFill>
              </a:rPr>
              <a:t>	außerhalb der eigenen</a:t>
            </a:r>
          </a:p>
          <a:p>
            <a:pPr defTabSz="288000">
              <a:tabLst>
                <a:tab pos="288000" algn="l"/>
              </a:tabLst>
            </a:pPr>
            <a:r>
              <a:rPr lang="de-DE" b="1" dirty="0">
                <a:solidFill>
                  <a:schemeClr val="bg1"/>
                </a:solidFill>
              </a:rPr>
              <a:t>	</a:t>
            </a:r>
            <a:r>
              <a:rPr lang="de-DE" b="1" dirty="0" smtClean="0">
                <a:solidFill>
                  <a:schemeClr val="bg1"/>
                </a:solidFill>
              </a:rPr>
              <a:t>	vier Wände</a:t>
            </a:r>
          </a:p>
          <a:p>
            <a:pPr defTabSz="252000">
              <a:tabLst>
                <a:tab pos="288000" algn="l"/>
              </a:tabLst>
            </a:pPr>
            <a:r>
              <a:rPr lang="de-DE" b="1" dirty="0" smtClean="0">
                <a:solidFill>
                  <a:schemeClr val="bg1"/>
                </a:solidFill>
              </a:rPr>
              <a:t>		3.c.1	Hochschule</a:t>
            </a:r>
          </a:p>
          <a:p>
            <a:pPr defTabSz="252000">
              <a:tabLst>
                <a:tab pos="288000" algn="l"/>
              </a:tabLst>
            </a:pPr>
            <a:r>
              <a:rPr lang="de-DE" b="1" dirty="0">
                <a:solidFill>
                  <a:schemeClr val="bg1"/>
                </a:solidFill>
              </a:rPr>
              <a:t>	</a:t>
            </a:r>
            <a:r>
              <a:rPr lang="de-DE" b="1" dirty="0" smtClean="0">
                <a:solidFill>
                  <a:schemeClr val="bg1"/>
                </a:solidFill>
              </a:rPr>
              <a:t>	3.c.2	Bibliothek</a:t>
            </a:r>
          </a:p>
          <a:p>
            <a:pPr defTabSz="252000">
              <a:tabLst>
                <a:tab pos="288000" algn="l"/>
              </a:tabLst>
            </a:pPr>
            <a:r>
              <a:rPr lang="de-DE" b="1" dirty="0">
                <a:solidFill>
                  <a:schemeClr val="bg1"/>
                </a:solidFill>
              </a:rPr>
              <a:t>	</a:t>
            </a:r>
            <a:r>
              <a:rPr lang="de-DE" b="1" dirty="0" smtClean="0">
                <a:solidFill>
                  <a:schemeClr val="bg1"/>
                </a:solidFill>
              </a:rPr>
              <a:t>	3.c.3	Bahn</a:t>
            </a:r>
          </a:p>
          <a:p>
            <a:pPr defTabSz="252000">
              <a:tabLst>
                <a:tab pos="288000" algn="l"/>
              </a:tabLst>
            </a:pPr>
            <a:r>
              <a:rPr lang="de-DE" b="1" dirty="0">
                <a:solidFill>
                  <a:schemeClr val="bg1"/>
                </a:solidFill>
              </a:rPr>
              <a:t>	</a:t>
            </a:r>
            <a:r>
              <a:rPr lang="de-DE" b="1" dirty="0" smtClean="0">
                <a:solidFill>
                  <a:schemeClr val="bg1"/>
                </a:solidFill>
              </a:rPr>
              <a:t>	3.c.4	sonstige </a:t>
            </a:r>
            <a:r>
              <a:rPr lang="de-DE" b="1" dirty="0" err="1" smtClean="0">
                <a:solidFill>
                  <a:schemeClr val="bg1"/>
                </a:solidFill>
              </a:rPr>
              <a:t>Umgeb</a:t>
            </a:r>
            <a:r>
              <a:rPr lang="de-DE" b="1" dirty="0" smtClean="0">
                <a:solidFill>
                  <a:schemeClr val="bg1"/>
                </a:solidFill>
              </a:rPr>
              <a:t>.</a:t>
            </a:r>
          </a:p>
          <a:p>
            <a:pPr defTabSz="252000">
              <a:tabLst>
                <a:tab pos="288000" algn="l"/>
              </a:tabLst>
            </a:pPr>
            <a:r>
              <a:rPr lang="de-DE" b="1" dirty="0" smtClean="0">
                <a:solidFill>
                  <a:schemeClr val="bg1"/>
                </a:solidFill>
              </a:rPr>
              <a:t>4.	Lernmedien</a:t>
            </a:r>
            <a:endParaRPr lang="de-DE" b="1" dirty="0">
              <a:solidFill>
                <a:schemeClr val="bg1"/>
              </a:solidFill>
            </a:endParaRPr>
          </a:p>
          <a:p>
            <a:pPr defTabSz="252000">
              <a:tabLst>
                <a:tab pos="288000" algn="l"/>
              </a:tabLst>
            </a:pPr>
            <a:r>
              <a:rPr lang="de-DE" b="1" dirty="0" smtClean="0">
                <a:solidFill>
                  <a:schemeClr val="bg1"/>
                </a:solidFill>
              </a:rPr>
              <a:t>5.	Eigene Erfahrungen</a:t>
            </a:r>
          </a:p>
          <a:p>
            <a:pPr defTabSz="252000">
              <a:tabLst>
                <a:tab pos="288000" algn="l"/>
              </a:tabLst>
            </a:pPr>
            <a:r>
              <a:rPr lang="de-DE" b="1" dirty="0" smtClean="0">
                <a:solidFill>
                  <a:schemeClr val="bg1"/>
                </a:solidFill>
              </a:rPr>
              <a:t>				</a:t>
            </a:r>
          </a:p>
        </p:txBody>
      </p:sp>
    </p:spTree>
    <p:extLst>
      <p:ext uri="{BB962C8B-B14F-4D97-AF65-F5344CB8AC3E}">
        <p14:creationId xmlns:p14="http://schemas.microsoft.com/office/powerpoint/2010/main" val="42258145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 rot="5400000">
            <a:off x="-1989307" y="1989305"/>
            <a:ext cx="6858000" cy="2879389"/>
          </a:xfrm>
          <a:solidFill>
            <a:schemeClr val="accent5">
              <a:lumMod val="75000"/>
            </a:schemeClr>
          </a:solidFill>
        </p:spPr>
        <p:txBody>
          <a:bodyPr/>
          <a:lstStyle/>
          <a:p>
            <a:endParaRPr lang="de-DE" dirty="0"/>
          </a:p>
        </p:txBody>
      </p:sp>
      <p:pic>
        <p:nvPicPr>
          <p:cNvPr id="1026" name="Picture 2" descr="Logo der Fachhochschule Schmalkalden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31870" y="36513"/>
            <a:ext cx="4953000" cy="9937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Fußzeilenplatzhalter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6136532" cy="365125"/>
          </a:xfrm>
        </p:spPr>
        <p:txBody>
          <a:bodyPr/>
          <a:lstStyle/>
          <a:p>
            <a:r>
              <a:rPr lang="de-DE" dirty="0" smtClean="0">
                <a:solidFill>
                  <a:schemeClr val="tx1"/>
                </a:solidFill>
              </a:rPr>
              <a:t>Uwe </a:t>
            </a:r>
            <a:r>
              <a:rPr lang="de-DE" dirty="0" err="1" smtClean="0">
                <a:solidFill>
                  <a:schemeClr val="tx1"/>
                </a:solidFill>
              </a:rPr>
              <a:t>Neisen</a:t>
            </a:r>
            <a:r>
              <a:rPr lang="de-DE" dirty="0" smtClean="0">
                <a:solidFill>
                  <a:schemeClr val="tx1"/>
                </a:solidFill>
              </a:rPr>
              <a:t>, Yannick Hartung, </a:t>
            </a:r>
            <a:r>
              <a:rPr lang="de-DE" dirty="0" err="1" smtClean="0">
                <a:solidFill>
                  <a:schemeClr val="tx1"/>
                </a:solidFill>
              </a:rPr>
              <a:t>Yannic</a:t>
            </a:r>
            <a:r>
              <a:rPr lang="de-DE" dirty="0" smtClean="0">
                <a:solidFill>
                  <a:schemeClr val="tx1"/>
                </a:solidFill>
              </a:rPr>
              <a:t> </a:t>
            </a:r>
            <a:r>
              <a:rPr lang="de-DE" dirty="0" err="1" smtClean="0">
                <a:solidFill>
                  <a:schemeClr val="tx1"/>
                </a:solidFill>
              </a:rPr>
              <a:t>Klinzing</a:t>
            </a:r>
            <a:r>
              <a:rPr lang="de-DE" dirty="0" smtClean="0">
                <a:solidFill>
                  <a:schemeClr val="tx1"/>
                </a:solidFill>
              </a:rPr>
              <a:t>, Kevin Ziller </a:t>
            </a:r>
            <a:endParaRPr lang="de-DE" dirty="0">
              <a:solidFill>
                <a:schemeClr val="tx1"/>
              </a:solidFill>
            </a:endParaRPr>
          </a:p>
        </p:txBody>
      </p:sp>
      <p:sp>
        <p:nvSpPr>
          <p:cNvPr id="8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9396919" y="6356349"/>
            <a:ext cx="2743200" cy="365125"/>
          </a:xfrm>
        </p:spPr>
        <p:txBody>
          <a:bodyPr/>
          <a:lstStyle/>
          <a:p>
            <a:r>
              <a:rPr lang="de-DE" dirty="0" smtClean="0">
                <a:solidFill>
                  <a:schemeClr val="tx1"/>
                </a:solidFill>
              </a:rPr>
              <a:t>28</a:t>
            </a:r>
            <a:endParaRPr lang="de-DE" dirty="0">
              <a:solidFill>
                <a:schemeClr val="tx1"/>
              </a:solidFill>
            </a:endParaRPr>
          </a:p>
        </p:txBody>
      </p:sp>
      <p:sp>
        <p:nvSpPr>
          <p:cNvPr id="2" name="Textfeld 1"/>
          <p:cNvSpPr txBox="1"/>
          <p:nvPr/>
        </p:nvSpPr>
        <p:spPr>
          <a:xfrm>
            <a:off x="-9730" y="-47706"/>
            <a:ext cx="3356045" cy="70173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288000"/>
            <a:r>
              <a:rPr lang="de-DE" b="1" dirty="0" smtClean="0">
                <a:solidFill>
                  <a:schemeClr val="bg1"/>
                </a:solidFill>
              </a:rPr>
              <a:t>1.	Lernstrategien</a:t>
            </a:r>
          </a:p>
          <a:p>
            <a:pPr defTabSz="288000"/>
            <a:r>
              <a:rPr lang="de-DE" b="1" dirty="0" smtClean="0">
                <a:solidFill>
                  <a:schemeClr val="bg1"/>
                </a:solidFill>
              </a:rPr>
              <a:t>2.	Zeitmanagement</a:t>
            </a:r>
          </a:p>
          <a:p>
            <a:pPr defTabSz="288000"/>
            <a:r>
              <a:rPr lang="de-DE" b="1" dirty="0" smtClean="0">
                <a:solidFill>
                  <a:schemeClr val="bg1"/>
                </a:solidFill>
              </a:rPr>
              <a:t>3.	Lernumfeld</a:t>
            </a:r>
          </a:p>
          <a:p>
            <a:pPr defTabSz="288000"/>
            <a:r>
              <a:rPr lang="de-DE" b="1" dirty="0" smtClean="0">
                <a:solidFill>
                  <a:schemeClr val="bg1"/>
                </a:solidFill>
              </a:rPr>
              <a:t>    3.a	Bedeutung</a:t>
            </a:r>
          </a:p>
          <a:p>
            <a:pPr defTabSz="288000"/>
            <a:r>
              <a:rPr lang="de-DE" b="1" dirty="0" smtClean="0">
                <a:solidFill>
                  <a:schemeClr val="bg1"/>
                </a:solidFill>
              </a:rPr>
              <a:t>    3.b	Komponenten einer</a:t>
            </a:r>
          </a:p>
          <a:p>
            <a:pPr defTabSz="288000"/>
            <a:r>
              <a:rPr lang="de-DE" b="1" dirty="0">
                <a:solidFill>
                  <a:schemeClr val="bg1"/>
                </a:solidFill>
              </a:rPr>
              <a:t>	</a:t>
            </a:r>
            <a:r>
              <a:rPr lang="de-DE" b="1" dirty="0" smtClean="0">
                <a:solidFill>
                  <a:schemeClr val="bg1"/>
                </a:solidFill>
              </a:rPr>
              <a:t>	geeigneten </a:t>
            </a:r>
            <a:r>
              <a:rPr lang="de-DE" b="1" dirty="0" err="1" smtClean="0">
                <a:solidFill>
                  <a:schemeClr val="bg1"/>
                </a:solidFill>
              </a:rPr>
              <a:t>Lernum</a:t>
            </a:r>
            <a:r>
              <a:rPr lang="de-DE" b="1" dirty="0" smtClean="0">
                <a:solidFill>
                  <a:schemeClr val="bg1"/>
                </a:solidFill>
              </a:rPr>
              <a:t>-</a:t>
            </a:r>
          </a:p>
          <a:p>
            <a:pPr defTabSz="288000"/>
            <a:r>
              <a:rPr lang="de-DE" b="1" dirty="0" smtClean="0">
                <a:solidFill>
                  <a:schemeClr val="bg1"/>
                </a:solidFill>
              </a:rPr>
              <a:t>		</a:t>
            </a:r>
            <a:r>
              <a:rPr lang="de-DE" b="1" dirty="0" err="1" smtClean="0">
                <a:solidFill>
                  <a:schemeClr val="bg1"/>
                </a:solidFill>
              </a:rPr>
              <a:t>gebung</a:t>
            </a:r>
            <a:r>
              <a:rPr lang="de-DE" b="1" dirty="0" smtClean="0">
                <a:solidFill>
                  <a:schemeClr val="bg1"/>
                </a:solidFill>
              </a:rPr>
              <a:t> am häuslichen</a:t>
            </a:r>
          </a:p>
          <a:p>
            <a:pPr defTabSz="288000"/>
            <a:r>
              <a:rPr lang="de-DE" b="1" dirty="0" smtClean="0">
                <a:solidFill>
                  <a:schemeClr val="bg1"/>
                </a:solidFill>
              </a:rPr>
              <a:t>		Arbeitsplatz</a:t>
            </a:r>
          </a:p>
          <a:p>
            <a:pPr defTabSz="252000"/>
            <a:r>
              <a:rPr lang="de-DE" b="1" dirty="0" smtClean="0">
                <a:solidFill>
                  <a:schemeClr val="bg1"/>
                </a:solidFill>
              </a:rPr>
              <a:t>		3.b.1	Strukturierter</a:t>
            </a:r>
          </a:p>
          <a:p>
            <a:pPr defTabSz="252000"/>
            <a:r>
              <a:rPr lang="de-DE" b="1" dirty="0">
                <a:solidFill>
                  <a:schemeClr val="bg1"/>
                </a:solidFill>
              </a:rPr>
              <a:t>	</a:t>
            </a:r>
            <a:r>
              <a:rPr lang="de-DE" b="1" dirty="0" smtClean="0">
                <a:solidFill>
                  <a:schemeClr val="bg1"/>
                </a:solidFill>
              </a:rPr>
              <a:t>			Arbeitsplatz</a:t>
            </a:r>
          </a:p>
          <a:p>
            <a:pPr defTabSz="252000"/>
            <a:r>
              <a:rPr lang="de-DE" b="1" dirty="0">
                <a:solidFill>
                  <a:schemeClr val="bg1"/>
                </a:solidFill>
              </a:rPr>
              <a:t>	</a:t>
            </a:r>
            <a:r>
              <a:rPr lang="de-DE" b="1" dirty="0" smtClean="0">
                <a:solidFill>
                  <a:schemeClr val="bg1"/>
                </a:solidFill>
              </a:rPr>
              <a:t>	</a:t>
            </a:r>
            <a:r>
              <a:rPr lang="de-DE" b="1" u="sng" dirty="0" smtClean="0">
                <a:solidFill>
                  <a:schemeClr val="bg1"/>
                </a:solidFill>
              </a:rPr>
              <a:t>3.b.2	Sitz-</a:t>
            </a:r>
          </a:p>
          <a:p>
            <a:pPr defTabSz="252000"/>
            <a:r>
              <a:rPr lang="de-DE" b="1" dirty="0">
                <a:solidFill>
                  <a:schemeClr val="bg1"/>
                </a:solidFill>
              </a:rPr>
              <a:t>	</a:t>
            </a:r>
            <a:r>
              <a:rPr lang="de-DE" b="1" dirty="0" smtClean="0">
                <a:solidFill>
                  <a:schemeClr val="bg1"/>
                </a:solidFill>
              </a:rPr>
              <a:t>			</a:t>
            </a:r>
            <a:r>
              <a:rPr lang="de-DE" b="1" u="sng" dirty="0" smtClean="0">
                <a:solidFill>
                  <a:schemeClr val="bg1"/>
                </a:solidFill>
              </a:rPr>
              <a:t>Stehmöglichkeiten</a:t>
            </a:r>
          </a:p>
          <a:p>
            <a:pPr defTabSz="252000"/>
            <a:r>
              <a:rPr lang="de-DE" b="1" dirty="0">
                <a:solidFill>
                  <a:schemeClr val="bg1"/>
                </a:solidFill>
              </a:rPr>
              <a:t>	</a:t>
            </a:r>
            <a:r>
              <a:rPr lang="de-DE" b="1" dirty="0" smtClean="0">
                <a:solidFill>
                  <a:schemeClr val="bg1"/>
                </a:solidFill>
              </a:rPr>
              <a:t>	3.b.3	Lichtquelle</a:t>
            </a:r>
          </a:p>
          <a:p>
            <a:pPr defTabSz="252000"/>
            <a:r>
              <a:rPr lang="de-DE" b="1" dirty="0">
                <a:solidFill>
                  <a:schemeClr val="bg1"/>
                </a:solidFill>
              </a:rPr>
              <a:t>	</a:t>
            </a:r>
            <a:r>
              <a:rPr lang="de-DE" b="1" dirty="0" smtClean="0">
                <a:solidFill>
                  <a:schemeClr val="bg1"/>
                </a:solidFill>
              </a:rPr>
              <a:t>	3.b.4	Ruhe</a:t>
            </a:r>
          </a:p>
          <a:p>
            <a:pPr defTabSz="252000"/>
            <a:r>
              <a:rPr lang="de-DE" b="1" dirty="0">
                <a:solidFill>
                  <a:schemeClr val="bg1"/>
                </a:solidFill>
              </a:rPr>
              <a:t>	</a:t>
            </a:r>
            <a:r>
              <a:rPr lang="de-DE" b="1" dirty="0" smtClean="0">
                <a:solidFill>
                  <a:schemeClr val="bg1"/>
                </a:solidFill>
              </a:rPr>
              <a:t>	3.b.5	Temperatur</a:t>
            </a:r>
          </a:p>
          <a:p>
            <a:pPr defTabSz="252000"/>
            <a:r>
              <a:rPr lang="de-DE" b="1" dirty="0">
                <a:solidFill>
                  <a:schemeClr val="bg1"/>
                </a:solidFill>
              </a:rPr>
              <a:t>	</a:t>
            </a:r>
            <a:r>
              <a:rPr lang="de-DE" b="1" dirty="0" smtClean="0">
                <a:solidFill>
                  <a:schemeClr val="bg1"/>
                </a:solidFill>
              </a:rPr>
              <a:t>	3.b.6	sonstiges</a:t>
            </a:r>
          </a:p>
          <a:p>
            <a:pPr defTabSz="288000">
              <a:tabLst>
                <a:tab pos="288000" algn="l"/>
              </a:tabLst>
            </a:pPr>
            <a:r>
              <a:rPr lang="de-DE" b="1" dirty="0" smtClean="0">
                <a:solidFill>
                  <a:schemeClr val="bg1"/>
                </a:solidFill>
              </a:rPr>
              <a:t>    3.c	Effizientes Lernen </a:t>
            </a:r>
          </a:p>
          <a:p>
            <a:pPr defTabSz="288000">
              <a:tabLst>
                <a:tab pos="288000" algn="l"/>
              </a:tabLst>
            </a:pPr>
            <a:r>
              <a:rPr lang="de-DE" b="1" dirty="0">
                <a:solidFill>
                  <a:schemeClr val="bg1"/>
                </a:solidFill>
              </a:rPr>
              <a:t>	</a:t>
            </a:r>
            <a:r>
              <a:rPr lang="de-DE" b="1" dirty="0" smtClean="0">
                <a:solidFill>
                  <a:schemeClr val="bg1"/>
                </a:solidFill>
              </a:rPr>
              <a:t>	außerhalb der eigenen</a:t>
            </a:r>
          </a:p>
          <a:p>
            <a:pPr defTabSz="288000">
              <a:tabLst>
                <a:tab pos="288000" algn="l"/>
              </a:tabLst>
            </a:pPr>
            <a:r>
              <a:rPr lang="de-DE" b="1" dirty="0">
                <a:solidFill>
                  <a:schemeClr val="bg1"/>
                </a:solidFill>
              </a:rPr>
              <a:t>	</a:t>
            </a:r>
            <a:r>
              <a:rPr lang="de-DE" b="1" dirty="0" smtClean="0">
                <a:solidFill>
                  <a:schemeClr val="bg1"/>
                </a:solidFill>
              </a:rPr>
              <a:t>	vier Wände</a:t>
            </a:r>
          </a:p>
          <a:p>
            <a:pPr defTabSz="252000">
              <a:tabLst>
                <a:tab pos="288000" algn="l"/>
              </a:tabLst>
            </a:pPr>
            <a:r>
              <a:rPr lang="de-DE" b="1" dirty="0" smtClean="0">
                <a:solidFill>
                  <a:schemeClr val="bg1"/>
                </a:solidFill>
              </a:rPr>
              <a:t>		3.c.1	Hochschule</a:t>
            </a:r>
          </a:p>
          <a:p>
            <a:pPr defTabSz="252000">
              <a:tabLst>
                <a:tab pos="288000" algn="l"/>
              </a:tabLst>
            </a:pPr>
            <a:r>
              <a:rPr lang="de-DE" b="1" dirty="0">
                <a:solidFill>
                  <a:schemeClr val="bg1"/>
                </a:solidFill>
              </a:rPr>
              <a:t>	</a:t>
            </a:r>
            <a:r>
              <a:rPr lang="de-DE" b="1" dirty="0" smtClean="0">
                <a:solidFill>
                  <a:schemeClr val="bg1"/>
                </a:solidFill>
              </a:rPr>
              <a:t>	3.c.2	Bibliothek</a:t>
            </a:r>
          </a:p>
          <a:p>
            <a:pPr defTabSz="252000">
              <a:tabLst>
                <a:tab pos="288000" algn="l"/>
              </a:tabLst>
            </a:pPr>
            <a:r>
              <a:rPr lang="de-DE" b="1" dirty="0">
                <a:solidFill>
                  <a:schemeClr val="bg1"/>
                </a:solidFill>
              </a:rPr>
              <a:t>	</a:t>
            </a:r>
            <a:r>
              <a:rPr lang="de-DE" b="1" dirty="0" smtClean="0">
                <a:solidFill>
                  <a:schemeClr val="bg1"/>
                </a:solidFill>
              </a:rPr>
              <a:t>	3.c.3	Bahn</a:t>
            </a:r>
          </a:p>
          <a:p>
            <a:pPr defTabSz="252000">
              <a:tabLst>
                <a:tab pos="288000" algn="l"/>
              </a:tabLst>
            </a:pPr>
            <a:r>
              <a:rPr lang="de-DE" b="1" dirty="0">
                <a:solidFill>
                  <a:schemeClr val="bg1"/>
                </a:solidFill>
              </a:rPr>
              <a:t>	</a:t>
            </a:r>
            <a:r>
              <a:rPr lang="de-DE" b="1" dirty="0" smtClean="0">
                <a:solidFill>
                  <a:schemeClr val="bg1"/>
                </a:solidFill>
              </a:rPr>
              <a:t>	3.c.4	sonstige </a:t>
            </a:r>
            <a:r>
              <a:rPr lang="de-DE" b="1" dirty="0" err="1" smtClean="0">
                <a:solidFill>
                  <a:schemeClr val="bg1"/>
                </a:solidFill>
              </a:rPr>
              <a:t>Umgeb</a:t>
            </a:r>
            <a:r>
              <a:rPr lang="de-DE" b="1" dirty="0" smtClean="0">
                <a:solidFill>
                  <a:schemeClr val="bg1"/>
                </a:solidFill>
              </a:rPr>
              <a:t>.</a:t>
            </a:r>
          </a:p>
          <a:p>
            <a:pPr defTabSz="252000">
              <a:tabLst>
                <a:tab pos="288000" algn="l"/>
              </a:tabLst>
            </a:pPr>
            <a:r>
              <a:rPr lang="de-DE" b="1" dirty="0" smtClean="0">
                <a:solidFill>
                  <a:schemeClr val="bg1"/>
                </a:solidFill>
              </a:rPr>
              <a:t>4.	Lernmedien</a:t>
            </a:r>
            <a:endParaRPr lang="de-DE" b="1" dirty="0">
              <a:solidFill>
                <a:schemeClr val="bg1"/>
              </a:solidFill>
            </a:endParaRPr>
          </a:p>
          <a:p>
            <a:pPr defTabSz="252000">
              <a:tabLst>
                <a:tab pos="288000" algn="l"/>
              </a:tabLst>
            </a:pPr>
            <a:r>
              <a:rPr lang="de-DE" b="1" dirty="0" smtClean="0">
                <a:solidFill>
                  <a:schemeClr val="bg1"/>
                </a:solidFill>
              </a:rPr>
              <a:t>5.	Eigene Erfahrungen</a:t>
            </a:r>
          </a:p>
        </p:txBody>
      </p:sp>
    </p:spTree>
    <p:extLst>
      <p:ext uri="{BB962C8B-B14F-4D97-AF65-F5344CB8AC3E}">
        <p14:creationId xmlns:p14="http://schemas.microsoft.com/office/powerpoint/2010/main" val="5776932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 rot="5400000">
            <a:off x="-1989307" y="1989305"/>
            <a:ext cx="6858000" cy="2879389"/>
          </a:xfrm>
          <a:solidFill>
            <a:schemeClr val="accent5">
              <a:lumMod val="75000"/>
            </a:schemeClr>
          </a:solidFill>
        </p:spPr>
        <p:txBody>
          <a:bodyPr/>
          <a:lstStyle/>
          <a:p>
            <a:endParaRPr lang="de-DE" dirty="0"/>
          </a:p>
        </p:txBody>
      </p:sp>
      <p:pic>
        <p:nvPicPr>
          <p:cNvPr id="1026" name="Picture 2" descr="Logo der Fachhochschule Schmalkalden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31870" y="36513"/>
            <a:ext cx="4953000" cy="9937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Fußzeilenplatzhalter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6136532" cy="365125"/>
          </a:xfrm>
        </p:spPr>
        <p:txBody>
          <a:bodyPr/>
          <a:lstStyle/>
          <a:p>
            <a:r>
              <a:rPr lang="de-DE" dirty="0" smtClean="0">
                <a:solidFill>
                  <a:schemeClr val="tx1"/>
                </a:solidFill>
              </a:rPr>
              <a:t>Uwe </a:t>
            </a:r>
            <a:r>
              <a:rPr lang="de-DE" dirty="0" err="1" smtClean="0">
                <a:solidFill>
                  <a:schemeClr val="tx1"/>
                </a:solidFill>
              </a:rPr>
              <a:t>Neisen</a:t>
            </a:r>
            <a:r>
              <a:rPr lang="de-DE" dirty="0" smtClean="0">
                <a:solidFill>
                  <a:schemeClr val="tx1"/>
                </a:solidFill>
              </a:rPr>
              <a:t>, Yannick Hartung, </a:t>
            </a:r>
            <a:r>
              <a:rPr lang="de-DE" dirty="0" err="1" smtClean="0">
                <a:solidFill>
                  <a:schemeClr val="tx1"/>
                </a:solidFill>
              </a:rPr>
              <a:t>Yannic</a:t>
            </a:r>
            <a:r>
              <a:rPr lang="de-DE" dirty="0" smtClean="0">
                <a:solidFill>
                  <a:schemeClr val="tx1"/>
                </a:solidFill>
              </a:rPr>
              <a:t> </a:t>
            </a:r>
            <a:r>
              <a:rPr lang="de-DE" dirty="0" err="1" smtClean="0">
                <a:solidFill>
                  <a:schemeClr val="tx1"/>
                </a:solidFill>
              </a:rPr>
              <a:t>Klinzing</a:t>
            </a:r>
            <a:r>
              <a:rPr lang="de-DE" dirty="0" smtClean="0">
                <a:solidFill>
                  <a:schemeClr val="tx1"/>
                </a:solidFill>
              </a:rPr>
              <a:t>, Kevin Ziller </a:t>
            </a:r>
            <a:endParaRPr lang="de-DE" dirty="0">
              <a:solidFill>
                <a:schemeClr val="tx1"/>
              </a:solidFill>
            </a:endParaRPr>
          </a:p>
        </p:txBody>
      </p:sp>
      <p:sp>
        <p:nvSpPr>
          <p:cNvPr id="8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9396919" y="6356349"/>
            <a:ext cx="2743200" cy="365125"/>
          </a:xfrm>
        </p:spPr>
        <p:txBody>
          <a:bodyPr/>
          <a:lstStyle/>
          <a:p>
            <a:r>
              <a:rPr lang="de-DE" dirty="0" smtClean="0">
                <a:solidFill>
                  <a:schemeClr val="tx1"/>
                </a:solidFill>
              </a:rPr>
              <a:t>29</a:t>
            </a:r>
            <a:endParaRPr lang="de-DE" dirty="0">
              <a:solidFill>
                <a:schemeClr val="tx1"/>
              </a:solidFill>
            </a:endParaRPr>
          </a:p>
        </p:txBody>
      </p:sp>
      <p:sp>
        <p:nvSpPr>
          <p:cNvPr id="2" name="Textfeld 1"/>
          <p:cNvSpPr txBox="1"/>
          <p:nvPr/>
        </p:nvSpPr>
        <p:spPr>
          <a:xfrm>
            <a:off x="-9730" y="-47706"/>
            <a:ext cx="3356045" cy="70173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288000"/>
            <a:r>
              <a:rPr lang="de-DE" b="1" dirty="0" smtClean="0">
                <a:solidFill>
                  <a:schemeClr val="bg1"/>
                </a:solidFill>
              </a:rPr>
              <a:t>1.	Lernstrategien</a:t>
            </a:r>
          </a:p>
          <a:p>
            <a:pPr defTabSz="288000"/>
            <a:r>
              <a:rPr lang="de-DE" b="1" dirty="0" smtClean="0">
                <a:solidFill>
                  <a:schemeClr val="bg1"/>
                </a:solidFill>
              </a:rPr>
              <a:t>2.	Zeitmanagement</a:t>
            </a:r>
          </a:p>
          <a:p>
            <a:pPr defTabSz="288000"/>
            <a:r>
              <a:rPr lang="de-DE" b="1" dirty="0" smtClean="0">
                <a:solidFill>
                  <a:schemeClr val="bg1"/>
                </a:solidFill>
              </a:rPr>
              <a:t>3.	Lernumfeld</a:t>
            </a:r>
          </a:p>
          <a:p>
            <a:pPr defTabSz="288000"/>
            <a:r>
              <a:rPr lang="de-DE" b="1" dirty="0" smtClean="0">
                <a:solidFill>
                  <a:schemeClr val="bg1"/>
                </a:solidFill>
              </a:rPr>
              <a:t>    3.a	Bedeutung</a:t>
            </a:r>
          </a:p>
          <a:p>
            <a:pPr defTabSz="288000"/>
            <a:r>
              <a:rPr lang="de-DE" b="1" dirty="0" smtClean="0">
                <a:solidFill>
                  <a:schemeClr val="bg1"/>
                </a:solidFill>
              </a:rPr>
              <a:t>    3.b	Komponenten einer</a:t>
            </a:r>
          </a:p>
          <a:p>
            <a:pPr defTabSz="288000"/>
            <a:r>
              <a:rPr lang="de-DE" b="1" dirty="0">
                <a:solidFill>
                  <a:schemeClr val="bg1"/>
                </a:solidFill>
              </a:rPr>
              <a:t>	</a:t>
            </a:r>
            <a:r>
              <a:rPr lang="de-DE" b="1" dirty="0" smtClean="0">
                <a:solidFill>
                  <a:schemeClr val="bg1"/>
                </a:solidFill>
              </a:rPr>
              <a:t>	geeigneten </a:t>
            </a:r>
            <a:r>
              <a:rPr lang="de-DE" b="1" dirty="0" err="1" smtClean="0">
                <a:solidFill>
                  <a:schemeClr val="bg1"/>
                </a:solidFill>
              </a:rPr>
              <a:t>Lernum</a:t>
            </a:r>
            <a:r>
              <a:rPr lang="de-DE" b="1" dirty="0" smtClean="0">
                <a:solidFill>
                  <a:schemeClr val="bg1"/>
                </a:solidFill>
              </a:rPr>
              <a:t>-</a:t>
            </a:r>
          </a:p>
          <a:p>
            <a:pPr defTabSz="288000"/>
            <a:r>
              <a:rPr lang="de-DE" b="1" dirty="0" smtClean="0">
                <a:solidFill>
                  <a:schemeClr val="bg1"/>
                </a:solidFill>
              </a:rPr>
              <a:t>		</a:t>
            </a:r>
            <a:r>
              <a:rPr lang="de-DE" b="1" dirty="0" err="1" smtClean="0">
                <a:solidFill>
                  <a:schemeClr val="bg1"/>
                </a:solidFill>
              </a:rPr>
              <a:t>gebung</a:t>
            </a:r>
            <a:r>
              <a:rPr lang="de-DE" b="1" dirty="0" smtClean="0">
                <a:solidFill>
                  <a:schemeClr val="bg1"/>
                </a:solidFill>
              </a:rPr>
              <a:t> am häuslichen</a:t>
            </a:r>
          </a:p>
          <a:p>
            <a:pPr defTabSz="288000"/>
            <a:r>
              <a:rPr lang="de-DE" b="1" dirty="0" smtClean="0">
                <a:solidFill>
                  <a:schemeClr val="bg1"/>
                </a:solidFill>
              </a:rPr>
              <a:t>		Arbeitsplatz</a:t>
            </a:r>
          </a:p>
          <a:p>
            <a:pPr defTabSz="252000"/>
            <a:r>
              <a:rPr lang="de-DE" b="1" dirty="0" smtClean="0">
                <a:solidFill>
                  <a:schemeClr val="bg1"/>
                </a:solidFill>
              </a:rPr>
              <a:t>		3.b.1	Strukturierter</a:t>
            </a:r>
          </a:p>
          <a:p>
            <a:pPr defTabSz="252000"/>
            <a:r>
              <a:rPr lang="de-DE" b="1" dirty="0">
                <a:solidFill>
                  <a:schemeClr val="bg1"/>
                </a:solidFill>
              </a:rPr>
              <a:t>	</a:t>
            </a:r>
            <a:r>
              <a:rPr lang="de-DE" b="1" dirty="0" smtClean="0">
                <a:solidFill>
                  <a:schemeClr val="bg1"/>
                </a:solidFill>
              </a:rPr>
              <a:t>			Arbeitsplatz</a:t>
            </a:r>
          </a:p>
          <a:p>
            <a:pPr defTabSz="252000"/>
            <a:r>
              <a:rPr lang="de-DE" b="1" dirty="0">
                <a:solidFill>
                  <a:schemeClr val="bg1"/>
                </a:solidFill>
              </a:rPr>
              <a:t>	</a:t>
            </a:r>
            <a:r>
              <a:rPr lang="de-DE" b="1" dirty="0" smtClean="0">
                <a:solidFill>
                  <a:schemeClr val="bg1"/>
                </a:solidFill>
              </a:rPr>
              <a:t>	3.b.2	Sitz-</a:t>
            </a:r>
          </a:p>
          <a:p>
            <a:pPr defTabSz="252000"/>
            <a:r>
              <a:rPr lang="de-DE" b="1" dirty="0">
                <a:solidFill>
                  <a:schemeClr val="bg1"/>
                </a:solidFill>
              </a:rPr>
              <a:t>	</a:t>
            </a:r>
            <a:r>
              <a:rPr lang="de-DE" b="1" dirty="0" smtClean="0">
                <a:solidFill>
                  <a:schemeClr val="bg1"/>
                </a:solidFill>
              </a:rPr>
              <a:t>			Stehmöglichkeiten</a:t>
            </a:r>
          </a:p>
          <a:p>
            <a:pPr defTabSz="252000"/>
            <a:r>
              <a:rPr lang="de-DE" b="1" dirty="0">
                <a:solidFill>
                  <a:schemeClr val="bg1"/>
                </a:solidFill>
              </a:rPr>
              <a:t>	</a:t>
            </a:r>
            <a:r>
              <a:rPr lang="de-DE" b="1" dirty="0" smtClean="0">
                <a:solidFill>
                  <a:schemeClr val="bg1"/>
                </a:solidFill>
              </a:rPr>
              <a:t>	</a:t>
            </a:r>
            <a:r>
              <a:rPr lang="de-DE" b="1" u="sng" dirty="0" smtClean="0">
                <a:solidFill>
                  <a:schemeClr val="bg1"/>
                </a:solidFill>
              </a:rPr>
              <a:t>3.b.3	Lichtquelle</a:t>
            </a:r>
          </a:p>
          <a:p>
            <a:pPr defTabSz="252000"/>
            <a:r>
              <a:rPr lang="de-DE" b="1" dirty="0">
                <a:solidFill>
                  <a:schemeClr val="bg1"/>
                </a:solidFill>
              </a:rPr>
              <a:t>	</a:t>
            </a:r>
            <a:r>
              <a:rPr lang="de-DE" b="1" dirty="0" smtClean="0">
                <a:solidFill>
                  <a:schemeClr val="bg1"/>
                </a:solidFill>
              </a:rPr>
              <a:t>	3.b.4	Ruhe</a:t>
            </a:r>
          </a:p>
          <a:p>
            <a:pPr defTabSz="252000"/>
            <a:r>
              <a:rPr lang="de-DE" b="1" dirty="0">
                <a:solidFill>
                  <a:schemeClr val="bg1"/>
                </a:solidFill>
              </a:rPr>
              <a:t>	</a:t>
            </a:r>
            <a:r>
              <a:rPr lang="de-DE" b="1" dirty="0" smtClean="0">
                <a:solidFill>
                  <a:schemeClr val="bg1"/>
                </a:solidFill>
              </a:rPr>
              <a:t>	3.b.5	Temperatur</a:t>
            </a:r>
          </a:p>
          <a:p>
            <a:pPr defTabSz="252000"/>
            <a:r>
              <a:rPr lang="de-DE" b="1" dirty="0">
                <a:solidFill>
                  <a:schemeClr val="bg1"/>
                </a:solidFill>
              </a:rPr>
              <a:t>	</a:t>
            </a:r>
            <a:r>
              <a:rPr lang="de-DE" b="1" dirty="0" smtClean="0">
                <a:solidFill>
                  <a:schemeClr val="bg1"/>
                </a:solidFill>
              </a:rPr>
              <a:t>	3.b.6	sonstiges</a:t>
            </a:r>
          </a:p>
          <a:p>
            <a:pPr defTabSz="288000">
              <a:tabLst>
                <a:tab pos="288000" algn="l"/>
              </a:tabLst>
            </a:pPr>
            <a:r>
              <a:rPr lang="de-DE" b="1" dirty="0" smtClean="0">
                <a:solidFill>
                  <a:schemeClr val="bg1"/>
                </a:solidFill>
              </a:rPr>
              <a:t>    3.c	Effizientes Lernen </a:t>
            </a:r>
          </a:p>
          <a:p>
            <a:pPr defTabSz="288000">
              <a:tabLst>
                <a:tab pos="288000" algn="l"/>
              </a:tabLst>
            </a:pPr>
            <a:r>
              <a:rPr lang="de-DE" b="1" dirty="0">
                <a:solidFill>
                  <a:schemeClr val="bg1"/>
                </a:solidFill>
              </a:rPr>
              <a:t>	</a:t>
            </a:r>
            <a:r>
              <a:rPr lang="de-DE" b="1" dirty="0" smtClean="0">
                <a:solidFill>
                  <a:schemeClr val="bg1"/>
                </a:solidFill>
              </a:rPr>
              <a:t>	außerhalb der eigenen</a:t>
            </a:r>
          </a:p>
          <a:p>
            <a:pPr defTabSz="288000">
              <a:tabLst>
                <a:tab pos="288000" algn="l"/>
              </a:tabLst>
            </a:pPr>
            <a:r>
              <a:rPr lang="de-DE" b="1" dirty="0">
                <a:solidFill>
                  <a:schemeClr val="bg1"/>
                </a:solidFill>
              </a:rPr>
              <a:t>	</a:t>
            </a:r>
            <a:r>
              <a:rPr lang="de-DE" b="1" dirty="0" smtClean="0">
                <a:solidFill>
                  <a:schemeClr val="bg1"/>
                </a:solidFill>
              </a:rPr>
              <a:t>	vier Wände</a:t>
            </a:r>
          </a:p>
          <a:p>
            <a:pPr defTabSz="252000">
              <a:tabLst>
                <a:tab pos="288000" algn="l"/>
              </a:tabLst>
            </a:pPr>
            <a:r>
              <a:rPr lang="de-DE" b="1" dirty="0" smtClean="0">
                <a:solidFill>
                  <a:schemeClr val="bg1"/>
                </a:solidFill>
              </a:rPr>
              <a:t>		3.c.1	Hochschule</a:t>
            </a:r>
          </a:p>
          <a:p>
            <a:pPr defTabSz="252000">
              <a:tabLst>
                <a:tab pos="288000" algn="l"/>
              </a:tabLst>
            </a:pPr>
            <a:r>
              <a:rPr lang="de-DE" b="1" dirty="0">
                <a:solidFill>
                  <a:schemeClr val="bg1"/>
                </a:solidFill>
              </a:rPr>
              <a:t>	</a:t>
            </a:r>
            <a:r>
              <a:rPr lang="de-DE" b="1" dirty="0" smtClean="0">
                <a:solidFill>
                  <a:schemeClr val="bg1"/>
                </a:solidFill>
              </a:rPr>
              <a:t>	3.c.2	Bibliothek</a:t>
            </a:r>
          </a:p>
          <a:p>
            <a:pPr defTabSz="252000">
              <a:tabLst>
                <a:tab pos="288000" algn="l"/>
              </a:tabLst>
            </a:pPr>
            <a:r>
              <a:rPr lang="de-DE" b="1" dirty="0">
                <a:solidFill>
                  <a:schemeClr val="bg1"/>
                </a:solidFill>
              </a:rPr>
              <a:t>	</a:t>
            </a:r>
            <a:r>
              <a:rPr lang="de-DE" b="1" dirty="0" smtClean="0">
                <a:solidFill>
                  <a:schemeClr val="bg1"/>
                </a:solidFill>
              </a:rPr>
              <a:t>	3.c.3	Bahn</a:t>
            </a:r>
          </a:p>
          <a:p>
            <a:pPr defTabSz="252000">
              <a:tabLst>
                <a:tab pos="288000" algn="l"/>
              </a:tabLst>
            </a:pPr>
            <a:r>
              <a:rPr lang="de-DE" b="1" dirty="0">
                <a:solidFill>
                  <a:schemeClr val="bg1"/>
                </a:solidFill>
              </a:rPr>
              <a:t>	</a:t>
            </a:r>
            <a:r>
              <a:rPr lang="de-DE" b="1" dirty="0" smtClean="0">
                <a:solidFill>
                  <a:schemeClr val="bg1"/>
                </a:solidFill>
              </a:rPr>
              <a:t>	3.c.4	sonstige </a:t>
            </a:r>
            <a:r>
              <a:rPr lang="de-DE" b="1" dirty="0" err="1" smtClean="0">
                <a:solidFill>
                  <a:schemeClr val="bg1"/>
                </a:solidFill>
              </a:rPr>
              <a:t>Umgeb</a:t>
            </a:r>
            <a:r>
              <a:rPr lang="de-DE" b="1" dirty="0" smtClean="0">
                <a:solidFill>
                  <a:schemeClr val="bg1"/>
                </a:solidFill>
              </a:rPr>
              <a:t>.</a:t>
            </a:r>
          </a:p>
          <a:p>
            <a:pPr defTabSz="252000">
              <a:tabLst>
                <a:tab pos="288000" algn="l"/>
              </a:tabLst>
            </a:pPr>
            <a:r>
              <a:rPr lang="de-DE" b="1" dirty="0" smtClean="0">
                <a:solidFill>
                  <a:schemeClr val="bg1"/>
                </a:solidFill>
              </a:rPr>
              <a:t>4.	Lernmedien</a:t>
            </a:r>
          </a:p>
          <a:p>
            <a:pPr defTabSz="252000">
              <a:tabLst>
                <a:tab pos="288000" algn="l"/>
              </a:tabLst>
            </a:pPr>
            <a:r>
              <a:rPr lang="de-DE" b="1" dirty="0" smtClean="0">
                <a:solidFill>
                  <a:schemeClr val="bg1"/>
                </a:solidFill>
              </a:rPr>
              <a:t>5.	Eigene Erfahrungen</a:t>
            </a:r>
          </a:p>
        </p:txBody>
      </p:sp>
    </p:spTree>
    <p:extLst>
      <p:ext uri="{BB962C8B-B14F-4D97-AF65-F5344CB8AC3E}">
        <p14:creationId xmlns:p14="http://schemas.microsoft.com/office/powerpoint/2010/main" val="35373009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 rot="5400000">
            <a:off x="-1989307" y="1989305"/>
            <a:ext cx="6858000" cy="2879389"/>
          </a:xfrm>
          <a:solidFill>
            <a:schemeClr val="accent5">
              <a:lumMod val="75000"/>
            </a:schemeClr>
          </a:solidFill>
        </p:spPr>
        <p:txBody>
          <a:bodyPr/>
          <a:lstStyle/>
          <a:p>
            <a:endParaRPr lang="de-DE" dirty="0"/>
          </a:p>
        </p:txBody>
      </p:sp>
      <p:pic>
        <p:nvPicPr>
          <p:cNvPr id="1026" name="Picture 2" descr="Logo der Fachhochschule Schmalkalden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31870" y="36513"/>
            <a:ext cx="4953000" cy="9937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Fußzeilenplatzhalter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6136532" cy="365125"/>
          </a:xfrm>
        </p:spPr>
        <p:txBody>
          <a:bodyPr/>
          <a:lstStyle/>
          <a:p>
            <a:r>
              <a:rPr lang="de-DE" dirty="0" smtClean="0">
                <a:solidFill>
                  <a:schemeClr val="tx1"/>
                </a:solidFill>
              </a:rPr>
              <a:t>Uwe </a:t>
            </a:r>
            <a:r>
              <a:rPr lang="de-DE" dirty="0" err="1" smtClean="0">
                <a:solidFill>
                  <a:schemeClr val="tx1"/>
                </a:solidFill>
              </a:rPr>
              <a:t>Neisen</a:t>
            </a:r>
            <a:r>
              <a:rPr lang="de-DE" dirty="0" smtClean="0">
                <a:solidFill>
                  <a:schemeClr val="tx1"/>
                </a:solidFill>
              </a:rPr>
              <a:t>, Yannick Hartung, </a:t>
            </a:r>
            <a:r>
              <a:rPr lang="de-DE" dirty="0" err="1" smtClean="0">
                <a:solidFill>
                  <a:schemeClr val="tx1"/>
                </a:solidFill>
              </a:rPr>
              <a:t>Yannic</a:t>
            </a:r>
            <a:r>
              <a:rPr lang="de-DE" dirty="0" smtClean="0">
                <a:solidFill>
                  <a:schemeClr val="tx1"/>
                </a:solidFill>
              </a:rPr>
              <a:t> </a:t>
            </a:r>
            <a:r>
              <a:rPr lang="de-DE" dirty="0" err="1" smtClean="0">
                <a:solidFill>
                  <a:schemeClr val="tx1"/>
                </a:solidFill>
              </a:rPr>
              <a:t>Klinzing</a:t>
            </a:r>
            <a:r>
              <a:rPr lang="de-DE" dirty="0" smtClean="0">
                <a:solidFill>
                  <a:schemeClr val="tx1"/>
                </a:solidFill>
              </a:rPr>
              <a:t>, Kevin Ziller </a:t>
            </a:r>
            <a:endParaRPr lang="de-DE" dirty="0">
              <a:solidFill>
                <a:schemeClr val="tx1"/>
              </a:solidFill>
            </a:endParaRPr>
          </a:p>
        </p:txBody>
      </p:sp>
      <p:sp>
        <p:nvSpPr>
          <p:cNvPr id="8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9396919" y="6356349"/>
            <a:ext cx="2743200" cy="365125"/>
          </a:xfrm>
        </p:spPr>
        <p:txBody>
          <a:bodyPr/>
          <a:lstStyle/>
          <a:p>
            <a:r>
              <a:rPr lang="de-DE" dirty="0" smtClean="0">
                <a:solidFill>
                  <a:schemeClr val="tx1"/>
                </a:solidFill>
              </a:rPr>
              <a:t>30</a:t>
            </a:r>
            <a:endParaRPr lang="de-DE" dirty="0">
              <a:solidFill>
                <a:schemeClr val="tx1"/>
              </a:solidFill>
            </a:endParaRPr>
          </a:p>
        </p:txBody>
      </p:sp>
      <p:sp>
        <p:nvSpPr>
          <p:cNvPr id="2" name="Textfeld 1"/>
          <p:cNvSpPr txBox="1"/>
          <p:nvPr/>
        </p:nvSpPr>
        <p:spPr>
          <a:xfrm>
            <a:off x="-9730" y="-47710"/>
            <a:ext cx="3356045" cy="72943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288000"/>
            <a:r>
              <a:rPr lang="de-DE" b="1" dirty="0" smtClean="0">
                <a:solidFill>
                  <a:schemeClr val="bg1"/>
                </a:solidFill>
              </a:rPr>
              <a:t>1.	Lernstrategien</a:t>
            </a:r>
          </a:p>
          <a:p>
            <a:pPr defTabSz="288000"/>
            <a:r>
              <a:rPr lang="de-DE" b="1" dirty="0" smtClean="0">
                <a:solidFill>
                  <a:schemeClr val="bg1"/>
                </a:solidFill>
              </a:rPr>
              <a:t>2.	Zeitmanagement</a:t>
            </a:r>
          </a:p>
          <a:p>
            <a:pPr defTabSz="288000"/>
            <a:r>
              <a:rPr lang="de-DE" b="1" dirty="0" smtClean="0">
                <a:solidFill>
                  <a:schemeClr val="bg1"/>
                </a:solidFill>
              </a:rPr>
              <a:t>3.</a:t>
            </a:r>
            <a:r>
              <a:rPr lang="de-DE" b="1" dirty="0">
                <a:solidFill>
                  <a:schemeClr val="bg1"/>
                </a:solidFill>
              </a:rPr>
              <a:t>	</a:t>
            </a:r>
            <a:r>
              <a:rPr lang="de-DE" b="1" dirty="0" smtClean="0">
                <a:solidFill>
                  <a:schemeClr val="bg1"/>
                </a:solidFill>
              </a:rPr>
              <a:t>Lernumfeld</a:t>
            </a:r>
          </a:p>
          <a:p>
            <a:pPr defTabSz="288000"/>
            <a:r>
              <a:rPr lang="de-DE" b="1" dirty="0" smtClean="0">
                <a:solidFill>
                  <a:schemeClr val="bg1"/>
                </a:solidFill>
              </a:rPr>
              <a:t>    3.a	Bedeutung</a:t>
            </a:r>
          </a:p>
          <a:p>
            <a:pPr defTabSz="288000"/>
            <a:r>
              <a:rPr lang="de-DE" b="1" dirty="0" smtClean="0">
                <a:solidFill>
                  <a:schemeClr val="bg1"/>
                </a:solidFill>
              </a:rPr>
              <a:t>    3.b	Komponenten einer</a:t>
            </a:r>
          </a:p>
          <a:p>
            <a:pPr defTabSz="288000"/>
            <a:r>
              <a:rPr lang="de-DE" b="1" dirty="0">
                <a:solidFill>
                  <a:schemeClr val="bg1"/>
                </a:solidFill>
              </a:rPr>
              <a:t>	</a:t>
            </a:r>
            <a:r>
              <a:rPr lang="de-DE" b="1" dirty="0" smtClean="0">
                <a:solidFill>
                  <a:schemeClr val="bg1"/>
                </a:solidFill>
              </a:rPr>
              <a:t>	geeigneten </a:t>
            </a:r>
            <a:r>
              <a:rPr lang="de-DE" b="1" dirty="0" err="1" smtClean="0">
                <a:solidFill>
                  <a:schemeClr val="bg1"/>
                </a:solidFill>
              </a:rPr>
              <a:t>Lernum</a:t>
            </a:r>
            <a:r>
              <a:rPr lang="de-DE" b="1" dirty="0" smtClean="0">
                <a:solidFill>
                  <a:schemeClr val="bg1"/>
                </a:solidFill>
              </a:rPr>
              <a:t>-</a:t>
            </a:r>
          </a:p>
          <a:p>
            <a:pPr defTabSz="288000"/>
            <a:r>
              <a:rPr lang="de-DE" b="1" dirty="0" smtClean="0">
                <a:solidFill>
                  <a:schemeClr val="bg1"/>
                </a:solidFill>
              </a:rPr>
              <a:t>		</a:t>
            </a:r>
            <a:r>
              <a:rPr lang="de-DE" b="1" dirty="0" err="1" smtClean="0">
                <a:solidFill>
                  <a:schemeClr val="bg1"/>
                </a:solidFill>
              </a:rPr>
              <a:t>gebung</a:t>
            </a:r>
            <a:r>
              <a:rPr lang="de-DE" b="1" dirty="0" smtClean="0">
                <a:solidFill>
                  <a:schemeClr val="bg1"/>
                </a:solidFill>
              </a:rPr>
              <a:t> am häuslichen</a:t>
            </a:r>
          </a:p>
          <a:p>
            <a:pPr defTabSz="288000"/>
            <a:r>
              <a:rPr lang="de-DE" b="1" dirty="0" smtClean="0">
                <a:solidFill>
                  <a:schemeClr val="bg1"/>
                </a:solidFill>
              </a:rPr>
              <a:t>		Arbeitsplatz</a:t>
            </a:r>
          </a:p>
          <a:p>
            <a:pPr defTabSz="252000"/>
            <a:r>
              <a:rPr lang="de-DE" b="1" dirty="0" smtClean="0">
                <a:solidFill>
                  <a:schemeClr val="bg1"/>
                </a:solidFill>
              </a:rPr>
              <a:t>		3.b.1	Strukturierter</a:t>
            </a:r>
          </a:p>
          <a:p>
            <a:pPr defTabSz="252000"/>
            <a:r>
              <a:rPr lang="de-DE" b="1" dirty="0">
                <a:solidFill>
                  <a:schemeClr val="bg1"/>
                </a:solidFill>
              </a:rPr>
              <a:t>	</a:t>
            </a:r>
            <a:r>
              <a:rPr lang="de-DE" b="1" dirty="0" smtClean="0">
                <a:solidFill>
                  <a:schemeClr val="bg1"/>
                </a:solidFill>
              </a:rPr>
              <a:t>			Arbeitsplatz</a:t>
            </a:r>
          </a:p>
          <a:p>
            <a:pPr defTabSz="252000"/>
            <a:r>
              <a:rPr lang="de-DE" b="1" dirty="0">
                <a:solidFill>
                  <a:schemeClr val="bg1"/>
                </a:solidFill>
              </a:rPr>
              <a:t>	</a:t>
            </a:r>
            <a:r>
              <a:rPr lang="de-DE" b="1" dirty="0" smtClean="0">
                <a:solidFill>
                  <a:schemeClr val="bg1"/>
                </a:solidFill>
              </a:rPr>
              <a:t>	3.b.2	Sitz-</a:t>
            </a:r>
          </a:p>
          <a:p>
            <a:pPr defTabSz="252000"/>
            <a:r>
              <a:rPr lang="de-DE" b="1" dirty="0">
                <a:solidFill>
                  <a:schemeClr val="bg1"/>
                </a:solidFill>
              </a:rPr>
              <a:t>	</a:t>
            </a:r>
            <a:r>
              <a:rPr lang="de-DE" b="1" dirty="0" smtClean="0">
                <a:solidFill>
                  <a:schemeClr val="bg1"/>
                </a:solidFill>
              </a:rPr>
              <a:t>			Stehmöglichkeiten</a:t>
            </a:r>
          </a:p>
          <a:p>
            <a:pPr defTabSz="252000"/>
            <a:r>
              <a:rPr lang="de-DE" b="1" dirty="0">
                <a:solidFill>
                  <a:schemeClr val="bg1"/>
                </a:solidFill>
              </a:rPr>
              <a:t>	</a:t>
            </a:r>
            <a:r>
              <a:rPr lang="de-DE" b="1" dirty="0" smtClean="0">
                <a:solidFill>
                  <a:schemeClr val="bg1"/>
                </a:solidFill>
              </a:rPr>
              <a:t>	3.b.3	Lichtquelle</a:t>
            </a:r>
          </a:p>
          <a:p>
            <a:pPr defTabSz="252000"/>
            <a:r>
              <a:rPr lang="de-DE" b="1" dirty="0">
                <a:solidFill>
                  <a:schemeClr val="bg1"/>
                </a:solidFill>
              </a:rPr>
              <a:t>	</a:t>
            </a:r>
            <a:r>
              <a:rPr lang="de-DE" b="1" dirty="0" smtClean="0">
                <a:solidFill>
                  <a:schemeClr val="bg1"/>
                </a:solidFill>
              </a:rPr>
              <a:t>	</a:t>
            </a:r>
            <a:r>
              <a:rPr lang="de-DE" b="1" u="sng" dirty="0" smtClean="0">
                <a:solidFill>
                  <a:schemeClr val="bg1"/>
                </a:solidFill>
              </a:rPr>
              <a:t>3.b.4	Ruhe</a:t>
            </a:r>
          </a:p>
          <a:p>
            <a:pPr defTabSz="252000"/>
            <a:r>
              <a:rPr lang="de-DE" b="1" dirty="0">
                <a:solidFill>
                  <a:schemeClr val="bg1"/>
                </a:solidFill>
              </a:rPr>
              <a:t>	</a:t>
            </a:r>
            <a:r>
              <a:rPr lang="de-DE" b="1" dirty="0" smtClean="0">
                <a:solidFill>
                  <a:schemeClr val="bg1"/>
                </a:solidFill>
              </a:rPr>
              <a:t>	3.b.5	Temperatur</a:t>
            </a:r>
          </a:p>
          <a:p>
            <a:pPr defTabSz="252000"/>
            <a:r>
              <a:rPr lang="de-DE" b="1" dirty="0">
                <a:solidFill>
                  <a:schemeClr val="bg1"/>
                </a:solidFill>
              </a:rPr>
              <a:t>	</a:t>
            </a:r>
            <a:r>
              <a:rPr lang="de-DE" b="1" dirty="0" smtClean="0">
                <a:solidFill>
                  <a:schemeClr val="bg1"/>
                </a:solidFill>
              </a:rPr>
              <a:t>	3.b.6	sonstiges</a:t>
            </a:r>
          </a:p>
          <a:p>
            <a:pPr defTabSz="288000">
              <a:tabLst>
                <a:tab pos="288000" algn="l"/>
              </a:tabLst>
            </a:pPr>
            <a:r>
              <a:rPr lang="de-DE" b="1" dirty="0" smtClean="0">
                <a:solidFill>
                  <a:schemeClr val="bg1"/>
                </a:solidFill>
              </a:rPr>
              <a:t>    3.c	Effizientes Lernen </a:t>
            </a:r>
          </a:p>
          <a:p>
            <a:pPr defTabSz="288000">
              <a:tabLst>
                <a:tab pos="288000" algn="l"/>
              </a:tabLst>
            </a:pPr>
            <a:r>
              <a:rPr lang="de-DE" b="1" dirty="0">
                <a:solidFill>
                  <a:schemeClr val="bg1"/>
                </a:solidFill>
              </a:rPr>
              <a:t>	</a:t>
            </a:r>
            <a:r>
              <a:rPr lang="de-DE" b="1" dirty="0" smtClean="0">
                <a:solidFill>
                  <a:schemeClr val="bg1"/>
                </a:solidFill>
              </a:rPr>
              <a:t>	außerhalb der eigenen</a:t>
            </a:r>
          </a:p>
          <a:p>
            <a:pPr defTabSz="288000">
              <a:tabLst>
                <a:tab pos="288000" algn="l"/>
              </a:tabLst>
            </a:pPr>
            <a:r>
              <a:rPr lang="de-DE" b="1" dirty="0">
                <a:solidFill>
                  <a:schemeClr val="bg1"/>
                </a:solidFill>
              </a:rPr>
              <a:t>	</a:t>
            </a:r>
            <a:r>
              <a:rPr lang="de-DE" b="1" dirty="0" smtClean="0">
                <a:solidFill>
                  <a:schemeClr val="bg1"/>
                </a:solidFill>
              </a:rPr>
              <a:t>	vier Wände</a:t>
            </a:r>
          </a:p>
          <a:p>
            <a:pPr defTabSz="252000">
              <a:tabLst>
                <a:tab pos="288000" algn="l"/>
              </a:tabLst>
            </a:pPr>
            <a:r>
              <a:rPr lang="de-DE" b="1" dirty="0" smtClean="0">
                <a:solidFill>
                  <a:schemeClr val="bg1"/>
                </a:solidFill>
              </a:rPr>
              <a:t>		3.c.1	Hochschule</a:t>
            </a:r>
          </a:p>
          <a:p>
            <a:pPr defTabSz="252000">
              <a:tabLst>
                <a:tab pos="288000" algn="l"/>
              </a:tabLst>
            </a:pPr>
            <a:r>
              <a:rPr lang="de-DE" b="1" dirty="0">
                <a:solidFill>
                  <a:schemeClr val="bg1"/>
                </a:solidFill>
              </a:rPr>
              <a:t>	</a:t>
            </a:r>
            <a:r>
              <a:rPr lang="de-DE" b="1" dirty="0" smtClean="0">
                <a:solidFill>
                  <a:schemeClr val="bg1"/>
                </a:solidFill>
              </a:rPr>
              <a:t>	3.c.2	Bibliothek</a:t>
            </a:r>
          </a:p>
          <a:p>
            <a:pPr defTabSz="252000">
              <a:tabLst>
                <a:tab pos="288000" algn="l"/>
              </a:tabLst>
            </a:pPr>
            <a:r>
              <a:rPr lang="de-DE" b="1" dirty="0">
                <a:solidFill>
                  <a:schemeClr val="bg1"/>
                </a:solidFill>
              </a:rPr>
              <a:t>	</a:t>
            </a:r>
            <a:r>
              <a:rPr lang="de-DE" b="1" dirty="0" smtClean="0">
                <a:solidFill>
                  <a:schemeClr val="bg1"/>
                </a:solidFill>
              </a:rPr>
              <a:t>	3.c.3	Bahn</a:t>
            </a:r>
          </a:p>
          <a:p>
            <a:pPr defTabSz="252000">
              <a:tabLst>
                <a:tab pos="288000" algn="l"/>
              </a:tabLst>
            </a:pPr>
            <a:r>
              <a:rPr lang="de-DE" b="1" dirty="0">
                <a:solidFill>
                  <a:schemeClr val="bg1"/>
                </a:solidFill>
              </a:rPr>
              <a:t>	</a:t>
            </a:r>
            <a:r>
              <a:rPr lang="de-DE" b="1" dirty="0" smtClean="0">
                <a:solidFill>
                  <a:schemeClr val="bg1"/>
                </a:solidFill>
              </a:rPr>
              <a:t>	3.c.4	sonstige </a:t>
            </a:r>
            <a:r>
              <a:rPr lang="de-DE" b="1" dirty="0" err="1" smtClean="0">
                <a:solidFill>
                  <a:schemeClr val="bg1"/>
                </a:solidFill>
              </a:rPr>
              <a:t>Umgeb</a:t>
            </a:r>
            <a:r>
              <a:rPr lang="de-DE" b="1" dirty="0" smtClean="0">
                <a:solidFill>
                  <a:schemeClr val="bg1"/>
                </a:solidFill>
              </a:rPr>
              <a:t>.</a:t>
            </a:r>
          </a:p>
          <a:p>
            <a:pPr defTabSz="252000">
              <a:tabLst>
                <a:tab pos="288000" algn="l"/>
              </a:tabLst>
            </a:pPr>
            <a:r>
              <a:rPr lang="de-DE" b="1" dirty="0" smtClean="0">
                <a:solidFill>
                  <a:schemeClr val="bg1"/>
                </a:solidFill>
              </a:rPr>
              <a:t>4.	Lernmedien</a:t>
            </a:r>
          </a:p>
          <a:p>
            <a:pPr defTabSz="252000">
              <a:tabLst>
                <a:tab pos="288000" algn="l"/>
              </a:tabLst>
            </a:pPr>
            <a:r>
              <a:rPr lang="de-DE" b="1" dirty="0" smtClean="0">
                <a:solidFill>
                  <a:schemeClr val="bg1"/>
                </a:solidFill>
              </a:rPr>
              <a:t>5.	Eigene Erfahrungen</a:t>
            </a:r>
          </a:p>
          <a:p>
            <a:pPr defTabSz="252000">
              <a:tabLst>
                <a:tab pos="288000" algn="l"/>
              </a:tabLst>
            </a:pPr>
            <a:r>
              <a:rPr lang="de-DE" b="1" dirty="0">
                <a:solidFill>
                  <a:schemeClr val="bg1"/>
                </a:solidFill>
              </a:rPr>
              <a:t>	</a:t>
            </a:r>
            <a:r>
              <a:rPr lang="de-DE" b="1" dirty="0" smtClean="0">
                <a:solidFill>
                  <a:schemeClr val="bg1"/>
                </a:solidFill>
              </a:rPr>
              <a:t>			</a:t>
            </a:r>
          </a:p>
        </p:txBody>
      </p:sp>
    </p:spTree>
    <p:extLst>
      <p:ext uri="{BB962C8B-B14F-4D97-AF65-F5344CB8AC3E}">
        <p14:creationId xmlns:p14="http://schemas.microsoft.com/office/powerpoint/2010/main" val="3249429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 rot="5400000">
            <a:off x="-1989307" y="1989305"/>
            <a:ext cx="6858000" cy="2879389"/>
          </a:xfrm>
          <a:solidFill>
            <a:schemeClr val="accent5">
              <a:lumMod val="75000"/>
            </a:schemeClr>
          </a:solidFill>
        </p:spPr>
        <p:txBody>
          <a:bodyPr/>
          <a:lstStyle/>
          <a:p>
            <a:endParaRPr lang="de-DE" dirty="0"/>
          </a:p>
        </p:txBody>
      </p:sp>
      <p:pic>
        <p:nvPicPr>
          <p:cNvPr id="1026" name="Picture 2" descr="Logo der Fachhochschule Schmalkalden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31870" y="36513"/>
            <a:ext cx="4953000" cy="9937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Fußzeilenplatzhalter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6136532" cy="365125"/>
          </a:xfrm>
        </p:spPr>
        <p:txBody>
          <a:bodyPr/>
          <a:lstStyle/>
          <a:p>
            <a:r>
              <a:rPr lang="de-DE" dirty="0" smtClean="0">
                <a:solidFill>
                  <a:schemeClr val="tx1"/>
                </a:solidFill>
              </a:rPr>
              <a:t>Uwe </a:t>
            </a:r>
            <a:r>
              <a:rPr lang="de-DE" dirty="0" err="1" smtClean="0">
                <a:solidFill>
                  <a:schemeClr val="tx1"/>
                </a:solidFill>
              </a:rPr>
              <a:t>Neisen</a:t>
            </a:r>
            <a:r>
              <a:rPr lang="de-DE" dirty="0" smtClean="0">
                <a:solidFill>
                  <a:schemeClr val="tx1"/>
                </a:solidFill>
              </a:rPr>
              <a:t>, Yannick Hartung, </a:t>
            </a:r>
            <a:r>
              <a:rPr lang="de-DE" dirty="0" err="1" smtClean="0">
                <a:solidFill>
                  <a:schemeClr val="tx1"/>
                </a:solidFill>
              </a:rPr>
              <a:t>Yannic</a:t>
            </a:r>
            <a:r>
              <a:rPr lang="de-DE" dirty="0" smtClean="0">
                <a:solidFill>
                  <a:schemeClr val="tx1"/>
                </a:solidFill>
              </a:rPr>
              <a:t> </a:t>
            </a:r>
            <a:r>
              <a:rPr lang="de-DE" dirty="0" err="1" smtClean="0">
                <a:solidFill>
                  <a:schemeClr val="tx1"/>
                </a:solidFill>
              </a:rPr>
              <a:t>Klinzing</a:t>
            </a:r>
            <a:r>
              <a:rPr lang="de-DE" dirty="0" smtClean="0">
                <a:solidFill>
                  <a:schemeClr val="tx1"/>
                </a:solidFill>
              </a:rPr>
              <a:t>, Kevin Ziller </a:t>
            </a:r>
            <a:endParaRPr lang="de-DE" dirty="0">
              <a:solidFill>
                <a:schemeClr val="tx1"/>
              </a:solidFill>
            </a:endParaRPr>
          </a:p>
        </p:txBody>
      </p:sp>
      <p:sp>
        <p:nvSpPr>
          <p:cNvPr id="8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9396919" y="6356349"/>
            <a:ext cx="2743200" cy="365125"/>
          </a:xfrm>
        </p:spPr>
        <p:txBody>
          <a:bodyPr/>
          <a:lstStyle/>
          <a:p>
            <a:r>
              <a:rPr lang="de-DE" dirty="0" smtClean="0">
                <a:solidFill>
                  <a:schemeClr val="tx1"/>
                </a:solidFill>
              </a:rPr>
              <a:t>31</a:t>
            </a:r>
            <a:endParaRPr lang="de-DE" dirty="0">
              <a:solidFill>
                <a:schemeClr val="tx1"/>
              </a:solidFill>
            </a:endParaRPr>
          </a:p>
        </p:txBody>
      </p:sp>
      <p:sp>
        <p:nvSpPr>
          <p:cNvPr id="2" name="Textfeld 1"/>
          <p:cNvSpPr txBox="1"/>
          <p:nvPr/>
        </p:nvSpPr>
        <p:spPr>
          <a:xfrm>
            <a:off x="-9730" y="-47706"/>
            <a:ext cx="3356045" cy="72943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288000"/>
            <a:r>
              <a:rPr lang="de-DE" b="1" dirty="0" smtClean="0">
                <a:solidFill>
                  <a:schemeClr val="bg1"/>
                </a:solidFill>
              </a:rPr>
              <a:t>1.	Lernstrategien</a:t>
            </a:r>
          </a:p>
          <a:p>
            <a:pPr defTabSz="288000"/>
            <a:r>
              <a:rPr lang="de-DE" b="1" dirty="0" smtClean="0">
                <a:solidFill>
                  <a:schemeClr val="bg1"/>
                </a:solidFill>
              </a:rPr>
              <a:t>2.	Zeitmanagement</a:t>
            </a:r>
          </a:p>
          <a:p>
            <a:pPr defTabSz="288000"/>
            <a:r>
              <a:rPr lang="de-DE" b="1" dirty="0" smtClean="0">
                <a:solidFill>
                  <a:schemeClr val="bg1"/>
                </a:solidFill>
              </a:rPr>
              <a:t>3.	Lernumfeld</a:t>
            </a:r>
          </a:p>
          <a:p>
            <a:pPr defTabSz="288000"/>
            <a:r>
              <a:rPr lang="de-DE" b="1" dirty="0" smtClean="0">
                <a:solidFill>
                  <a:schemeClr val="bg1"/>
                </a:solidFill>
              </a:rPr>
              <a:t>    3.a	Bedeutung</a:t>
            </a:r>
          </a:p>
          <a:p>
            <a:pPr defTabSz="288000"/>
            <a:r>
              <a:rPr lang="de-DE" b="1" dirty="0" smtClean="0">
                <a:solidFill>
                  <a:schemeClr val="bg1"/>
                </a:solidFill>
              </a:rPr>
              <a:t>    3.b	Komponenten einer</a:t>
            </a:r>
          </a:p>
          <a:p>
            <a:pPr defTabSz="288000"/>
            <a:r>
              <a:rPr lang="de-DE" b="1" dirty="0">
                <a:solidFill>
                  <a:schemeClr val="bg1"/>
                </a:solidFill>
              </a:rPr>
              <a:t>	</a:t>
            </a:r>
            <a:r>
              <a:rPr lang="de-DE" b="1" dirty="0" smtClean="0">
                <a:solidFill>
                  <a:schemeClr val="bg1"/>
                </a:solidFill>
              </a:rPr>
              <a:t>	geeigneten </a:t>
            </a:r>
            <a:r>
              <a:rPr lang="de-DE" b="1" dirty="0" err="1" smtClean="0">
                <a:solidFill>
                  <a:schemeClr val="bg1"/>
                </a:solidFill>
              </a:rPr>
              <a:t>Lernum</a:t>
            </a:r>
            <a:r>
              <a:rPr lang="de-DE" b="1" dirty="0" smtClean="0">
                <a:solidFill>
                  <a:schemeClr val="bg1"/>
                </a:solidFill>
              </a:rPr>
              <a:t>-</a:t>
            </a:r>
          </a:p>
          <a:p>
            <a:pPr defTabSz="288000"/>
            <a:r>
              <a:rPr lang="de-DE" b="1" dirty="0" smtClean="0">
                <a:solidFill>
                  <a:schemeClr val="bg1"/>
                </a:solidFill>
              </a:rPr>
              <a:t>		</a:t>
            </a:r>
            <a:r>
              <a:rPr lang="de-DE" b="1" dirty="0" err="1" smtClean="0">
                <a:solidFill>
                  <a:schemeClr val="bg1"/>
                </a:solidFill>
              </a:rPr>
              <a:t>gebung</a:t>
            </a:r>
            <a:r>
              <a:rPr lang="de-DE" b="1" dirty="0" smtClean="0">
                <a:solidFill>
                  <a:schemeClr val="bg1"/>
                </a:solidFill>
              </a:rPr>
              <a:t> am häuslichen</a:t>
            </a:r>
          </a:p>
          <a:p>
            <a:pPr defTabSz="288000"/>
            <a:r>
              <a:rPr lang="de-DE" b="1" dirty="0" smtClean="0">
                <a:solidFill>
                  <a:schemeClr val="bg1"/>
                </a:solidFill>
              </a:rPr>
              <a:t>		Arbeitsplatz</a:t>
            </a:r>
          </a:p>
          <a:p>
            <a:pPr defTabSz="252000"/>
            <a:r>
              <a:rPr lang="de-DE" b="1" dirty="0" smtClean="0">
                <a:solidFill>
                  <a:schemeClr val="bg1"/>
                </a:solidFill>
              </a:rPr>
              <a:t>		3.b.1	Strukturierter</a:t>
            </a:r>
          </a:p>
          <a:p>
            <a:pPr defTabSz="252000"/>
            <a:r>
              <a:rPr lang="de-DE" b="1" dirty="0">
                <a:solidFill>
                  <a:schemeClr val="bg1"/>
                </a:solidFill>
              </a:rPr>
              <a:t>	</a:t>
            </a:r>
            <a:r>
              <a:rPr lang="de-DE" b="1" dirty="0" smtClean="0">
                <a:solidFill>
                  <a:schemeClr val="bg1"/>
                </a:solidFill>
              </a:rPr>
              <a:t>			Arbeitsplatz</a:t>
            </a:r>
          </a:p>
          <a:p>
            <a:pPr defTabSz="252000"/>
            <a:r>
              <a:rPr lang="de-DE" b="1" dirty="0">
                <a:solidFill>
                  <a:schemeClr val="bg1"/>
                </a:solidFill>
              </a:rPr>
              <a:t>	</a:t>
            </a:r>
            <a:r>
              <a:rPr lang="de-DE" b="1" dirty="0" smtClean="0">
                <a:solidFill>
                  <a:schemeClr val="bg1"/>
                </a:solidFill>
              </a:rPr>
              <a:t>	3.b.2	Sitz-</a:t>
            </a:r>
          </a:p>
          <a:p>
            <a:pPr defTabSz="252000"/>
            <a:r>
              <a:rPr lang="de-DE" b="1" dirty="0">
                <a:solidFill>
                  <a:schemeClr val="bg1"/>
                </a:solidFill>
              </a:rPr>
              <a:t>	</a:t>
            </a:r>
            <a:r>
              <a:rPr lang="de-DE" b="1" dirty="0" smtClean="0">
                <a:solidFill>
                  <a:schemeClr val="bg1"/>
                </a:solidFill>
              </a:rPr>
              <a:t>			Stehmöglichkeiten</a:t>
            </a:r>
          </a:p>
          <a:p>
            <a:pPr defTabSz="252000"/>
            <a:r>
              <a:rPr lang="de-DE" b="1" dirty="0">
                <a:solidFill>
                  <a:schemeClr val="bg1"/>
                </a:solidFill>
              </a:rPr>
              <a:t>	</a:t>
            </a:r>
            <a:r>
              <a:rPr lang="de-DE" b="1" dirty="0" smtClean="0">
                <a:solidFill>
                  <a:schemeClr val="bg1"/>
                </a:solidFill>
              </a:rPr>
              <a:t>	3.b.3	Lichtquelle</a:t>
            </a:r>
          </a:p>
          <a:p>
            <a:pPr defTabSz="252000"/>
            <a:r>
              <a:rPr lang="de-DE" b="1" dirty="0">
                <a:solidFill>
                  <a:schemeClr val="bg1"/>
                </a:solidFill>
              </a:rPr>
              <a:t>	</a:t>
            </a:r>
            <a:r>
              <a:rPr lang="de-DE" b="1" dirty="0" smtClean="0">
                <a:solidFill>
                  <a:schemeClr val="bg1"/>
                </a:solidFill>
              </a:rPr>
              <a:t>	3.b.4	Ruhe</a:t>
            </a:r>
          </a:p>
          <a:p>
            <a:pPr defTabSz="252000"/>
            <a:r>
              <a:rPr lang="de-DE" b="1" dirty="0">
                <a:solidFill>
                  <a:schemeClr val="bg1"/>
                </a:solidFill>
              </a:rPr>
              <a:t>	</a:t>
            </a:r>
            <a:r>
              <a:rPr lang="de-DE" b="1" dirty="0" smtClean="0">
                <a:solidFill>
                  <a:schemeClr val="bg1"/>
                </a:solidFill>
              </a:rPr>
              <a:t>	</a:t>
            </a:r>
            <a:r>
              <a:rPr lang="de-DE" b="1" u="sng" dirty="0" smtClean="0">
                <a:solidFill>
                  <a:schemeClr val="bg1"/>
                </a:solidFill>
              </a:rPr>
              <a:t>3.b.5	Temperatur</a:t>
            </a:r>
          </a:p>
          <a:p>
            <a:pPr defTabSz="252000"/>
            <a:r>
              <a:rPr lang="de-DE" b="1" dirty="0">
                <a:solidFill>
                  <a:schemeClr val="bg1"/>
                </a:solidFill>
              </a:rPr>
              <a:t>	</a:t>
            </a:r>
            <a:r>
              <a:rPr lang="de-DE" b="1" dirty="0" smtClean="0">
                <a:solidFill>
                  <a:schemeClr val="bg1"/>
                </a:solidFill>
              </a:rPr>
              <a:t>	3.b.6	sonstiges</a:t>
            </a:r>
          </a:p>
          <a:p>
            <a:pPr defTabSz="288000">
              <a:tabLst>
                <a:tab pos="288000" algn="l"/>
              </a:tabLst>
            </a:pPr>
            <a:r>
              <a:rPr lang="de-DE" b="1" dirty="0" smtClean="0">
                <a:solidFill>
                  <a:schemeClr val="bg1"/>
                </a:solidFill>
              </a:rPr>
              <a:t>    3.c	Effizientes Lernen </a:t>
            </a:r>
          </a:p>
          <a:p>
            <a:pPr defTabSz="288000">
              <a:tabLst>
                <a:tab pos="288000" algn="l"/>
              </a:tabLst>
            </a:pPr>
            <a:r>
              <a:rPr lang="de-DE" b="1" dirty="0">
                <a:solidFill>
                  <a:schemeClr val="bg1"/>
                </a:solidFill>
              </a:rPr>
              <a:t>	</a:t>
            </a:r>
            <a:r>
              <a:rPr lang="de-DE" b="1" dirty="0" smtClean="0">
                <a:solidFill>
                  <a:schemeClr val="bg1"/>
                </a:solidFill>
              </a:rPr>
              <a:t>	außerhalb der eigenen</a:t>
            </a:r>
          </a:p>
          <a:p>
            <a:pPr defTabSz="288000">
              <a:tabLst>
                <a:tab pos="288000" algn="l"/>
              </a:tabLst>
            </a:pPr>
            <a:r>
              <a:rPr lang="de-DE" b="1" dirty="0">
                <a:solidFill>
                  <a:schemeClr val="bg1"/>
                </a:solidFill>
              </a:rPr>
              <a:t>	</a:t>
            </a:r>
            <a:r>
              <a:rPr lang="de-DE" b="1" dirty="0" smtClean="0">
                <a:solidFill>
                  <a:schemeClr val="bg1"/>
                </a:solidFill>
              </a:rPr>
              <a:t>	vier Wände</a:t>
            </a:r>
          </a:p>
          <a:p>
            <a:pPr defTabSz="252000">
              <a:tabLst>
                <a:tab pos="288000" algn="l"/>
              </a:tabLst>
            </a:pPr>
            <a:r>
              <a:rPr lang="de-DE" b="1" dirty="0" smtClean="0">
                <a:solidFill>
                  <a:schemeClr val="bg1"/>
                </a:solidFill>
              </a:rPr>
              <a:t>		3.c.1	Hochschule</a:t>
            </a:r>
          </a:p>
          <a:p>
            <a:pPr defTabSz="252000">
              <a:tabLst>
                <a:tab pos="288000" algn="l"/>
              </a:tabLst>
            </a:pPr>
            <a:r>
              <a:rPr lang="de-DE" b="1" dirty="0">
                <a:solidFill>
                  <a:schemeClr val="bg1"/>
                </a:solidFill>
              </a:rPr>
              <a:t>	</a:t>
            </a:r>
            <a:r>
              <a:rPr lang="de-DE" b="1" dirty="0" smtClean="0">
                <a:solidFill>
                  <a:schemeClr val="bg1"/>
                </a:solidFill>
              </a:rPr>
              <a:t>	3.c.2	Bibliothek</a:t>
            </a:r>
          </a:p>
          <a:p>
            <a:pPr defTabSz="252000">
              <a:tabLst>
                <a:tab pos="288000" algn="l"/>
              </a:tabLst>
            </a:pPr>
            <a:r>
              <a:rPr lang="de-DE" b="1" dirty="0">
                <a:solidFill>
                  <a:schemeClr val="bg1"/>
                </a:solidFill>
              </a:rPr>
              <a:t>	</a:t>
            </a:r>
            <a:r>
              <a:rPr lang="de-DE" b="1" dirty="0" smtClean="0">
                <a:solidFill>
                  <a:schemeClr val="bg1"/>
                </a:solidFill>
              </a:rPr>
              <a:t>	3.c.3	Bahn</a:t>
            </a:r>
          </a:p>
          <a:p>
            <a:pPr defTabSz="252000">
              <a:tabLst>
                <a:tab pos="288000" algn="l"/>
              </a:tabLst>
            </a:pPr>
            <a:r>
              <a:rPr lang="de-DE" b="1" dirty="0">
                <a:solidFill>
                  <a:schemeClr val="bg1"/>
                </a:solidFill>
              </a:rPr>
              <a:t>	</a:t>
            </a:r>
            <a:r>
              <a:rPr lang="de-DE" b="1" dirty="0" smtClean="0">
                <a:solidFill>
                  <a:schemeClr val="bg1"/>
                </a:solidFill>
              </a:rPr>
              <a:t>	3.c.4	sonstige </a:t>
            </a:r>
            <a:r>
              <a:rPr lang="de-DE" b="1" dirty="0" err="1" smtClean="0">
                <a:solidFill>
                  <a:schemeClr val="bg1"/>
                </a:solidFill>
              </a:rPr>
              <a:t>Umgeb</a:t>
            </a:r>
            <a:r>
              <a:rPr lang="de-DE" b="1" dirty="0" smtClean="0">
                <a:solidFill>
                  <a:schemeClr val="bg1"/>
                </a:solidFill>
              </a:rPr>
              <a:t>.</a:t>
            </a:r>
          </a:p>
          <a:p>
            <a:pPr defTabSz="252000">
              <a:tabLst>
                <a:tab pos="288000" algn="l"/>
              </a:tabLst>
            </a:pPr>
            <a:r>
              <a:rPr lang="de-DE" b="1" dirty="0" smtClean="0">
                <a:solidFill>
                  <a:schemeClr val="bg1"/>
                </a:solidFill>
              </a:rPr>
              <a:t>4.	Lernmedien</a:t>
            </a:r>
          </a:p>
          <a:p>
            <a:pPr defTabSz="252000">
              <a:tabLst>
                <a:tab pos="288000" algn="l"/>
              </a:tabLst>
            </a:pPr>
            <a:r>
              <a:rPr lang="de-DE" b="1" dirty="0" smtClean="0">
                <a:solidFill>
                  <a:schemeClr val="bg1"/>
                </a:solidFill>
              </a:rPr>
              <a:t>5.	Eigene Erfahrungen</a:t>
            </a:r>
          </a:p>
          <a:p>
            <a:pPr defTabSz="252000">
              <a:tabLst>
                <a:tab pos="288000" algn="l"/>
              </a:tabLst>
            </a:pPr>
            <a:r>
              <a:rPr lang="de-DE" b="1" dirty="0">
                <a:solidFill>
                  <a:schemeClr val="bg1"/>
                </a:solidFill>
              </a:rPr>
              <a:t>	</a:t>
            </a:r>
            <a:r>
              <a:rPr lang="de-DE" b="1" dirty="0" smtClean="0">
                <a:solidFill>
                  <a:schemeClr val="bg1"/>
                </a:solidFill>
              </a:rPr>
              <a:t>			</a:t>
            </a:r>
          </a:p>
        </p:txBody>
      </p:sp>
    </p:spTree>
    <p:extLst>
      <p:ext uri="{BB962C8B-B14F-4D97-AF65-F5344CB8AC3E}">
        <p14:creationId xmlns:p14="http://schemas.microsoft.com/office/powerpoint/2010/main" val="9381243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 rot="5400000">
            <a:off x="-1989307" y="1989305"/>
            <a:ext cx="6858000" cy="2879389"/>
          </a:xfrm>
          <a:solidFill>
            <a:schemeClr val="accent5">
              <a:lumMod val="75000"/>
            </a:schemeClr>
          </a:solidFill>
        </p:spPr>
        <p:txBody>
          <a:bodyPr/>
          <a:lstStyle/>
          <a:p>
            <a:endParaRPr lang="de-DE" dirty="0"/>
          </a:p>
        </p:txBody>
      </p:sp>
      <p:pic>
        <p:nvPicPr>
          <p:cNvPr id="1026" name="Picture 2" descr="Logo der Fachhochschule Schmalkalden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31870" y="36513"/>
            <a:ext cx="4953000" cy="9937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Fußzeilenplatzhalter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6136532" cy="365125"/>
          </a:xfrm>
        </p:spPr>
        <p:txBody>
          <a:bodyPr/>
          <a:lstStyle/>
          <a:p>
            <a:r>
              <a:rPr lang="de-DE" dirty="0" smtClean="0">
                <a:solidFill>
                  <a:schemeClr val="tx1"/>
                </a:solidFill>
              </a:rPr>
              <a:t>Uwe </a:t>
            </a:r>
            <a:r>
              <a:rPr lang="de-DE" dirty="0" err="1" smtClean="0">
                <a:solidFill>
                  <a:schemeClr val="tx1"/>
                </a:solidFill>
              </a:rPr>
              <a:t>Neisen</a:t>
            </a:r>
            <a:r>
              <a:rPr lang="de-DE" dirty="0" smtClean="0">
                <a:solidFill>
                  <a:schemeClr val="tx1"/>
                </a:solidFill>
              </a:rPr>
              <a:t>, Yannick Hartung, </a:t>
            </a:r>
            <a:r>
              <a:rPr lang="de-DE" dirty="0" err="1" smtClean="0">
                <a:solidFill>
                  <a:schemeClr val="tx1"/>
                </a:solidFill>
              </a:rPr>
              <a:t>Yannic</a:t>
            </a:r>
            <a:r>
              <a:rPr lang="de-DE" dirty="0" smtClean="0">
                <a:solidFill>
                  <a:schemeClr val="tx1"/>
                </a:solidFill>
              </a:rPr>
              <a:t> </a:t>
            </a:r>
            <a:r>
              <a:rPr lang="de-DE" dirty="0" err="1" smtClean="0">
                <a:solidFill>
                  <a:schemeClr val="tx1"/>
                </a:solidFill>
              </a:rPr>
              <a:t>Klinzing</a:t>
            </a:r>
            <a:r>
              <a:rPr lang="de-DE" dirty="0" smtClean="0">
                <a:solidFill>
                  <a:schemeClr val="tx1"/>
                </a:solidFill>
              </a:rPr>
              <a:t>, Kevin Ziller </a:t>
            </a:r>
            <a:endParaRPr lang="de-DE" dirty="0">
              <a:solidFill>
                <a:schemeClr val="tx1"/>
              </a:solidFill>
            </a:endParaRPr>
          </a:p>
        </p:txBody>
      </p:sp>
      <p:sp>
        <p:nvSpPr>
          <p:cNvPr id="8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9396919" y="6356349"/>
            <a:ext cx="2743200" cy="365125"/>
          </a:xfrm>
        </p:spPr>
        <p:txBody>
          <a:bodyPr/>
          <a:lstStyle/>
          <a:p>
            <a:r>
              <a:rPr lang="de-DE" dirty="0" smtClean="0">
                <a:solidFill>
                  <a:schemeClr val="tx1"/>
                </a:solidFill>
              </a:rPr>
              <a:t>32</a:t>
            </a:r>
            <a:endParaRPr lang="de-DE" dirty="0">
              <a:solidFill>
                <a:schemeClr val="tx1"/>
              </a:solidFill>
            </a:endParaRPr>
          </a:p>
        </p:txBody>
      </p:sp>
      <p:sp>
        <p:nvSpPr>
          <p:cNvPr id="2" name="Textfeld 1"/>
          <p:cNvSpPr txBox="1"/>
          <p:nvPr/>
        </p:nvSpPr>
        <p:spPr>
          <a:xfrm>
            <a:off x="-9730" y="-47710"/>
            <a:ext cx="3356045" cy="72943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288000"/>
            <a:r>
              <a:rPr lang="de-DE" b="1" dirty="0" smtClean="0">
                <a:solidFill>
                  <a:schemeClr val="bg1"/>
                </a:solidFill>
              </a:rPr>
              <a:t>1.	Lernstrategien</a:t>
            </a:r>
          </a:p>
          <a:p>
            <a:pPr defTabSz="288000"/>
            <a:r>
              <a:rPr lang="de-DE" b="1" dirty="0" smtClean="0">
                <a:solidFill>
                  <a:schemeClr val="bg1"/>
                </a:solidFill>
              </a:rPr>
              <a:t>2.	Zeitmanagement</a:t>
            </a:r>
          </a:p>
          <a:p>
            <a:pPr defTabSz="288000"/>
            <a:r>
              <a:rPr lang="de-DE" b="1" dirty="0" smtClean="0">
                <a:solidFill>
                  <a:schemeClr val="bg1"/>
                </a:solidFill>
              </a:rPr>
              <a:t>3.	Lernumfeld</a:t>
            </a:r>
          </a:p>
          <a:p>
            <a:pPr defTabSz="288000"/>
            <a:r>
              <a:rPr lang="de-DE" b="1" dirty="0" smtClean="0">
                <a:solidFill>
                  <a:schemeClr val="bg1"/>
                </a:solidFill>
              </a:rPr>
              <a:t>    3.a	Bedeutung</a:t>
            </a:r>
          </a:p>
          <a:p>
            <a:pPr defTabSz="288000"/>
            <a:r>
              <a:rPr lang="de-DE" b="1" dirty="0" smtClean="0">
                <a:solidFill>
                  <a:schemeClr val="bg1"/>
                </a:solidFill>
              </a:rPr>
              <a:t>    3.b	Komponenten einer</a:t>
            </a:r>
          </a:p>
          <a:p>
            <a:pPr defTabSz="288000"/>
            <a:r>
              <a:rPr lang="de-DE" b="1" dirty="0">
                <a:solidFill>
                  <a:schemeClr val="bg1"/>
                </a:solidFill>
              </a:rPr>
              <a:t>	</a:t>
            </a:r>
            <a:r>
              <a:rPr lang="de-DE" b="1" dirty="0" smtClean="0">
                <a:solidFill>
                  <a:schemeClr val="bg1"/>
                </a:solidFill>
              </a:rPr>
              <a:t>	geeigneten </a:t>
            </a:r>
            <a:r>
              <a:rPr lang="de-DE" b="1" dirty="0" err="1" smtClean="0">
                <a:solidFill>
                  <a:schemeClr val="bg1"/>
                </a:solidFill>
              </a:rPr>
              <a:t>Lernum</a:t>
            </a:r>
            <a:r>
              <a:rPr lang="de-DE" b="1" dirty="0" smtClean="0">
                <a:solidFill>
                  <a:schemeClr val="bg1"/>
                </a:solidFill>
              </a:rPr>
              <a:t>-</a:t>
            </a:r>
          </a:p>
          <a:p>
            <a:pPr defTabSz="288000"/>
            <a:r>
              <a:rPr lang="de-DE" b="1" dirty="0" smtClean="0">
                <a:solidFill>
                  <a:schemeClr val="bg1"/>
                </a:solidFill>
              </a:rPr>
              <a:t>		</a:t>
            </a:r>
            <a:r>
              <a:rPr lang="de-DE" b="1" dirty="0" err="1" smtClean="0">
                <a:solidFill>
                  <a:schemeClr val="bg1"/>
                </a:solidFill>
              </a:rPr>
              <a:t>gebung</a:t>
            </a:r>
            <a:r>
              <a:rPr lang="de-DE" b="1" dirty="0" smtClean="0">
                <a:solidFill>
                  <a:schemeClr val="bg1"/>
                </a:solidFill>
              </a:rPr>
              <a:t> am häuslichen</a:t>
            </a:r>
          </a:p>
          <a:p>
            <a:pPr defTabSz="288000"/>
            <a:r>
              <a:rPr lang="de-DE" b="1" dirty="0" smtClean="0">
                <a:solidFill>
                  <a:schemeClr val="bg1"/>
                </a:solidFill>
              </a:rPr>
              <a:t>		Arbeitsplatz</a:t>
            </a:r>
          </a:p>
          <a:p>
            <a:pPr defTabSz="252000"/>
            <a:r>
              <a:rPr lang="de-DE" b="1" dirty="0" smtClean="0">
                <a:solidFill>
                  <a:schemeClr val="bg1"/>
                </a:solidFill>
              </a:rPr>
              <a:t>		3.b.1	Strukturierter</a:t>
            </a:r>
          </a:p>
          <a:p>
            <a:pPr defTabSz="252000"/>
            <a:r>
              <a:rPr lang="de-DE" b="1" dirty="0">
                <a:solidFill>
                  <a:schemeClr val="bg1"/>
                </a:solidFill>
              </a:rPr>
              <a:t>	</a:t>
            </a:r>
            <a:r>
              <a:rPr lang="de-DE" b="1" dirty="0" smtClean="0">
                <a:solidFill>
                  <a:schemeClr val="bg1"/>
                </a:solidFill>
              </a:rPr>
              <a:t>			Arbeitsplatz</a:t>
            </a:r>
          </a:p>
          <a:p>
            <a:pPr defTabSz="252000"/>
            <a:r>
              <a:rPr lang="de-DE" b="1" dirty="0">
                <a:solidFill>
                  <a:schemeClr val="bg1"/>
                </a:solidFill>
              </a:rPr>
              <a:t>	</a:t>
            </a:r>
            <a:r>
              <a:rPr lang="de-DE" b="1" dirty="0" smtClean="0">
                <a:solidFill>
                  <a:schemeClr val="bg1"/>
                </a:solidFill>
              </a:rPr>
              <a:t>	3.b.2	Sitz-</a:t>
            </a:r>
          </a:p>
          <a:p>
            <a:pPr defTabSz="252000"/>
            <a:r>
              <a:rPr lang="de-DE" b="1" dirty="0">
                <a:solidFill>
                  <a:schemeClr val="bg1"/>
                </a:solidFill>
              </a:rPr>
              <a:t>	</a:t>
            </a:r>
            <a:r>
              <a:rPr lang="de-DE" b="1" dirty="0" smtClean="0">
                <a:solidFill>
                  <a:schemeClr val="bg1"/>
                </a:solidFill>
              </a:rPr>
              <a:t>			Stehmöglichkeiten</a:t>
            </a:r>
          </a:p>
          <a:p>
            <a:pPr defTabSz="252000"/>
            <a:r>
              <a:rPr lang="de-DE" b="1" dirty="0">
                <a:solidFill>
                  <a:schemeClr val="bg1"/>
                </a:solidFill>
              </a:rPr>
              <a:t>	</a:t>
            </a:r>
            <a:r>
              <a:rPr lang="de-DE" b="1" dirty="0" smtClean="0">
                <a:solidFill>
                  <a:schemeClr val="bg1"/>
                </a:solidFill>
              </a:rPr>
              <a:t>	3.b.3	Lichtquelle</a:t>
            </a:r>
          </a:p>
          <a:p>
            <a:pPr defTabSz="252000"/>
            <a:r>
              <a:rPr lang="de-DE" b="1" dirty="0">
                <a:solidFill>
                  <a:schemeClr val="bg1"/>
                </a:solidFill>
              </a:rPr>
              <a:t>	</a:t>
            </a:r>
            <a:r>
              <a:rPr lang="de-DE" b="1" dirty="0" smtClean="0">
                <a:solidFill>
                  <a:schemeClr val="bg1"/>
                </a:solidFill>
              </a:rPr>
              <a:t>	3.b.4	Ruhe</a:t>
            </a:r>
          </a:p>
          <a:p>
            <a:pPr defTabSz="252000"/>
            <a:r>
              <a:rPr lang="de-DE" b="1" dirty="0">
                <a:solidFill>
                  <a:schemeClr val="bg1"/>
                </a:solidFill>
              </a:rPr>
              <a:t>	</a:t>
            </a:r>
            <a:r>
              <a:rPr lang="de-DE" b="1" dirty="0" smtClean="0">
                <a:solidFill>
                  <a:schemeClr val="bg1"/>
                </a:solidFill>
              </a:rPr>
              <a:t>	3.b.5	Temperatur</a:t>
            </a:r>
          </a:p>
          <a:p>
            <a:pPr defTabSz="252000"/>
            <a:r>
              <a:rPr lang="de-DE" b="1" dirty="0">
                <a:solidFill>
                  <a:schemeClr val="bg1"/>
                </a:solidFill>
              </a:rPr>
              <a:t>	</a:t>
            </a:r>
            <a:r>
              <a:rPr lang="de-DE" b="1" dirty="0" smtClean="0">
                <a:solidFill>
                  <a:schemeClr val="bg1"/>
                </a:solidFill>
              </a:rPr>
              <a:t>	</a:t>
            </a:r>
            <a:r>
              <a:rPr lang="de-DE" b="1" u="sng" dirty="0" smtClean="0">
                <a:solidFill>
                  <a:schemeClr val="bg1"/>
                </a:solidFill>
              </a:rPr>
              <a:t>3.b.6	sonstiges</a:t>
            </a:r>
          </a:p>
          <a:p>
            <a:pPr defTabSz="288000">
              <a:tabLst>
                <a:tab pos="288000" algn="l"/>
              </a:tabLst>
            </a:pPr>
            <a:r>
              <a:rPr lang="de-DE" b="1" dirty="0" smtClean="0">
                <a:solidFill>
                  <a:schemeClr val="bg1"/>
                </a:solidFill>
              </a:rPr>
              <a:t>    3.c	Effizientes Lernen </a:t>
            </a:r>
          </a:p>
          <a:p>
            <a:pPr defTabSz="288000">
              <a:tabLst>
                <a:tab pos="288000" algn="l"/>
              </a:tabLst>
            </a:pPr>
            <a:r>
              <a:rPr lang="de-DE" b="1" dirty="0">
                <a:solidFill>
                  <a:schemeClr val="bg1"/>
                </a:solidFill>
              </a:rPr>
              <a:t>	</a:t>
            </a:r>
            <a:r>
              <a:rPr lang="de-DE" b="1" dirty="0" smtClean="0">
                <a:solidFill>
                  <a:schemeClr val="bg1"/>
                </a:solidFill>
              </a:rPr>
              <a:t>	außerhalb der eigenen</a:t>
            </a:r>
          </a:p>
          <a:p>
            <a:pPr defTabSz="288000">
              <a:tabLst>
                <a:tab pos="288000" algn="l"/>
              </a:tabLst>
            </a:pPr>
            <a:r>
              <a:rPr lang="de-DE" b="1" dirty="0">
                <a:solidFill>
                  <a:schemeClr val="bg1"/>
                </a:solidFill>
              </a:rPr>
              <a:t>	</a:t>
            </a:r>
            <a:r>
              <a:rPr lang="de-DE" b="1" dirty="0" smtClean="0">
                <a:solidFill>
                  <a:schemeClr val="bg1"/>
                </a:solidFill>
              </a:rPr>
              <a:t>	vier Wände</a:t>
            </a:r>
          </a:p>
          <a:p>
            <a:pPr defTabSz="252000">
              <a:tabLst>
                <a:tab pos="288000" algn="l"/>
              </a:tabLst>
            </a:pPr>
            <a:r>
              <a:rPr lang="de-DE" b="1" dirty="0" smtClean="0">
                <a:solidFill>
                  <a:schemeClr val="bg1"/>
                </a:solidFill>
              </a:rPr>
              <a:t>		3.c.1	Hochschule</a:t>
            </a:r>
          </a:p>
          <a:p>
            <a:pPr defTabSz="252000">
              <a:tabLst>
                <a:tab pos="288000" algn="l"/>
              </a:tabLst>
            </a:pPr>
            <a:r>
              <a:rPr lang="de-DE" b="1" dirty="0">
                <a:solidFill>
                  <a:schemeClr val="bg1"/>
                </a:solidFill>
              </a:rPr>
              <a:t>	</a:t>
            </a:r>
            <a:r>
              <a:rPr lang="de-DE" b="1" dirty="0" smtClean="0">
                <a:solidFill>
                  <a:schemeClr val="bg1"/>
                </a:solidFill>
              </a:rPr>
              <a:t>	3.c.2	Bibliothek</a:t>
            </a:r>
          </a:p>
          <a:p>
            <a:pPr defTabSz="252000">
              <a:tabLst>
                <a:tab pos="288000" algn="l"/>
              </a:tabLst>
            </a:pPr>
            <a:r>
              <a:rPr lang="de-DE" b="1" dirty="0">
                <a:solidFill>
                  <a:schemeClr val="bg1"/>
                </a:solidFill>
              </a:rPr>
              <a:t>	</a:t>
            </a:r>
            <a:r>
              <a:rPr lang="de-DE" b="1" dirty="0" smtClean="0">
                <a:solidFill>
                  <a:schemeClr val="bg1"/>
                </a:solidFill>
              </a:rPr>
              <a:t>	3.c.3	Bahn</a:t>
            </a:r>
          </a:p>
          <a:p>
            <a:pPr defTabSz="252000">
              <a:tabLst>
                <a:tab pos="288000" algn="l"/>
              </a:tabLst>
            </a:pPr>
            <a:r>
              <a:rPr lang="de-DE" b="1" dirty="0">
                <a:solidFill>
                  <a:schemeClr val="bg1"/>
                </a:solidFill>
              </a:rPr>
              <a:t>	</a:t>
            </a:r>
            <a:r>
              <a:rPr lang="de-DE" b="1" dirty="0" smtClean="0">
                <a:solidFill>
                  <a:schemeClr val="bg1"/>
                </a:solidFill>
              </a:rPr>
              <a:t>	3.c.4	sonstige </a:t>
            </a:r>
            <a:r>
              <a:rPr lang="de-DE" b="1" dirty="0" err="1" smtClean="0">
                <a:solidFill>
                  <a:schemeClr val="bg1"/>
                </a:solidFill>
              </a:rPr>
              <a:t>Umgeb</a:t>
            </a:r>
            <a:r>
              <a:rPr lang="de-DE" b="1" dirty="0" smtClean="0">
                <a:solidFill>
                  <a:schemeClr val="bg1"/>
                </a:solidFill>
              </a:rPr>
              <a:t>.</a:t>
            </a:r>
          </a:p>
          <a:p>
            <a:pPr defTabSz="252000">
              <a:tabLst>
                <a:tab pos="288000" algn="l"/>
              </a:tabLst>
            </a:pPr>
            <a:r>
              <a:rPr lang="de-DE" b="1" dirty="0" smtClean="0">
                <a:solidFill>
                  <a:schemeClr val="bg1"/>
                </a:solidFill>
              </a:rPr>
              <a:t>4.	Lernmedien</a:t>
            </a:r>
          </a:p>
          <a:p>
            <a:pPr defTabSz="252000">
              <a:tabLst>
                <a:tab pos="288000" algn="l"/>
              </a:tabLst>
            </a:pPr>
            <a:r>
              <a:rPr lang="de-DE" b="1" dirty="0" smtClean="0">
                <a:solidFill>
                  <a:schemeClr val="bg1"/>
                </a:solidFill>
              </a:rPr>
              <a:t>5.	Eigene Erfahrungen</a:t>
            </a:r>
          </a:p>
          <a:p>
            <a:pPr defTabSz="252000">
              <a:tabLst>
                <a:tab pos="288000" algn="l"/>
              </a:tabLst>
            </a:pPr>
            <a:r>
              <a:rPr lang="de-DE" b="1" dirty="0">
                <a:solidFill>
                  <a:schemeClr val="bg1"/>
                </a:solidFill>
              </a:rPr>
              <a:t>	</a:t>
            </a:r>
            <a:r>
              <a:rPr lang="de-DE" b="1" dirty="0" smtClean="0">
                <a:solidFill>
                  <a:schemeClr val="bg1"/>
                </a:solidFill>
              </a:rPr>
              <a:t>			</a:t>
            </a:r>
          </a:p>
        </p:txBody>
      </p:sp>
    </p:spTree>
    <p:extLst>
      <p:ext uri="{BB962C8B-B14F-4D97-AF65-F5344CB8AC3E}">
        <p14:creationId xmlns:p14="http://schemas.microsoft.com/office/powerpoint/2010/main" val="14218232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 rot="5400000">
            <a:off x="-1989307" y="1989305"/>
            <a:ext cx="6858000" cy="2879389"/>
          </a:xfrm>
          <a:solidFill>
            <a:schemeClr val="accent5">
              <a:lumMod val="75000"/>
            </a:schemeClr>
          </a:solidFill>
        </p:spPr>
        <p:txBody>
          <a:bodyPr/>
          <a:lstStyle/>
          <a:p>
            <a:endParaRPr lang="de-DE" dirty="0"/>
          </a:p>
        </p:txBody>
      </p:sp>
      <p:pic>
        <p:nvPicPr>
          <p:cNvPr id="1026" name="Picture 2" descr="Logo der Fachhochschule Schmalkalden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31870" y="36513"/>
            <a:ext cx="4953000" cy="9937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Fußzeilenplatzhalter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6136532" cy="365125"/>
          </a:xfrm>
        </p:spPr>
        <p:txBody>
          <a:bodyPr/>
          <a:lstStyle/>
          <a:p>
            <a:r>
              <a:rPr lang="de-DE" dirty="0" smtClean="0">
                <a:solidFill>
                  <a:schemeClr val="tx1"/>
                </a:solidFill>
              </a:rPr>
              <a:t>Uwe </a:t>
            </a:r>
            <a:r>
              <a:rPr lang="de-DE" dirty="0" err="1" smtClean="0">
                <a:solidFill>
                  <a:schemeClr val="tx1"/>
                </a:solidFill>
              </a:rPr>
              <a:t>Neisen</a:t>
            </a:r>
            <a:r>
              <a:rPr lang="de-DE" dirty="0" smtClean="0">
                <a:solidFill>
                  <a:schemeClr val="tx1"/>
                </a:solidFill>
              </a:rPr>
              <a:t>, Yannick Hartung, </a:t>
            </a:r>
            <a:r>
              <a:rPr lang="de-DE" dirty="0" err="1" smtClean="0">
                <a:solidFill>
                  <a:schemeClr val="tx1"/>
                </a:solidFill>
              </a:rPr>
              <a:t>Yannic</a:t>
            </a:r>
            <a:r>
              <a:rPr lang="de-DE" dirty="0" smtClean="0">
                <a:solidFill>
                  <a:schemeClr val="tx1"/>
                </a:solidFill>
              </a:rPr>
              <a:t> </a:t>
            </a:r>
            <a:r>
              <a:rPr lang="de-DE" dirty="0" err="1" smtClean="0">
                <a:solidFill>
                  <a:schemeClr val="tx1"/>
                </a:solidFill>
              </a:rPr>
              <a:t>Klinzing</a:t>
            </a:r>
            <a:r>
              <a:rPr lang="de-DE" dirty="0" smtClean="0">
                <a:solidFill>
                  <a:schemeClr val="tx1"/>
                </a:solidFill>
              </a:rPr>
              <a:t>, Kevin Ziller </a:t>
            </a:r>
            <a:endParaRPr lang="de-DE" dirty="0">
              <a:solidFill>
                <a:schemeClr val="tx1"/>
              </a:solidFill>
            </a:endParaRPr>
          </a:p>
        </p:txBody>
      </p:sp>
      <p:sp>
        <p:nvSpPr>
          <p:cNvPr id="8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9396919" y="6356349"/>
            <a:ext cx="2743200" cy="365125"/>
          </a:xfrm>
        </p:spPr>
        <p:txBody>
          <a:bodyPr/>
          <a:lstStyle/>
          <a:p>
            <a:r>
              <a:rPr lang="de-DE" dirty="0" smtClean="0">
                <a:solidFill>
                  <a:schemeClr val="tx1"/>
                </a:solidFill>
              </a:rPr>
              <a:t>33</a:t>
            </a:r>
            <a:endParaRPr lang="de-DE" dirty="0">
              <a:solidFill>
                <a:schemeClr val="tx1"/>
              </a:solidFill>
            </a:endParaRPr>
          </a:p>
        </p:txBody>
      </p:sp>
      <p:sp>
        <p:nvSpPr>
          <p:cNvPr id="2" name="Textfeld 1"/>
          <p:cNvSpPr txBox="1"/>
          <p:nvPr/>
        </p:nvSpPr>
        <p:spPr>
          <a:xfrm>
            <a:off x="-9730" y="-47699"/>
            <a:ext cx="3356045" cy="72943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288000"/>
            <a:r>
              <a:rPr lang="de-DE" b="1" dirty="0" smtClean="0">
                <a:solidFill>
                  <a:schemeClr val="bg1"/>
                </a:solidFill>
              </a:rPr>
              <a:t>1.	Lernstrategien</a:t>
            </a:r>
          </a:p>
          <a:p>
            <a:pPr defTabSz="288000"/>
            <a:r>
              <a:rPr lang="de-DE" b="1" dirty="0" smtClean="0">
                <a:solidFill>
                  <a:schemeClr val="bg1"/>
                </a:solidFill>
              </a:rPr>
              <a:t>2.	Zeitmanagement</a:t>
            </a:r>
          </a:p>
          <a:p>
            <a:pPr defTabSz="288000"/>
            <a:r>
              <a:rPr lang="de-DE" b="1" dirty="0" smtClean="0">
                <a:solidFill>
                  <a:schemeClr val="bg1"/>
                </a:solidFill>
              </a:rPr>
              <a:t>3.	Lernumfeld</a:t>
            </a:r>
          </a:p>
          <a:p>
            <a:pPr defTabSz="288000"/>
            <a:r>
              <a:rPr lang="de-DE" b="1" dirty="0" smtClean="0">
                <a:solidFill>
                  <a:schemeClr val="bg1"/>
                </a:solidFill>
              </a:rPr>
              <a:t>    3.a	Bedeutung</a:t>
            </a:r>
          </a:p>
          <a:p>
            <a:pPr defTabSz="288000"/>
            <a:r>
              <a:rPr lang="de-DE" b="1" dirty="0" smtClean="0">
                <a:solidFill>
                  <a:schemeClr val="bg1"/>
                </a:solidFill>
              </a:rPr>
              <a:t>    3.b	Komponenten einer</a:t>
            </a:r>
          </a:p>
          <a:p>
            <a:pPr defTabSz="288000"/>
            <a:r>
              <a:rPr lang="de-DE" b="1" dirty="0">
                <a:solidFill>
                  <a:schemeClr val="bg1"/>
                </a:solidFill>
              </a:rPr>
              <a:t>	</a:t>
            </a:r>
            <a:r>
              <a:rPr lang="de-DE" b="1" dirty="0" smtClean="0">
                <a:solidFill>
                  <a:schemeClr val="bg1"/>
                </a:solidFill>
              </a:rPr>
              <a:t>	geeigneten </a:t>
            </a:r>
            <a:r>
              <a:rPr lang="de-DE" b="1" dirty="0" err="1" smtClean="0">
                <a:solidFill>
                  <a:schemeClr val="bg1"/>
                </a:solidFill>
              </a:rPr>
              <a:t>Lernum</a:t>
            </a:r>
            <a:r>
              <a:rPr lang="de-DE" b="1" dirty="0" smtClean="0">
                <a:solidFill>
                  <a:schemeClr val="bg1"/>
                </a:solidFill>
              </a:rPr>
              <a:t>-</a:t>
            </a:r>
          </a:p>
          <a:p>
            <a:pPr defTabSz="288000"/>
            <a:r>
              <a:rPr lang="de-DE" b="1" dirty="0" smtClean="0">
                <a:solidFill>
                  <a:schemeClr val="bg1"/>
                </a:solidFill>
              </a:rPr>
              <a:t>		</a:t>
            </a:r>
            <a:r>
              <a:rPr lang="de-DE" b="1" dirty="0" err="1" smtClean="0">
                <a:solidFill>
                  <a:schemeClr val="bg1"/>
                </a:solidFill>
              </a:rPr>
              <a:t>gebung</a:t>
            </a:r>
            <a:r>
              <a:rPr lang="de-DE" b="1" dirty="0" smtClean="0">
                <a:solidFill>
                  <a:schemeClr val="bg1"/>
                </a:solidFill>
              </a:rPr>
              <a:t> am häuslichen</a:t>
            </a:r>
          </a:p>
          <a:p>
            <a:pPr defTabSz="288000"/>
            <a:r>
              <a:rPr lang="de-DE" b="1" dirty="0" smtClean="0">
                <a:solidFill>
                  <a:schemeClr val="bg1"/>
                </a:solidFill>
              </a:rPr>
              <a:t>		Arbeitsplatz</a:t>
            </a:r>
          </a:p>
          <a:p>
            <a:pPr defTabSz="252000"/>
            <a:r>
              <a:rPr lang="de-DE" b="1" dirty="0" smtClean="0">
                <a:solidFill>
                  <a:schemeClr val="bg1"/>
                </a:solidFill>
              </a:rPr>
              <a:t>		3.b.1	Strukturierter</a:t>
            </a:r>
          </a:p>
          <a:p>
            <a:pPr defTabSz="252000"/>
            <a:r>
              <a:rPr lang="de-DE" b="1" dirty="0">
                <a:solidFill>
                  <a:schemeClr val="bg1"/>
                </a:solidFill>
              </a:rPr>
              <a:t>	</a:t>
            </a:r>
            <a:r>
              <a:rPr lang="de-DE" b="1" dirty="0" smtClean="0">
                <a:solidFill>
                  <a:schemeClr val="bg1"/>
                </a:solidFill>
              </a:rPr>
              <a:t>			Arbeitsplatz</a:t>
            </a:r>
          </a:p>
          <a:p>
            <a:pPr defTabSz="252000"/>
            <a:r>
              <a:rPr lang="de-DE" b="1" dirty="0">
                <a:solidFill>
                  <a:schemeClr val="bg1"/>
                </a:solidFill>
              </a:rPr>
              <a:t>	</a:t>
            </a:r>
            <a:r>
              <a:rPr lang="de-DE" b="1" dirty="0" smtClean="0">
                <a:solidFill>
                  <a:schemeClr val="bg1"/>
                </a:solidFill>
              </a:rPr>
              <a:t>	3.b.2	Sitz-</a:t>
            </a:r>
          </a:p>
          <a:p>
            <a:pPr defTabSz="252000"/>
            <a:r>
              <a:rPr lang="de-DE" b="1" dirty="0">
                <a:solidFill>
                  <a:schemeClr val="bg1"/>
                </a:solidFill>
              </a:rPr>
              <a:t>	</a:t>
            </a:r>
            <a:r>
              <a:rPr lang="de-DE" b="1" dirty="0" smtClean="0">
                <a:solidFill>
                  <a:schemeClr val="bg1"/>
                </a:solidFill>
              </a:rPr>
              <a:t>			Stehmöglichkeiten</a:t>
            </a:r>
          </a:p>
          <a:p>
            <a:pPr defTabSz="252000"/>
            <a:r>
              <a:rPr lang="de-DE" b="1" dirty="0">
                <a:solidFill>
                  <a:schemeClr val="bg1"/>
                </a:solidFill>
              </a:rPr>
              <a:t>	</a:t>
            </a:r>
            <a:r>
              <a:rPr lang="de-DE" b="1" dirty="0" smtClean="0">
                <a:solidFill>
                  <a:schemeClr val="bg1"/>
                </a:solidFill>
              </a:rPr>
              <a:t>	3.b.3	Lichtquelle</a:t>
            </a:r>
          </a:p>
          <a:p>
            <a:pPr defTabSz="252000"/>
            <a:r>
              <a:rPr lang="de-DE" b="1" dirty="0">
                <a:solidFill>
                  <a:schemeClr val="bg1"/>
                </a:solidFill>
              </a:rPr>
              <a:t>	</a:t>
            </a:r>
            <a:r>
              <a:rPr lang="de-DE" b="1" dirty="0" smtClean="0">
                <a:solidFill>
                  <a:schemeClr val="bg1"/>
                </a:solidFill>
              </a:rPr>
              <a:t>	3.b.4	Ruhe</a:t>
            </a:r>
          </a:p>
          <a:p>
            <a:pPr defTabSz="252000"/>
            <a:r>
              <a:rPr lang="de-DE" b="1" dirty="0">
                <a:solidFill>
                  <a:schemeClr val="bg1"/>
                </a:solidFill>
              </a:rPr>
              <a:t>	</a:t>
            </a:r>
            <a:r>
              <a:rPr lang="de-DE" b="1" dirty="0" smtClean="0">
                <a:solidFill>
                  <a:schemeClr val="bg1"/>
                </a:solidFill>
              </a:rPr>
              <a:t>	3.b.5	Temperatur</a:t>
            </a:r>
          </a:p>
          <a:p>
            <a:pPr defTabSz="252000"/>
            <a:r>
              <a:rPr lang="de-DE" b="1" dirty="0">
                <a:solidFill>
                  <a:schemeClr val="bg1"/>
                </a:solidFill>
              </a:rPr>
              <a:t>	</a:t>
            </a:r>
            <a:r>
              <a:rPr lang="de-DE" b="1" dirty="0" smtClean="0">
                <a:solidFill>
                  <a:schemeClr val="bg1"/>
                </a:solidFill>
              </a:rPr>
              <a:t>	3.b.6	sonstiges</a:t>
            </a:r>
          </a:p>
          <a:p>
            <a:pPr defTabSz="288000">
              <a:tabLst>
                <a:tab pos="288000" algn="l"/>
              </a:tabLst>
            </a:pPr>
            <a:r>
              <a:rPr lang="de-DE" b="1" dirty="0" smtClean="0">
                <a:solidFill>
                  <a:schemeClr val="bg1"/>
                </a:solidFill>
              </a:rPr>
              <a:t>    3.c	Effizientes Lernen </a:t>
            </a:r>
          </a:p>
          <a:p>
            <a:pPr defTabSz="288000">
              <a:tabLst>
                <a:tab pos="288000" algn="l"/>
              </a:tabLst>
            </a:pPr>
            <a:r>
              <a:rPr lang="de-DE" b="1" dirty="0">
                <a:solidFill>
                  <a:schemeClr val="bg1"/>
                </a:solidFill>
              </a:rPr>
              <a:t>	</a:t>
            </a:r>
            <a:r>
              <a:rPr lang="de-DE" b="1" dirty="0" smtClean="0">
                <a:solidFill>
                  <a:schemeClr val="bg1"/>
                </a:solidFill>
              </a:rPr>
              <a:t>	außerhalb der eigenen</a:t>
            </a:r>
          </a:p>
          <a:p>
            <a:pPr defTabSz="288000">
              <a:tabLst>
                <a:tab pos="288000" algn="l"/>
              </a:tabLst>
            </a:pPr>
            <a:r>
              <a:rPr lang="de-DE" b="1" dirty="0">
                <a:solidFill>
                  <a:schemeClr val="bg1"/>
                </a:solidFill>
              </a:rPr>
              <a:t>	</a:t>
            </a:r>
            <a:r>
              <a:rPr lang="de-DE" b="1" dirty="0" smtClean="0">
                <a:solidFill>
                  <a:schemeClr val="bg1"/>
                </a:solidFill>
              </a:rPr>
              <a:t>	vier Wände</a:t>
            </a:r>
          </a:p>
          <a:p>
            <a:pPr defTabSz="252000">
              <a:tabLst>
                <a:tab pos="288000" algn="l"/>
              </a:tabLst>
            </a:pPr>
            <a:r>
              <a:rPr lang="de-DE" b="1" dirty="0" smtClean="0">
                <a:solidFill>
                  <a:schemeClr val="bg1"/>
                </a:solidFill>
              </a:rPr>
              <a:t>		</a:t>
            </a:r>
            <a:r>
              <a:rPr lang="de-DE" b="1" u="sng" dirty="0" smtClean="0">
                <a:solidFill>
                  <a:schemeClr val="bg1"/>
                </a:solidFill>
              </a:rPr>
              <a:t>3.c.1	Hochschule</a:t>
            </a:r>
          </a:p>
          <a:p>
            <a:pPr defTabSz="252000">
              <a:tabLst>
                <a:tab pos="288000" algn="l"/>
              </a:tabLst>
            </a:pPr>
            <a:r>
              <a:rPr lang="de-DE" b="1" dirty="0">
                <a:solidFill>
                  <a:schemeClr val="bg1"/>
                </a:solidFill>
              </a:rPr>
              <a:t>	</a:t>
            </a:r>
            <a:r>
              <a:rPr lang="de-DE" b="1" dirty="0" smtClean="0">
                <a:solidFill>
                  <a:schemeClr val="bg1"/>
                </a:solidFill>
              </a:rPr>
              <a:t>	3.c.2	Bibliothek</a:t>
            </a:r>
          </a:p>
          <a:p>
            <a:pPr defTabSz="252000">
              <a:tabLst>
                <a:tab pos="288000" algn="l"/>
              </a:tabLst>
            </a:pPr>
            <a:r>
              <a:rPr lang="de-DE" b="1" dirty="0">
                <a:solidFill>
                  <a:schemeClr val="bg1"/>
                </a:solidFill>
              </a:rPr>
              <a:t>	</a:t>
            </a:r>
            <a:r>
              <a:rPr lang="de-DE" b="1" dirty="0" smtClean="0">
                <a:solidFill>
                  <a:schemeClr val="bg1"/>
                </a:solidFill>
              </a:rPr>
              <a:t>	3.c.3	Bahn</a:t>
            </a:r>
          </a:p>
          <a:p>
            <a:pPr defTabSz="252000">
              <a:tabLst>
                <a:tab pos="288000" algn="l"/>
              </a:tabLst>
            </a:pPr>
            <a:r>
              <a:rPr lang="de-DE" b="1" dirty="0">
                <a:solidFill>
                  <a:schemeClr val="bg1"/>
                </a:solidFill>
              </a:rPr>
              <a:t>	</a:t>
            </a:r>
            <a:r>
              <a:rPr lang="de-DE" b="1" dirty="0" smtClean="0">
                <a:solidFill>
                  <a:schemeClr val="bg1"/>
                </a:solidFill>
              </a:rPr>
              <a:t>	3.c.4	sonstige </a:t>
            </a:r>
            <a:r>
              <a:rPr lang="de-DE" b="1" dirty="0" err="1" smtClean="0">
                <a:solidFill>
                  <a:schemeClr val="bg1"/>
                </a:solidFill>
              </a:rPr>
              <a:t>Umgeb</a:t>
            </a:r>
            <a:r>
              <a:rPr lang="de-DE" b="1" dirty="0" smtClean="0">
                <a:solidFill>
                  <a:schemeClr val="bg1"/>
                </a:solidFill>
              </a:rPr>
              <a:t>.</a:t>
            </a:r>
          </a:p>
          <a:p>
            <a:pPr defTabSz="252000">
              <a:tabLst>
                <a:tab pos="288000" algn="l"/>
              </a:tabLst>
            </a:pPr>
            <a:r>
              <a:rPr lang="de-DE" b="1" dirty="0" smtClean="0">
                <a:solidFill>
                  <a:schemeClr val="bg1"/>
                </a:solidFill>
              </a:rPr>
              <a:t>4.	Lernmedien</a:t>
            </a:r>
          </a:p>
          <a:p>
            <a:pPr defTabSz="252000">
              <a:tabLst>
                <a:tab pos="288000" algn="l"/>
              </a:tabLst>
            </a:pPr>
            <a:r>
              <a:rPr lang="de-DE" b="1" dirty="0" smtClean="0">
                <a:solidFill>
                  <a:schemeClr val="bg1"/>
                </a:solidFill>
              </a:rPr>
              <a:t>5.	Eigene Erfahrungen</a:t>
            </a:r>
          </a:p>
          <a:p>
            <a:pPr defTabSz="252000">
              <a:tabLst>
                <a:tab pos="288000" algn="l"/>
              </a:tabLst>
            </a:pPr>
            <a:r>
              <a:rPr lang="de-DE" b="1" dirty="0">
                <a:solidFill>
                  <a:schemeClr val="bg1"/>
                </a:solidFill>
              </a:rPr>
              <a:t>	</a:t>
            </a:r>
            <a:r>
              <a:rPr lang="de-DE" b="1" dirty="0" smtClean="0">
                <a:solidFill>
                  <a:schemeClr val="bg1"/>
                </a:solidFill>
              </a:rPr>
              <a:t>			</a:t>
            </a:r>
          </a:p>
        </p:txBody>
      </p:sp>
    </p:spTree>
    <p:extLst>
      <p:ext uri="{BB962C8B-B14F-4D97-AF65-F5344CB8AC3E}">
        <p14:creationId xmlns:p14="http://schemas.microsoft.com/office/powerpoint/2010/main" val="35078016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 rot="5400000">
            <a:off x="-1989307" y="1989305"/>
            <a:ext cx="6858000" cy="2879389"/>
          </a:xfrm>
          <a:solidFill>
            <a:schemeClr val="accent5">
              <a:lumMod val="75000"/>
            </a:schemeClr>
          </a:solidFill>
        </p:spPr>
        <p:txBody>
          <a:bodyPr/>
          <a:lstStyle/>
          <a:p>
            <a:endParaRPr lang="de-DE" dirty="0"/>
          </a:p>
        </p:txBody>
      </p:sp>
      <p:pic>
        <p:nvPicPr>
          <p:cNvPr id="1026" name="Picture 2" descr="Logo der Fachhochschule Schmalkalden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31870" y="36513"/>
            <a:ext cx="4953000" cy="9937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Fußzeilenplatzhalter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6136532" cy="365125"/>
          </a:xfrm>
        </p:spPr>
        <p:txBody>
          <a:bodyPr/>
          <a:lstStyle/>
          <a:p>
            <a:r>
              <a:rPr lang="de-DE" dirty="0" smtClean="0">
                <a:solidFill>
                  <a:schemeClr val="tx1"/>
                </a:solidFill>
              </a:rPr>
              <a:t>Uwe </a:t>
            </a:r>
            <a:r>
              <a:rPr lang="de-DE" dirty="0" err="1" smtClean="0">
                <a:solidFill>
                  <a:schemeClr val="tx1"/>
                </a:solidFill>
              </a:rPr>
              <a:t>Neisen</a:t>
            </a:r>
            <a:r>
              <a:rPr lang="de-DE" dirty="0" smtClean="0">
                <a:solidFill>
                  <a:schemeClr val="tx1"/>
                </a:solidFill>
              </a:rPr>
              <a:t>, Yannick Hartung, </a:t>
            </a:r>
            <a:r>
              <a:rPr lang="de-DE" dirty="0" err="1" smtClean="0">
                <a:solidFill>
                  <a:schemeClr val="tx1"/>
                </a:solidFill>
              </a:rPr>
              <a:t>Yannic</a:t>
            </a:r>
            <a:r>
              <a:rPr lang="de-DE" dirty="0" smtClean="0">
                <a:solidFill>
                  <a:schemeClr val="tx1"/>
                </a:solidFill>
              </a:rPr>
              <a:t> </a:t>
            </a:r>
            <a:r>
              <a:rPr lang="de-DE" dirty="0" err="1" smtClean="0">
                <a:solidFill>
                  <a:schemeClr val="tx1"/>
                </a:solidFill>
              </a:rPr>
              <a:t>Klinzing</a:t>
            </a:r>
            <a:r>
              <a:rPr lang="de-DE" dirty="0" smtClean="0">
                <a:solidFill>
                  <a:schemeClr val="tx1"/>
                </a:solidFill>
              </a:rPr>
              <a:t>, Kevin Ziller </a:t>
            </a:r>
            <a:endParaRPr lang="de-DE" dirty="0">
              <a:solidFill>
                <a:schemeClr val="tx1"/>
              </a:solidFill>
            </a:endParaRPr>
          </a:p>
        </p:txBody>
      </p:sp>
      <p:sp>
        <p:nvSpPr>
          <p:cNvPr id="8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9396919" y="6356349"/>
            <a:ext cx="2743200" cy="365125"/>
          </a:xfrm>
        </p:spPr>
        <p:txBody>
          <a:bodyPr/>
          <a:lstStyle/>
          <a:p>
            <a:r>
              <a:rPr lang="de-DE" dirty="0" smtClean="0">
                <a:solidFill>
                  <a:schemeClr val="tx1"/>
                </a:solidFill>
              </a:rPr>
              <a:t>34</a:t>
            </a:r>
            <a:endParaRPr lang="de-DE" dirty="0">
              <a:solidFill>
                <a:schemeClr val="tx1"/>
              </a:solidFill>
            </a:endParaRPr>
          </a:p>
        </p:txBody>
      </p:sp>
      <p:sp>
        <p:nvSpPr>
          <p:cNvPr id="2" name="Textfeld 1"/>
          <p:cNvSpPr txBox="1"/>
          <p:nvPr/>
        </p:nvSpPr>
        <p:spPr>
          <a:xfrm>
            <a:off x="-9730" y="-47706"/>
            <a:ext cx="3356045" cy="72943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288000"/>
            <a:r>
              <a:rPr lang="de-DE" b="1" dirty="0" smtClean="0">
                <a:solidFill>
                  <a:schemeClr val="bg1"/>
                </a:solidFill>
              </a:rPr>
              <a:t>1.	Lernstrategien</a:t>
            </a:r>
          </a:p>
          <a:p>
            <a:pPr defTabSz="288000"/>
            <a:r>
              <a:rPr lang="de-DE" b="1" dirty="0" smtClean="0">
                <a:solidFill>
                  <a:schemeClr val="bg1"/>
                </a:solidFill>
              </a:rPr>
              <a:t>2.	Zeitmanagement</a:t>
            </a:r>
          </a:p>
          <a:p>
            <a:pPr defTabSz="288000"/>
            <a:r>
              <a:rPr lang="de-DE" b="1" dirty="0" smtClean="0">
                <a:solidFill>
                  <a:schemeClr val="bg1"/>
                </a:solidFill>
              </a:rPr>
              <a:t>3.	Lernumfeld</a:t>
            </a:r>
          </a:p>
          <a:p>
            <a:pPr defTabSz="288000"/>
            <a:r>
              <a:rPr lang="de-DE" b="1" dirty="0" smtClean="0">
                <a:solidFill>
                  <a:schemeClr val="bg1"/>
                </a:solidFill>
              </a:rPr>
              <a:t>    3.a	Bedeutung</a:t>
            </a:r>
          </a:p>
          <a:p>
            <a:pPr defTabSz="288000"/>
            <a:r>
              <a:rPr lang="de-DE" b="1" dirty="0" smtClean="0">
                <a:solidFill>
                  <a:schemeClr val="bg1"/>
                </a:solidFill>
              </a:rPr>
              <a:t>    3.b	Komponenten einer</a:t>
            </a:r>
          </a:p>
          <a:p>
            <a:pPr defTabSz="288000"/>
            <a:r>
              <a:rPr lang="de-DE" b="1" dirty="0">
                <a:solidFill>
                  <a:schemeClr val="bg1"/>
                </a:solidFill>
              </a:rPr>
              <a:t>	</a:t>
            </a:r>
            <a:r>
              <a:rPr lang="de-DE" b="1" dirty="0" smtClean="0">
                <a:solidFill>
                  <a:schemeClr val="bg1"/>
                </a:solidFill>
              </a:rPr>
              <a:t>	geeigneten </a:t>
            </a:r>
            <a:r>
              <a:rPr lang="de-DE" b="1" dirty="0" err="1" smtClean="0">
                <a:solidFill>
                  <a:schemeClr val="bg1"/>
                </a:solidFill>
              </a:rPr>
              <a:t>Lernum</a:t>
            </a:r>
            <a:r>
              <a:rPr lang="de-DE" b="1" dirty="0" smtClean="0">
                <a:solidFill>
                  <a:schemeClr val="bg1"/>
                </a:solidFill>
              </a:rPr>
              <a:t>-</a:t>
            </a:r>
          </a:p>
          <a:p>
            <a:pPr defTabSz="288000"/>
            <a:r>
              <a:rPr lang="de-DE" b="1" dirty="0" smtClean="0">
                <a:solidFill>
                  <a:schemeClr val="bg1"/>
                </a:solidFill>
              </a:rPr>
              <a:t>		</a:t>
            </a:r>
            <a:r>
              <a:rPr lang="de-DE" b="1" dirty="0" err="1" smtClean="0">
                <a:solidFill>
                  <a:schemeClr val="bg1"/>
                </a:solidFill>
              </a:rPr>
              <a:t>gebung</a:t>
            </a:r>
            <a:r>
              <a:rPr lang="de-DE" b="1" dirty="0" smtClean="0">
                <a:solidFill>
                  <a:schemeClr val="bg1"/>
                </a:solidFill>
              </a:rPr>
              <a:t> am häuslichen</a:t>
            </a:r>
          </a:p>
          <a:p>
            <a:pPr defTabSz="288000"/>
            <a:r>
              <a:rPr lang="de-DE" b="1" dirty="0" smtClean="0">
                <a:solidFill>
                  <a:schemeClr val="bg1"/>
                </a:solidFill>
              </a:rPr>
              <a:t>		Arbeitsplatz</a:t>
            </a:r>
          </a:p>
          <a:p>
            <a:pPr defTabSz="252000"/>
            <a:r>
              <a:rPr lang="de-DE" b="1" dirty="0" smtClean="0">
                <a:solidFill>
                  <a:schemeClr val="bg1"/>
                </a:solidFill>
              </a:rPr>
              <a:t>		3.b.1	Strukturierter</a:t>
            </a:r>
          </a:p>
          <a:p>
            <a:pPr defTabSz="252000"/>
            <a:r>
              <a:rPr lang="de-DE" b="1" dirty="0">
                <a:solidFill>
                  <a:schemeClr val="bg1"/>
                </a:solidFill>
              </a:rPr>
              <a:t>	</a:t>
            </a:r>
            <a:r>
              <a:rPr lang="de-DE" b="1" dirty="0" smtClean="0">
                <a:solidFill>
                  <a:schemeClr val="bg1"/>
                </a:solidFill>
              </a:rPr>
              <a:t>			Arbeitsplatz</a:t>
            </a:r>
          </a:p>
          <a:p>
            <a:pPr defTabSz="252000"/>
            <a:r>
              <a:rPr lang="de-DE" b="1" dirty="0">
                <a:solidFill>
                  <a:schemeClr val="bg1"/>
                </a:solidFill>
              </a:rPr>
              <a:t>	</a:t>
            </a:r>
            <a:r>
              <a:rPr lang="de-DE" b="1" dirty="0" smtClean="0">
                <a:solidFill>
                  <a:schemeClr val="bg1"/>
                </a:solidFill>
              </a:rPr>
              <a:t>	3.b.2	Sitz-</a:t>
            </a:r>
          </a:p>
          <a:p>
            <a:pPr defTabSz="252000"/>
            <a:r>
              <a:rPr lang="de-DE" b="1" dirty="0">
                <a:solidFill>
                  <a:schemeClr val="bg1"/>
                </a:solidFill>
              </a:rPr>
              <a:t>	</a:t>
            </a:r>
            <a:r>
              <a:rPr lang="de-DE" b="1" dirty="0" smtClean="0">
                <a:solidFill>
                  <a:schemeClr val="bg1"/>
                </a:solidFill>
              </a:rPr>
              <a:t>			Stehmöglichkeiten</a:t>
            </a:r>
          </a:p>
          <a:p>
            <a:pPr defTabSz="252000"/>
            <a:r>
              <a:rPr lang="de-DE" b="1" dirty="0">
                <a:solidFill>
                  <a:schemeClr val="bg1"/>
                </a:solidFill>
              </a:rPr>
              <a:t>	</a:t>
            </a:r>
            <a:r>
              <a:rPr lang="de-DE" b="1" dirty="0" smtClean="0">
                <a:solidFill>
                  <a:schemeClr val="bg1"/>
                </a:solidFill>
              </a:rPr>
              <a:t>	3.b.3	Lichtquelle</a:t>
            </a:r>
          </a:p>
          <a:p>
            <a:pPr defTabSz="252000"/>
            <a:r>
              <a:rPr lang="de-DE" b="1" dirty="0">
                <a:solidFill>
                  <a:schemeClr val="bg1"/>
                </a:solidFill>
              </a:rPr>
              <a:t>	</a:t>
            </a:r>
            <a:r>
              <a:rPr lang="de-DE" b="1" dirty="0" smtClean="0">
                <a:solidFill>
                  <a:schemeClr val="bg1"/>
                </a:solidFill>
              </a:rPr>
              <a:t>	3.b.4	Ruhe</a:t>
            </a:r>
          </a:p>
          <a:p>
            <a:pPr defTabSz="252000"/>
            <a:r>
              <a:rPr lang="de-DE" b="1" dirty="0">
                <a:solidFill>
                  <a:schemeClr val="bg1"/>
                </a:solidFill>
              </a:rPr>
              <a:t>	</a:t>
            </a:r>
            <a:r>
              <a:rPr lang="de-DE" b="1" dirty="0" smtClean="0">
                <a:solidFill>
                  <a:schemeClr val="bg1"/>
                </a:solidFill>
              </a:rPr>
              <a:t>	3.b.5	Temperatur</a:t>
            </a:r>
          </a:p>
          <a:p>
            <a:pPr defTabSz="252000"/>
            <a:r>
              <a:rPr lang="de-DE" b="1" dirty="0">
                <a:solidFill>
                  <a:schemeClr val="bg1"/>
                </a:solidFill>
              </a:rPr>
              <a:t>	</a:t>
            </a:r>
            <a:r>
              <a:rPr lang="de-DE" b="1" dirty="0" smtClean="0">
                <a:solidFill>
                  <a:schemeClr val="bg1"/>
                </a:solidFill>
              </a:rPr>
              <a:t>	3.b.6	sonstiges</a:t>
            </a:r>
          </a:p>
          <a:p>
            <a:pPr defTabSz="288000">
              <a:tabLst>
                <a:tab pos="288000" algn="l"/>
              </a:tabLst>
            </a:pPr>
            <a:r>
              <a:rPr lang="de-DE" b="1" dirty="0" smtClean="0">
                <a:solidFill>
                  <a:schemeClr val="bg1"/>
                </a:solidFill>
              </a:rPr>
              <a:t>    3.c	Effizientes Lernen </a:t>
            </a:r>
          </a:p>
          <a:p>
            <a:pPr defTabSz="288000">
              <a:tabLst>
                <a:tab pos="288000" algn="l"/>
              </a:tabLst>
            </a:pPr>
            <a:r>
              <a:rPr lang="de-DE" b="1" dirty="0">
                <a:solidFill>
                  <a:schemeClr val="bg1"/>
                </a:solidFill>
              </a:rPr>
              <a:t>	</a:t>
            </a:r>
            <a:r>
              <a:rPr lang="de-DE" b="1" dirty="0" smtClean="0">
                <a:solidFill>
                  <a:schemeClr val="bg1"/>
                </a:solidFill>
              </a:rPr>
              <a:t>	außerhalb der eigenen</a:t>
            </a:r>
          </a:p>
          <a:p>
            <a:pPr defTabSz="288000">
              <a:tabLst>
                <a:tab pos="288000" algn="l"/>
              </a:tabLst>
            </a:pPr>
            <a:r>
              <a:rPr lang="de-DE" b="1" dirty="0">
                <a:solidFill>
                  <a:schemeClr val="bg1"/>
                </a:solidFill>
              </a:rPr>
              <a:t>	</a:t>
            </a:r>
            <a:r>
              <a:rPr lang="de-DE" b="1" dirty="0" smtClean="0">
                <a:solidFill>
                  <a:schemeClr val="bg1"/>
                </a:solidFill>
              </a:rPr>
              <a:t>	vier Wände</a:t>
            </a:r>
          </a:p>
          <a:p>
            <a:pPr defTabSz="252000">
              <a:tabLst>
                <a:tab pos="288000" algn="l"/>
              </a:tabLst>
            </a:pPr>
            <a:r>
              <a:rPr lang="de-DE" b="1" dirty="0" smtClean="0">
                <a:solidFill>
                  <a:schemeClr val="bg1"/>
                </a:solidFill>
              </a:rPr>
              <a:t>		3.c.1	Hochschule</a:t>
            </a:r>
          </a:p>
          <a:p>
            <a:pPr defTabSz="252000">
              <a:tabLst>
                <a:tab pos="288000" algn="l"/>
              </a:tabLst>
            </a:pPr>
            <a:r>
              <a:rPr lang="de-DE" b="1" dirty="0">
                <a:solidFill>
                  <a:schemeClr val="bg1"/>
                </a:solidFill>
              </a:rPr>
              <a:t>	</a:t>
            </a:r>
            <a:r>
              <a:rPr lang="de-DE" b="1" dirty="0" smtClean="0">
                <a:solidFill>
                  <a:schemeClr val="bg1"/>
                </a:solidFill>
              </a:rPr>
              <a:t>	</a:t>
            </a:r>
            <a:r>
              <a:rPr lang="de-DE" b="1" u="sng" dirty="0" smtClean="0">
                <a:solidFill>
                  <a:schemeClr val="bg1"/>
                </a:solidFill>
              </a:rPr>
              <a:t>3.c.2	Bibliothek</a:t>
            </a:r>
          </a:p>
          <a:p>
            <a:pPr defTabSz="252000">
              <a:tabLst>
                <a:tab pos="288000" algn="l"/>
              </a:tabLst>
            </a:pPr>
            <a:r>
              <a:rPr lang="de-DE" b="1" dirty="0">
                <a:solidFill>
                  <a:schemeClr val="bg1"/>
                </a:solidFill>
              </a:rPr>
              <a:t>	</a:t>
            </a:r>
            <a:r>
              <a:rPr lang="de-DE" b="1" dirty="0" smtClean="0">
                <a:solidFill>
                  <a:schemeClr val="bg1"/>
                </a:solidFill>
              </a:rPr>
              <a:t>	3.c.3	Bahn</a:t>
            </a:r>
          </a:p>
          <a:p>
            <a:pPr defTabSz="252000">
              <a:tabLst>
                <a:tab pos="288000" algn="l"/>
              </a:tabLst>
            </a:pPr>
            <a:r>
              <a:rPr lang="de-DE" b="1" dirty="0">
                <a:solidFill>
                  <a:schemeClr val="bg1"/>
                </a:solidFill>
              </a:rPr>
              <a:t>	</a:t>
            </a:r>
            <a:r>
              <a:rPr lang="de-DE" b="1" dirty="0" smtClean="0">
                <a:solidFill>
                  <a:schemeClr val="bg1"/>
                </a:solidFill>
              </a:rPr>
              <a:t>	3.c.4	sonstige </a:t>
            </a:r>
            <a:r>
              <a:rPr lang="de-DE" b="1" dirty="0" err="1" smtClean="0">
                <a:solidFill>
                  <a:schemeClr val="bg1"/>
                </a:solidFill>
              </a:rPr>
              <a:t>Umgeb</a:t>
            </a:r>
            <a:r>
              <a:rPr lang="de-DE" b="1" dirty="0" smtClean="0">
                <a:solidFill>
                  <a:schemeClr val="bg1"/>
                </a:solidFill>
              </a:rPr>
              <a:t>.</a:t>
            </a:r>
          </a:p>
          <a:p>
            <a:pPr defTabSz="252000">
              <a:tabLst>
                <a:tab pos="288000" algn="l"/>
              </a:tabLst>
            </a:pPr>
            <a:r>
              <a:rPr lang="de-DE" b="1" dirty="0" smtClean="0">
                <a:solidFill>
                  <a:schemeClr val="bg1"/>
                </a:solidFill>
              </a:rPr>
              <a:t>4.	Lernmedien</a:t>
            </a:r>
          </a:p>
          <a:p>
            <a:pPr defTabSz="252000">
              <a:tabLst>
                <a:tab pos="288000" algn="l"/>
              </a:tabLst>
            </a:pPr>
            <a:r>
              <a:rPr lang="de-DE" b="1" dirty="0" smtClean="0">
                <a:solidFill>
                  <a:schemeClr val="bg1"/>
                </a:solidFill>
              </a:rPr>
              <a:t>5.	Eigene Erfahrungen</a:t>
            </a:r>
          </a:p>
          <a:p>
            <a:pPr defTabSz="252000">
              <a:tabLst>
                <a:tab pos="288000" algn="l"/>
              </a:tabLst>
            </a:pPr>
            <a:r>
              <a:rPr lang="de-DE" b="1" dirty="0" smtClean="0">
                <a:solidFill>
                  <a:schemeClr val="bg1"/>
                </a:solidFill>
              </a:rPr>
              <a:t>5.</a:t>
            </a:r>
          </a:p>
        </p:txBody>
      </p:sp>
    </p:spTree>
    <p:extLst>
      <p:ext uri="{BB962C8B-B14F-4D97-AF65-F5344CB8AC3E}">
        <p14:creationId xmlns:p14="http://schemas.microsoft.com/office/powerpoint/2010/main" val="4647203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 rot="5400000">
            <a:off x="-1989307" y="1989305"/>
            <a:ext cx="6858000" cy="2879389"/>
          </a:xfrm>
          <a:solidFill>
            <a:schemeClr val="accent5">
              <a:lumMod val="75000"/>
            </a:schemeClr>
          </a:solidFill>
        </p:spPr>
        <p:txBody>
          <a:bodyPr/>
          <a:lstStyle/>
          <a:p>
            <a:endParaRPr lang="de-DE" dirty="0"/>
          </a:p>
        </p:txBody>
      </p:sp>
      <p:pic>
        <p:nvPicPr>
          <p:cNvPr id="1026" name="Picture 2" descr="Logo der Fachhochschule Schmalkalden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31870" y="36513"/>
            <a:ext cx="4953000" cy="9937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Fußzeilenplatzhalter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6136532" cy="365125"/>
          </a:xfrm>
        </p:spPr>
        <p:txBody>
          <a:bodyPr/>
          <a:lstStyle/>
          <a:p>
            <a:r>
              <a:rPr lang="de-DE" dirty="0" smtClean="0">
                <a:solidFill>
                  <a:schemeClr val="tx1"/>
                </a:solidFill>
              </a:rPr>
              <a:t>Uwe </a:t>
            </a:r>
            <a:r>
              <a:rPr lang="de-DE" dirty="0" err="1" smtClean="0">
                <a:solidFill>
                  <a:schemeClr val="tx1"/>
                </a:solidFill>
              </a:rPr>
              <a:t>Neisen</a:t>
            </a:r>
            <a:r>
              <a:rPr lang="de-DE" dirty="0" smtClean="0">
                <a:solidFill>
                  <a:schemeClr val="tx1"/>
                </a:solidFill>
              </a:rPr>
              <a:t>, Yannick Hartung, </a:t>
            </a:r>
            <a:r>
              <a:rPr lang="de-DE" dirty="0" err="1" smtClean="0">
                <a:solidFill>
                  <a:schemeClr val="tx1"/>
                </a:solidFill>
              </a:rPr>
              <a:t>Yannic</a:t>
            </a:r>
            <a:r>
              <a:rPr lang="de-DE" dirty="0" smtClean="0">
                <a:solidFill>
                  <a:schemeClr val="tx1"/>
                </a:solidFill>
              </a:rPr>
              <a:t> </a:t>
            </a:r>
            <a:r>
              <a:rPr lang="de-DE" dirty="0" err="1" smtClean="0">
                <a:solidFill>
                  <a:schemeClr val="tx1"/>
                </a:solidFill>
              </a:rPr>
              <a:t>Klinzing</a:t>
            </a:r>
            <a:r>
              <a:rPr lang="de-DE" dirty="0" smtClean="0">
                <a:solidFill>
                  <a:schemeClr val="tx1"/>
                </a:solidFill>
              </a:rPr>
              <a:t>, Kevin Ziller </a:t>
            </a:r>
            <a:endParaRPr lang="de-DE" dirty="0">
              <a:solidFill>
                <a:schemeClr val="tx1"/>
              </a:solidFill>
            </a:endParaRPr>
          </a:p>
        </p:txBody>
      </p:sp>
      <p:sp>
        <p:nvSpPr>
          <p:cNvPr id="8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9396919" y="6356349"/>
            <a:ext cx="2743200" cy="365125"/>
          </a:xfrm>
        </p:spPr>
        <p:txBody>
          <a:bodyPr/>
          <a:lstStyle/>
          <a:p>
            <a:r>
              <a:rPr lang="de-DE" dirty="0" smtClean="0">
                <a:solidFill>
                  <a:schemeClr val="tx1"/>
                </a:solidFill>
              </a:rPr>
              <a:t>35</a:t>
            </a:r>
            <a:endParaRPr lang="de-DE" dirty="0">
              <a:solidFill>
                <a:schemeClr val="tx1"/>
              </a:solidFill>
            </a:endParaRPr>
          </a:p>
        </p:txBody>
      </p:sp>
      <p:sp>
        <p:nvSpPr>
          <p:cNvPr id="2" name="Textfeld 1"/>
          <p:cNvSpPr txBox="1"/>
          <p:nvPr/>
        </p:nvSpPr>
        <p:spPr>
          <a:xfrm>
            <a:off x="-9730" y="-47706"/>
            <a:ext cx="3356045" cy="70173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288000"/>
            <a:r>
              <a:rPr lang="de-DE" b="1" dirty="0" smtClean="0">
                <a:solidFill>
                  <a:schemeClr val="bg1"/>
                </a:solidFill>
              </a:rPr>
              <a:t>1.	Lernstrategien</a:t>
            </a:r>
          </a:p>
          <a:p>
            <a:pPr defTabSz="288000"/>
            <a:r>
              <a:rPr lang="de-DE" b="1" dirty="0" smtClean="0">
                <a:solidFill>
                  <a:schemeClr val="bg1"/>
                </a:solidFill>
              </a:rPr>
              <a:t>2.	Zeitmanagement</a:t>
            </a:r>
          </a:p>
          <a:p>
            <a:pPr defTabSz="288000"/>
            <a:r>
              <a:rPr lang="de-DE" b="1" dirty="0" smtClean="0">
                <a:solidFill>
                  <a:schemeClr val="bg1"/>
                </a:solidFill>
              </a:rPr>
              <a:t>3.	Lernumfeld</a:t>
            </a:r>
          </a:p>
          <a:p>
            <a:pPr defTabSz="288000"/>
            <a:r>
              <a:rPr lang="de-DE" b="1" dirty="0" smtClean="0">
                <a:solidFill>
                  <a:schemeClr val="bg1"/>
                </a:solidFill>
              </a:rPr>
              <a:t>    3.a	Bedeutung</a:t>
            </a:r>
          </a:p>
          <a:p>
            <a:pPr defTabSz="288000"/>
            <a:r>
              <a:rPr lang="de-DE" b="1" dirty="0" smtClean="0">
                <a:solidFill>
                  <a:schemeClr val="bg1"/>
                </a:solidFill>
              </a:rPr>
              <a:t>    3.b	Komponenten einer</a:t>
            </a:r>
          </a:p>
          <a:p>
            <a:pPr defTabSz="288000"/>
            <a:r>
              <a:rPr lang="de-DE" b="1" dirty="0">
                <a:solidFill>
                  <a:schemeClr val="bg1"/>
                </a:solidFill>
              </a:rPr>
              <a:t>	</a:t>
            </a:r>
            <a:r>
              <a:rPr lang="de-DE" b="1" dirty="0" smtClean="0">
                <a:solidFill>
                  <a:schemeClr val="bg1"/>
                </a:solidFill>
              </a:rPr>
              <a:t>	geeigneten </a:t>
            </a:r>
            <a:r>
              <a:rPr lang="de-DE" b="1" dirty="0" err="1" smtClean="0">
                <a:solidFill>
                  <a:schemeClr val="bg1"/>
                </a:solidFill>
              </a:rPr>
              <a:t>Lernum</a:t>
            </a:r>
            <a:r>
              <a:rPr lang="de-DE" b="1" dirty="0" smtClean="0">
                <a:solidFill>
                  <a:schemeClr val="bg1"/>
                </a:solidFill>
              </a:rPr>
              <a:t>-</a:t>
            </a:r>
          </a:p>
          <a:p>
            <a:pPr defTabSz="288000"/>
            <a:r>
              <a:rPr lang="de-DE" b="1" dirty="0" smtClean="0">
                <a:solidFill>
                  <a:schemeClr val="bg1"/>
                </a:solidFill>
              </a:rPr>
              <a:t>		</a:t>
            </a:r>
            <a:r>
              <a:rPr lang="de-DE" b="1" dirty="0" err="1" smtClean="0">
                <a:solidFill>
                  <a:schemeClr val="bg1"/>
                </a:solidFill>
              </a:rPr>
              <a:t>gebung</a:t>
            </a:r>
            <a:r>
              <a:rPr lang="de-DE" b="1" dirty="0" smtClean="0">
                <a:solidFill>
                  <a:schemeClr val="bg1"/>
                </a:solidFill>
              </a:rPr>
              <a:t> am häuslichen</a:t>
            </a:r>
          </a:p>
          <a:p>
            <a:pPr defTabSz="288000"/>
            <a:r>
              <a:rPr lang="de-DE" b="1" dirty="0" smtClean="0">
                <a:solidFill>
                  <a:schemeClr val="bg1"/>
                </a:solidFill>
              </a:rPr>
              <a:t>		Arbeitsplatz</a:t>
            </a:r>
          </a:p>
          <a:p>
            <a:pPr defTabSz="252000"/>
            <a:r>
              <a:rPr lang="de-DE" b="1" dirty="0" smtClean="0">
                <a:solidFill>
                  <a:schemeClr val="bg1"/>
                </a:solidFill>
              </a:rPr>
              <a:t>		3.b.1	Strukturierter</a:t>
            </a:r>
          </a:p>
          <a:p>
            <a:pPr defTabSz="252000"/>
            <a:r>
              <a:rPr lang="de-DE" b="1" dirty="0">
                <a:solidFill>
                  <a:schemeClr val="bg1"/>
                </a:solidFill>
              </a:rPr>
              <a:t>	</a:t>
            </a:r>
            <a:r>
              <a:rPr lang="de-DE" b="1" dirty="0" smtClean="0">
                <a:solidFill>
                  <a:schemeClr val="bg1"/>
                </a:solidFill>
              </a:rPr>
              <a:t>			Arbeitsplatz</a:t>
            </a:r>
          </a:p>
          <a:p>
            <a:pPr defTabSz="252000"/>
            <a:r>
              <a:rPr lang="de-DE" b="1" dirty="0">
                <a:solidFill>
                  <a:schemeClr val="bg1"/>
                </a:solidFill>
              </a:rPr>
              <a:t>	</a:t>
            </a:r>
            <a:r>
              <a:rPr lang="de-DE" b="1" dirty="0" smtClean="0">
                <a:solidFill>
                  <a:schemeClr val="bg1"/>
                </a:solidFill>
              </a:rPr>
              <a:t>	3.b.2	Sitz-</a:t>
            </a:r>
          </a:p>
          <a:p>
            <a:pPr defTabSz="252000"/>
            <a:r>
              <a:rPr lang="de-DE" b="1" dirty="0">
                <a:solidFill>
                  <a:schemeClr val="bg1"/>
                </a:solidFill>
              </a:rPr>
              <a:t>	</a:t>
            </a:r>
            <a:r>
              <a:rPr lang="de-DE" b="1" dirty="0" smtClean="0">
                <a:solidFill>
                  <a:schemeClr val="bg1"/>
                </a:solidFill>
              </a:rPr>
              <a:t>			Stehmöglichkeiten</a:t>
            </a:r>
          </a:p>
          <a:p>
            <a:pPr defTabSz="252000"/>
            <a:r>
              <a:rPr lang="de-DE" b="1" dirty="0">
                <a:solidFill>
                  <a:schemeClr val="bg1"/>
                </a:solidFill>
              </a:rPr>
              <a:t>	</a:t>
            </a:r>
            <a:r>
              <a:rPr lang="de-DE" b="1" dirty="0" smtClean="0">
                <a:solidFill>
                  <a:schemeClr val="bg1"/>
                </a:solidFill>
              </a:rPr>
              <a:t>	3.b.3	Lichtquelle</a:t>
            </a:r>
          </a:p>
          <a:p>
            <a:pPr defTabSz="252000"/>
            <a:r>
              <a:rPr lang="de-DE" b="1" dirty="0">
                <a:solidFill>
                  <a:schemeClr val="bg1"/>
                </a:solidFill>
              </a:rPr>
              <a:t>	</a:t>
            </a:r>
            <a:r>
              <a:rPr lang="de-DE" b="1" dirty="0" smtClean="0">
                <a:solidFill>
                  <a:schemeClr val="bg1"/>
                </a:solidFill>
              </a:rPr>
              <a:t>	3.b.4	Ruhe</a:t>
            </a:r>
          </a:p>
          <a:p>
            <a:pPr defTabSz="252000"/>
            <a:r>
              <a:rPr lang="de-DE" b="1" dirty="0">
                <a:solidFill>
                  <a:schemeClr val="bg1"/>
                </a:solidFill>
              </a:rPr>
              <a:t>	</a:t>
            </a:r>
            <a:r>
              <a:rPr lang="de-DE" b="1" dirty="0" smtClean="0">
                <a:solidFill>
                  <a:schemeClr val="bg1"/>
                </a:solidFill>
              </a:rPr>
              <a:t>	3.b.5	Temperatur</a:t>
            </a:r>
          </a:p>
          <a:p>
            <a:pPr defTabSz="252000"/>
            <a:r>
              <a:rPr lang="de-DE" b="1" dirty="0">
                <a:solidFill>
                  <a:schemeClr val="bg1"/>
                </a:solidFill>
              </a:rPr>
              <a:t>	</a:t>
            </a:r>
            <a:r>
              <a:rPr lang="de-DE" b="1" dirty="0" smtClean="0">
                <a:solidFill>
                  <a:schemeClr val="bg1"/>
                </a:solidFill>
              </a:rPr>
              <a:t>	3.b.6	sonstiges</a:t>
            </a:r>
          </a:p>
          <a:p>
            <a:pPr defTabSz="288000">
              <a:tabLst>
                <a:tab pos="288000" algn="l"/>
              </a:tabLst>
            </a:pPr>
            <a:r>
              <a:rPr lang="de-DE" b="1" dirty="0" smtClean="0">
                <a:solidFill>
                  <a:schemeClr val="bg1"/>
                </a:solidFill>
              </a:rPr>
              <a:t>    3.c	Effizientes Lernen </a:t>
            </a:r>
          </a:p>
          <a:p>
            <a:pPr defTabSz="288000">
              <a:tabLst>
                <a:tab pos="288000" algn="l"/>
              </a:tabLst>
            </a:pPr>
            <a:r>
              <a:rPr lang="de-DE" b="1" dirty="0">
                <a:solidFill>
                  <a:schemeClr val="bg1"/>
                </a:solidFill>
              </a:rPr>
              <a:t>	</a:t>
            </a:r>
            <a:r>
              <a:rPr lang="de-DE" b="1" dirty="0" smtClean="0">
                <a:solidFill>
                  <a:schemeClr val="bg1"/>
                </a:solidFill>
              </a:rPr>
              <a:t>	außerhalb der eigenen</a:t>
            </a:r>
          </a:p>
          <a:p>
            <a:pPr defTabSz="288000">
              <a:tabLst>
                <a:tab pos="288000" algn="l"/>
              </a:tabLst>
            </a:pPr>
            <a:r>
              <a:rPr lang="de-DE" b="1" dirty="0">
                <a:solidFill>
                  <a:schemeClr val="bg1"/>
                </a:solidFill>
              </a:rPr>
              <a:t>	</a:t>
            </a:r>
            <a:r>
              <a:rPr lang="de-DE" b="1" dirty="0" smtClean="0">
                <a:solidFill>
                  <a:schemeClr val="bg1"/>
                </a:solidFill>
              </a:rPr>
              <a:t>	vier Wände</a:t>
            </a:r>
          </a:p>
          <a:p>
            <a:pPr defTabSz="252000">
              <a:tabLst>
                <a:tab pos="288000" algn="l"/>
              </a:tabLst>
            </a:pPr>
            <a:r>
              <a:rPr lang="de-DE" b="1" dirty="0" smtClean="0">
                <a:solidFill>
                  <a:schemeClr val="bg1"/>
                </a:solidFill>
              </a:rPr>
              <a:t>		3.c.1	Hochschule</a:t>
            </a:r>
          </a:p>
          <a:p>
            <a:pPr defTabSz="252000">
              <a:tabLst>
                <a:tab pos="288000" algn="l"/>
              </a:tabLst>
            </a:pPr>
            <a:r>
              <a:rPr lang="de-DE" b="1" dirty="0">
                <a:solidFill>
                  <a:schemeClr val="bg1"/>
                </a:solidFill>
              </a:rPr>
              <a:t>	</a:t>
            </a:r>
            <a:r>
              <a:rPr lang="de-DE" b="1" dirty="0" smtClean="0">
                <a:solidFill>
                  <a:schemeClr val="bg1"/>
                </a:solidFill>
              </a:rPr>
              <a:t>	3.c.2	Bibliothek</a:t>
            </a:r>
          </a:p>
          <a:p>
            <a:pPr defTabSz="252000">
              <a:tabLst>
                <a:tab pos="288000" algn="l"/>
              </a:tabLst>
            </a:pPr>
            <a:r>
              <a:rPr lang="de-DE" b="1" dirty="0">
                <a:solidFill>
                  <a:schemeClr val="bg1"/>
                </a:solidFill>
              </a:rPr>
              <a:t>	</a:t>
            </a:r>
            <a:r>
              <a:rPr lang="de-DE" b="1" dirty="0" smtClean="0">
                <a:solidFill>
                  <a:schemeClr val="bg1"/>
                </a:solidFill>
              </a:rPr>
              <a:t>	</a:t>
            </a:r>
            <a:r>
              <a:rPr lang="de-DE" b="1" u="sng" dirty="0" smtClean="0">
                <a:solidFill>
                  <a:schemeClr val="bg1"/>
                </a:solidFill>
              </a:rPr>
              <a:t>3.c.3	Bahn</a:t>
            </a:r>
          </a:p>
          <a:p>
            <a:pPr defTabSz="252000">
              <a:tabLst>
                <a:tab pos="288000" algn="l"/>
              </a:tabLst>
            </a:pPr>
            <a:r>
              <a:rPr lang="de-DE" b="1" dirty="0">
                <a:solidFill>
                  <a:schemeClr val="bg1"/>
                </a:solidFill>
              </a:rPr>
              <a:t>	</a:t>
            </a:r>
            <a:r>
              <a:rPr lang="de-DE" b="1" dirty="0" smtClean="0">
                <a:solidFill>
                  <a:schemeClr val="bg1"/>
                </a:solidFill>
              </a:rPr>
              <a:t>	3.c.4	sonstige </a:t>
            </a:r>
            <a:r>
              <a:rPr lang="de-DE" b="1" dirty="0" err="1" smtClean="0">
                <a:solidFill>
                  <a:schemeClr val="bg1"/>
                </a:solidFill>
              </a:rPr>
              <a:t>Umgeb</a:t>
            </a:r>
            <a:r>
              <a:rPr lang="de-DE" b="1" dirty="0" smtClean="0">
                <a:solidFill>
                  <a:schemeClr val="bg1"/>
                </a:solidFill>
              </a:rPr>
              <a:t>.</a:t>
            </a:r>
          </a:p>
          <a:p>
            <a:pPr defTabSz="252000">
              <a:tabLst>
                <a:tab pos="288000" algn="l"/>
              </a:tabLst>
            </a:pPr>
            <a:r>
              <a:rPr lang="de-DE" b="1" dirty="0" smtClean="0">
                <a:solidFill>
                  <a:schemeClr val="bg1"/>
                </a:solidFill>
              </a:rPr>
              <a:t>4.	Lernmedien</a:t>
            </a:r>
          </a:p>
          <a:p>
            <a:pPr defTabSz="252000">
              <a:tabLst>
                <a:tab pos="288000" algn="l"/>
              </a:tabLst>
            </a:pPr>
            <a:r>
              <a:rPr lang="de-DE" b="1" dirty="0" smtClean="0">
                <a:solidFill>
                  <a:schemeClr val="bg1"/>
                </a:solidFill>
              </a:rPr>
              <a:t>5.	Eigene Erfahrungen</a:t>
            </a:r>
          </a:p>
        </p:txBody>
      </p:sp>
    </p:spTree>
    <p:extLst>
      <p:ext uri="{BB962C8B-B14F-4D97-AF65-F5344CB8AC3E}">
        <p14:creationId xmlns:p14="http://schemas.microsoft.com/office/powerpoint/2010/main" val="42116548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 rot="5400000">
            <a:off x="-1989307" y="1989305"/>
            <a:ext cx="6858000" cy="2879389"/>
          </a:xfrm>
          <a:solidFill>
            <a:schemeClr val="accent5">
              <a:lumMod val="75000"/>
            </a:schemeClr>
          </a:solidFill>
        </p:spPr>
        <p:txBody>
          <a:bodyPr/>
          <a:lstStyle/>
          <a:p>
            <a:endParaRPr lang="de-DE" dirty="0"/>
          </a:p>
        </p:txBody>
      </p:sp>
      <p:pic>
        <p:nvPicPr>
          <p:cNvPr id="1026" name="Picture 2" descr="Logo der Fachhochschule Schmalkalden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31870" y="36513"/>
            <a:ext cx="4953000" cy="9937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Fußzeilenplatzhalter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6136532" cy="365125"/>
          </a:xfrm>
        </p:spPr>
        <p:txBody>
          <a:bodyPr/>
          <a:lstStyle/>
          <a:p>
            <a:r>
              <a:rPr lang="de-DE" dirty="0" smtClean="0">
                <a:solidFill>
                  <a:schemeClr val="tx1"/>
                </a:solidFill>
              </a:rPr>
              <a:t>Uwe </a:t>
            </a:r>
            <a:r>
              <a:rPr lang="de-DE" dirty="0" err="1" smtClean="0">
                <a:solidFill>
                  <a:schemeClr val="tx1"/>
                </a:solidFill>
              </a:rPr>
              <a:t>Neisen</a:t>
            </a:r>
            <a:r>
              <a:rPr lang="de-DE" dirty="0" smtClean="0">
                <a:solidFill>
                  <a:schemeClr val="tx1"/>
                </a:solidFill>
              </a:rPr>
              <a:t>, Yannick Hartung, </a:t>
            </a:r>
            <a:r>
              <a:rPr lang="de-DE" dirty="0" err="1" smtClean="0">
                <a:solidFill>
                  <a:schemeClr val="tx1"/>
                </a:solidFill>
              </a:rPr>
              <a:t>Yannic</a:t>
            </a:r>
            <a:r>
              <a:rPr lang="de-DE" dirty="0" smtClean="0">
                <a:solidFill>
                  <a:schemeClr val="tx1"/>
                </a:solidFill>
              </a:rPr>
              <a:t> </a:t>
            </a:r>
            <a:r>
              <a:rPr lang="de-DE" dirty="0" err="1" smtClean="0">
                <a:solidFill>
                  <a:schemeClr val="tx1"/>
                </a:solidFill>
              </a:rPr>
              <a:t>Klinzing</a:t>
            </a:r>
            <a:r>
              <a:rPr lang="de-DE" dirty="0" smtClean="0">
                <a:solidFill>
                  <a:schemeClr val="tx1"/>
                </a:solidFill>
              </a:rPr>
              <a:t>, Kevin Ziller </a:t>
            </a:r>
            <a:endParaRPr lang="de-DE" dirty="0">
              <a:solidFill>
                <a:schemeClr val="tx1"/>
              </a:solidFill>
            </a:endParaRPr>
          </a:p>
        </p:txBody>
      </p:sp>
      <p:sp>
        <p:nvSpPr>
          <p:cNvPr id="8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9396919" y="6356349"/>
            <a:ext cx="2743200" cy="365125"/>
          </a:xfrm>
        </p:spPr>
        <p:txBody>
          <a:bodyPr/>
          <a:lstStyle/>
          <a:p>
            <a:r>
              <a:rPr lang="de-DE" dirty="0" smtClean="0">
                <a:solidFill>
                  <a:schemeClr val="tx1"/>
                </a:solidFill>
              </a:rPr>
              <a:t>36</a:t>
            </a:r>
            <a:endParaRPr lang="de-DE" dirty="0">
              <a:solidFill>
                <a:schemeClr val="tx1"/>
              </a:solidFill>
            </a:endParaRPr>
          </a:p>
        </p:txBody>
      </p:sp>
      <p:sp>
        <p:nvSpPr>
          <p:cNvPr id="2" name="Textfeld 1"/>
          <p:cNvSpPr txBox="1"/>
          <p:nvPr/>
        </p:nvSpPr>
        <p:spPr>
          <a:xfrm>
            <a:off x="-9730" y="-47706"/>
            <a:ext cx="3356045" cy="70173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288000"/>
            <a:r>
              <a:rPr lang="de-DE" b="1" dirty="0" smtClean="0">
                <a:solidFill>
                  <a:schemeClr val="bg1"/>
                </a:solidFill>
              </a:rPr>
              <a:t>1.	Lernstrategien</a:t>
            </a:r>
          </a:p>
          <a:p>
            <a:pPr defTabSz="288000"/>
            <a:r>
              <a:rPr lang="de-DE" b="1" dirty="0" smtClean="0">
                <a:solidFill>
                  <a:schemeClr val="bg1"/>
                </a:solidFill>
              </a:rPr>
              <a:t>2.	Zeitmanagement</a:t>
            </a:r>
          </a:p>
          <a:p>
            <a:pPr defTabSz="288000"/>
            <a:r>
              <a:rPr lang="de-DE" b="1" dirty="0" smtClean="0">
                <a:solidFill>
                  <a:schemeClr val="bg1"/>
                </a:solidFill>
              </a:rPr>
              <a:t>3.	Lernumfeld</a:t>
            </a:r>
          </a:p>
          <a:p>
            <a:pPr defTabSz="288000"/>
            <a:r>
              <a:rPr lang="de-DE" b="1" dirty="0" smtClean="0">
                <a:solidFill>
                  <a:schemeClr val="bg1"/>
                </a:solidFill>
              </a:rPr>
              <a:t>    3.a	Bedeutung</a:t>
            </a:r>
          </a:p>
          <a:p>
            <a:pPr defTabSz="288000"/>
            <a:r>
              <a:rPr lang="de-DE" b="1" dirty="0" smtClean="0">
                <a:solidFill>
                  <a:schemeClr val="bg1"/>
                </a:solidFill>
              </a:rPr>
              <a:t>    3.b	Komponenten einer</a:t>
            </a:r>
          </a:p>
          <a:p>
            <a:pPr defTabSz="288000"/>
            <a:r>
              <a:rPr lang="de-DE" b="1" dirty="0">
                <a:solidFill>
                  <a:schemeClr val="bg1"/>
                </a:solidFill>
              </a:rPr>
              <a:t>	</a:t>
            </a:r>
            <a:r>
              <a:rPr lang="de-DE" b="1" dirty="0" smtClean="0">
                <a:solidFill>
                  <a:schemeClr val="bg1"/>
                </a:solidFill>
              </a:rPr>
              <a:t>	geeigneten </a:t>
            </a:r>
            <a:r>
              <a:rPr lang="de-DE" b="1" dirty="0" err="1" smtClean="0">
                <a:solidFill>
                  <a:schemeClr val="bg1"/>
                </a:solidFill>
              </a:rPr>
              <a:t>Lernum</a:t>
            </a:r>
            <a:r>
              <a:rPr lang="de-DE" b="1" dirty="0" smtClean="0">
                <a:solidFill>
                  <a:schemeClr val="bg1"/>
                </a:solidFill>
              </a:rPr>
              <a:t>-</a:t>
            </a:r>
          </a:p>
          <a:p>
            <a:pPr defTabSz="288000"/>
            <a:r>
              <a:rPr lang="de-DE" b="1" dirty="0" smtClean="0">
                <a:solidFill>
                  <a:schemeClr val="bg1"/>
                </a:solidFill>
              </a:rPr>
              <a:t>		</a:t>
            </a:r>
            <a:r>
              <a:rPr lang="de-DE" b="1" dirty="0" err="1" smtClean="0">
                <a:solidFill>
                  <a:schemeClr val="bg1"/>
                </a:solidFill>
              </a:rPr>
              <a:t>gebung</a:t>
            </a:r>
            <a:r>
              <a:rPr lang="de-DE" b="1" dirty="0" smtClean="0">
                <a:solidFill>
                  <a:schemeClr val="bg1"/>
                </a:solidFill>
              </a:rPr>
              <a:t> am häuslichen</a:t>
            </a:r>
          </a:p>
          <a:p>
            <a:pPr defTabSz="288000"/>
            <a:r>
              <a:rPr lang="de-DE" b="1" dirty="0" smtClean="0">
                <a:solidFill>
                  <a:schemeClr val="bg1"/>
                </a:solidFill>
              </a:rPr>
              <a:t>		Arbeitsplatz</a:t>
            </a:r>
          </a:p>
          <a:p>
            <a:pPr defTabSz="252000"/>
            <a:r>
              <a:rPr lang="de-DE" b="1" dirty="0" smtClean="0">
                <a:solidFill>
                  <a:schemeClr val="bg1"/>
                </a:solidFill>
              </a:rPr>
              <a:t>		3.b.1	Strukturierter</a:t>
            </a:r>
          </a:p>
          <a:p>
            <a:pPr defTabSz="252000"/>
            <a:r>
              <a:rPr lang="de-DE" b="1" dirty="0">
                <a:solidFill>
                  <a:schemeClr val="bg1"/>
                </a:solidFill>
              </a:rPr>
              <a:t>	</a:t>
            </a:r>
            <a:r>
              <a:rPr lang="de-DE" b="1" dirty="0" smtClean="0">
                <a:solidFill>
                  <a:schemeClr val="bg1"/>
                </a:solidFill>
              </a:rPr>
              <a:t>			Arbeitsplatz</a:t>
            </a:r>
          </a:p>
          <a:p>
            <a:pPr defTabSz="252000"/>
            <a:r>
              <a:rPr lang="de-DE" b="1" dirty="0">
                <a:solidFill>
                  <a:schemeClr val="bg1"/>
                </a:solidFill>
              </a:rPr>
              <a:t>	</a:t>
            </a:r>
            <a:r>
              <a:rPr lang="de-DE" b="1" dirty="0" smtClean="0">
                <a:solidFill>
                  <a:schemeClr val="bg1"/>
                </a:solidFill>
              </a:rPr>
              <a:t>	3.b.2	Sitz-</a:t>
            </a:r>
          </a:p>
          <a:p>
            <a:pPr defTabSz="252000"/>
            <a:r>
              <a:rPr lang="de-DE" b="1" dirty="0">
                <a:solidFill>
                  <a:schemeClr val="bg1"/>
                </a:solidFill>
              </a:rPr>
              <a:t>	</a:t>
            </a:r>
            <a:r>
              <a:rPr lang="de-DE" b="1" dirty="0" smtClean="0">
                <a:solidFill>
                  <a:schemeClr val="bg1"/>
                </a:solidFill>
              </a:rPr>
              <a:t>			Stehmöglichkeiten</a:t>
            </a:r>
          </a:p>
          <a:p>
            <a:pPr defTabSz="252000"/>
            <a:r>
              <a:rPr lang="de-DE" b="1" dirty="0">
                <a:solidFill>
                  <a:schemeClr val="bg1"/>
                </a:solidFill>
              </a:rPr>
              <a:t>	</a:t>
            </a:r>
            <a:r>
              <a:rPr lang="de-DE" b="1" dirty="0" smtClean="0">
                <a:solidFill>
                  <a:schemeClr val="bg1"/>
                </a:solidFill>
              </a:rPr>
              <a:t>	3.b.3	Lichtquelle</a:t>
            </a:r>
          </a:p>
          <a:p>
            <a:pPr defTabSz="252000"/>
            <a:r>
              <a:rPr lang="de-DE" b="1" dirty="0">
                <a:solidFill>
                  <a:schemeClr val="bg1"/>
                </a:solidFill>
              </a:rPr>
              <a:t>	</a:t>
            </a:r>
            <a:r>
              <a:rPr lang="de-DE" b="1" dirty="0" smtClean="0">
                <a:solidFill>
                  <a:schemeClr val="bg1"/>
                </a:solidFill>
              </a:rPr>
              <a:t>	3.b.4	Ruhe</a:t>
            </a:r>
          </a:p>
          <a:p>
            <a:pPr defTabSz="252000"/>
            <a:r>
              <a:rPr lang="de-DE" b="1" dirty="0">
                <a:solidFill>
                  <a:schemeClr val="bg1"/>
                </a:solidFill>
              </a:rPr>
              <a:t>	</a:t>
            </a:r>
            <a:r>
              <a:rPr lang="de-DE" b="1" dirty="0" smtClean="0">
                <a:solidFill>
                  <a:schemeClr val="bg1"/>
                </a:solidFill>
              </a:rPr>
              <a:t>	3.b.5	Temperatur</a:t>
            </a:r>
          </a:p>
          <a:p>
            <a:pPr defTabSz="252000"/>
            <a:r>
              <a:rPr lang="de-DE" b="1" dirty="0">
                <a:solidFill>
                  <a:schemeClr val="bg1"/>
                </a:solidFill>
              </a:rPr>
              <a:t>	</a:t>
            </a:r>
            <a:r>
              <a:rPr lang="de-DE" b="1" dirty="0" smtClean="0">
                <a:solidFill>
                  <a:schemeClr val="bg1"/>
                </a:solidFill>
              </a:rPr>
              <a:t>	3.b.6	sonstiges</a:t>
            </a:r>
          </a:p>
          <a:p>
            <a:pPr defTabSz="288000">
              <a:tabLst>
                <a:tab pos="288000" algn="l"/>
              </a:tabLst>
            </a:pPr>
            <a:r>
              <a:rPr lang="de-DE" b="1" dirty="0" smtClean="0">
                <a:solidFill>
                  <a:schemeClr val="bg1"/>
                </a:solidFill>
              </a:rPr>
              <a:t>    3.c	Effizientes Lernen </a:t>
            </a:r>
          </a:p>
          <a:p>
            <a:pPr defTabSz="288000">
              <a:tabLst>
                <a:tab pos="288000" algn="l"/>
              </a:tabLst>
            </a:pPr>
            <a:r>
              <a:rPr lang="de-DE" b="1" dirty="0">
                <a:solidFill>
                  <a:schemeClr val="bg1"/>
                </a:solidFill>
              </a:rPr>
              <a:t>	</a:t>
            </a:r>
            <a:r>
              <a:rPr lang="de-DE" b="1" dirty="0" smtClean="0">
                <a:solidFill>
                  <a:schemeClr val="bg1"/>
                </a:solidFill>
              </a:rPr>
              <a:t>	außerhalb der eigenen</a:t>
            </a:r>
          </a:p>
          <a:p>
            <a:pPr defTabSz="288000">
              <a:tabLst>
                <a:tab pos="288000" algn="l"/>
              </a:tabLst>
            </a:pPr>
            <a:r>
              <a:rPr lang="de-DE" b="1" dirty="0">
                <a:solidFill>
                  <a:schemeClr val="bg1"/>
                </a:solidFill>
              </a:rPr>
              <a:t>	</a:t>
            </a:r>
            <a:r>
              <a:rPr lang="de-DE" b="1" dirty="0" smtClean="0">
                <a:solidFill>
                  <a:schemeClr val="bg1"/>
                </a:solidFill>
              </a:rPr>
              <a:t>	vier Wände</a:t>
            </a:r>
          </a:p>
          <a:p>
            <a:pPr defTabSz="252000">
              <a:tabLst>
                <a:tab pos="288000" algn="l"/>
              </a:tabLst>
            </a:pPr>
            <a:r>
              <a:rPr lang="de-DE" b="1" dirty="0" smtClean="0">
                <a:solidFill>
                  <a:schemeClr val="bg1"/>
                </a:solidFill>
              </a:rPr>
              <a:t>		3.c.1	Hochschule</a:t>
            </a:r>
          </a:p>
          <a:p>
            <a:pPr defTabSz="252000">
              <a:tabLst>
                <a:tab pos="288000" algn="l"/>
              </a:tabLst>
            </a:pPr>
            <a:r>
              <a:rPr lang="de-DE" b="1" dirty="0">
                <a:solidFill>
                  <a:schemeClr val="bg1"/>
                </a:solidFill>
              </a:rPr>
              <a:t>	</a:t>
            </a:r>
            <a:r>
              <a:rPr lang="de-DE" b="1" dirty="0" smtClean="0">
                <a:solidFill>
                  <a:schemeClr val="bg1"/>
                </a:solidFill>
              </a:rPr>
              <a:t>	3.c.2	Bibliothek</a:t>
            </a:r>
          </a:p>
          <a:p>
            <a:pPr defTabSz="252000">
              <a:tabLst>
                <a:tab pos="288000" algn="l"/>
              </a:tabLst>
            </a:pPr>
            <a:r>
              <a:rPr lang="de-DE" b="1" dirty="0">
                <a:solidFill>
                  <a:schemeClr val="bg1"/>
                </a:solidFill>
              </a:rPr>
              <a:t>	</a:t>
            </a:r>
            <a:r>
              <a:rPr lang="de-DE" b="1" dirty="0" smtClean="0">
                <a:solidFill>
                  <a:schemeClr val="bg1"/>
                </a:solidFill>
              </a:rPr>
              <a:t>	3.c.3	Bahn</a:t>
            </a:r>
          </a:p>
          <a:p>
            <a:pPr defTabSz="252000">
              <a:tabLst>
                <a:tab pos="288000" algn="l"/>
              </a:tabLst>
            </a:pPr>
            <a:r>
              <a:rPr lang="de-DE" b="1" dirty="0">
                <a:solidFill>
                  <a:schemeClr val="bg1"/>
                </a:solidFill>
              </a:rPr>
              <a:t>	</a:t>
            </a:r>
            <a:r>
              <a:rPr lang="de-DE" b="1" dirty="0" smtClean="0">
                <a:solidFill>
                  <a:schemeClr val="bg1"/>
                </a:solidFill>
              </a:rPr>
              <a:t>	</a:t>
            </a:r>
            <a:r>
              <a:rPr lang="de-DE" b="1" u="sng" dirty="0" smtClean="0">
                <a:solidFill>
                  <a:schemeClr val="bg1"/>
                </a:solidFill>
              </a:rPr>
              <a:t>3.c.4	sonstige </a:t>
            </a:r>
            <a:r>
              <a:rPr lang="de-DE" b="1" u="sng" dirty="0" err="1" smtClean="0">
                <a:solidFill>
                  <a:schemeClr val="bg1"/>
                </a:solidFill>
              </a:rPr>
              <a:t>Umgeb</a:t>
            </a:r>
            <a:r>
              <a:rPr lang="de-DE" b="1" u="sng" dirty="0" smtClean="0">
                <a:solidFill>
                  <a:schemeClr val="bg1"/>
                </a:solidFill>
              </a:rPr>
              <a:t>.</a:t>
            </a:r>
          </a:p>
          <a:p>
            <a:pPr defTabSz="252000">
              <a:tabLst>
                <a:tab pos="288000" algn="l"/>
              </a:tabLst>
            </a:pPr>
            <a:r>
              <a:rPr lang="de-DE" b="1" dirty="0" smtClean="0">
                <a:solidFill>
                  <a:schemeClr val="bg1"/>
                </a:solidFill>
              </a:rPr>
              <a:t>4.	Lernmedien</a:t>
            </a:r>
          </a:p>
          <a:p>
            <a:pPr defTabSz="252000">
              <a:tabLst>
                <a:tab pos="288000" algn="l"/>
              </a:tabLst>
            </a:pPr>
            <a:r>
              <a:rPr lang="de-DE" b="1" dirty="0" smtClean="0">
                <a:solidFill>
                  <a:schemeClr val="bg1"/>
                </a:solidFill>
              </a:rPr>
              <a:t>5.	Eigene Erfahrungen</a:t>
            </a:r>
          </a:p>
        </p:txBody>
      </p:sp>
    </p:spTree>
    <p:extLst>
      <p:ext uri="{BB962C8B-B14F-4D97-AF65-F5344CB8AC3E}">
        <p14:creationId xmlns:p14="http://schemas.microsoft.com/office/powerpoint/2010/main" val="13593490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 rot="5400000">
            <a:off x="-1989307" y="1989305"/>
            <a:ext cx="6858000" cy="2879389"/>
          </a:xfrm>
          <a:solidFill>
            <a:schemeClr val="accent5">
              <a:lumMod val="75000"/>
            </a:schemeClr>
          </a:solidFill>
        </p:spPr>
        <p:txBody>
          <a:bodyPr/>
          <a:lstStyle/>
          <a:p>
            <a:endParaRPr lang="de-DE" dirty="0"/>
          </a:p>
        </p:txBody>
      </p:sp>
      <p:pic>
        <p:nvPicPr>
          <p:cNvPr id="1026" name="Picture 2" descr="Logo der Fachhochschule Schmalkalden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31870" y="36513"/>
            <a:ext cx="4953000" cy="9937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Fußzeilenplatzhalter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6136532" cy="365125"/>
          </a:xfrm>
        </p:spPr>
        <p:txBody>
          <a:bodyPr/>
          <a:lstStyle/>
          <a:p>
            <a:r>
              <a:rPr lang="de-DE" dirty="0" smtClean="0">
                <a:solidFill>
                  <a:schemeClr val="tx1"/>
                </a:solidFill>
              </a:rPr>
              <a:t>Uwe </a:t>
            </a:r>
            <a:r>
              <a:rPr lang="de-DE" dirty="0" err="1" smtClean="0">
                <a:solidFill>
                  <a:schemeClr val="tx1"/>
                </a:solidFill>
              </a:rPr>
              <a:t>Neisen</a:t>
            </a:r>
            <a:r>
              <a:rPr lang="de-DE" dirty="0" smtClean="0">
                <a:solidFill>
                  <a:schemeClr val="tx1"/>
                </a:solidFill>
              </a:rPr>
              <a:t>, Yannick Hartung, </a:t>
            </a:r>
            <a:r>
              <a:rPr lang="de-DE" dirty="0" err="1" smtClean="0">
                <a:solidFill>
                  <a:schemeClr val="tx1"/>
                </a:solidFill>
              </a:rPr>
              <a:t>Yannic</a:t>
            </a:r>
            <a:r>
              <a:rPr lang="de-DE" dirty="0" smtClean="0">
                <a:solidFill>
                  <a:schemeClr val="tx1"/>
                </a:solidFill>
              </a:rPr>
              <a:t> </a:t>
            </a:r>
            <a:r>
              <a:rPr lang="de-DE" dirty="0" err="1" smtClean="0">
                <a:solidFill>
                  <a:schemeClr val="tx1"/>
                </a:solidFill>
              </a:rPr>
              <a:t>Klinzing</a:t>
            </a:r>
            <a:r>
              <a:rPr lang="de-DE" dirty="0" smtClean="0">
                <a:solidFill>
                  <a:schemeClr val="tx1"/>
                </a:solidFill>
              </a:rPr>
              <a:t>, Kevin Ziller </a:t>
            </a:r>
            <a:endParaRPr lang="de-DE" dirty="0">
              <a:solidFill>
                <a:schemeClr val="tx1"/>
              </a:solidFill>
            </a:endParaRPr>
          </a:p>
        </p:txBody>
      </p:sp>
      <p:sp>
        <p:nvSpPr>
          <p:cNvPr id="8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9396919" y="6356349"/>
            <a:ext cx="2743200" cy="365125"/>
          </a:xfrm>
        </p:spPr>
        <p:txBody>
          <a:bodyPr/>
          <a:lstStyle/>
          <a:p>
            <a:r>
              <a:rPr lang="de-DE" dirty="0" smtClean="0">
                <a:solidFill>
                  <a:schemeClr val="tx1"/>
                </a:solidFill>
              </a:rPr>
              <a:t>37</a:t>
            </a:r>
            <a:endParaRPr lang="de-DE" dirty="0">
              <a:solidFill>
                <a:schemeClr val="tx1"/>
              </a:solidFill>
            </a:endParaRPr>
          </a:p>
        </p:txBody>
      </p:sp>
      <p:sp>
        <p:nvSpPr>
          <p:cNvPr id="2" name="Textfeld 1"/>
          <p:cNvSpPr txBox="1"/>
          <p:nvPr/>
        </p:nvSpPr>
        <p:spPr>
          <a:xfrm>
            <a:off x="-9730" y="-47706"/>
            <a:ext cx="3356045" cy="64633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288000"/>
            <a:r>
              <a:rPr lang="de-DE" b="1" dirty="0" smtClean="0">
                <a:solidFill>
                  <a:schemeClr val="bg1"/>
                </a:solidFill>
              </a:rPr>
              <a:t>1.	Lernstrategien</a:t>
            </a:r>
          </a:p>
          <a:p>
            <a:pPr defTabSz="288000"/>
            <a:r>
              <a:rPr lang="de-DE" b="1" dirty="0" smtClean="0">
                <a:solidFill>
                  <a:schemeClr val="bg1"/>
                </a:solidFill>
              </a:rPr>
              <a:t>2.	Zeitmanagement</a:t>
            </a:r>
          </a:p>
          <a:p>
            <a:pPr defTabSz="288000"/>
            <a:r>
              <a:rPr lang="de-DE" b="1" dirty="0" smtClean="0">
                <a:solidFill>
                  <a:schemeClr val="bg1"/>
                </a:solidFill>
              </a:rPr>
              <a:t>3.	Lernumfeld</a:t>
            </a:r>
          </a:p>
          <a:p>
            <a:pPr defTabSz="288000"/>
            <a:r>
              <a:rPr lang="de-DE" b="1" u="sng" dirty="0">
                <a:solidFill>
                  <a:schemeClr val="bg1"/>
                </a:solidFill>
              </a:rPr>
              <a:t>4</a:t>
            </a:r>
            <a:r>
              <a:rPr lang="de-DE" b="1" u="sng" dirty="0" smtClean="0">
                <a:solidFill>
                  <a:schemeClr val="bg1"/>
                </a:solidFill>
              </a:rPr>
              <a:t>.	Lernmedien</a:t>
            </a:r>
          </a:p>
          <a:p>
            <a:pPr defTabSz="288000"/>
            <a:r>
              <a:rPr lang="de-DE" b="1" dirty="0" smtClean="0">
                <a:solidFill>
                  <a:schemeClr val="bg1"/>
                </a:solidFill>
              </a:rPr>
              <a:t>    4.a	Gedruckte Medien</a:t>
            </a:r>
          </a:p>
          <a:p>
            <a:pPr defTabSz="252000"/>
            <a:r>
              <a:rPr lang="de-DE" b="1" dirty="0" smtClean="0">
                <a:solidFill>
                  <a:schemeClr val="bg1"/>
                </a:solidFill>
              </a:rPr>
              <a:t>		4.a.1	Gesetzestexte</a:t>
            </a:r>
          </a:p>
          <a:p>
            <a:pPr defTabSz="252000"/>
            <a:r>
              <a:rPr lang="de-DE" b="1" dirty="0" smtClean="0">
                <a:solidFill>
                  <a:schemeClr val="bg1"/>
                </a:solidFill>
              </a:rPr>
              <a:t>		4.a.2	Lehrbücher/Skript</a:t>
            </a:r>
          </a:p>
          <a:p>
            <a:pPr defTabSz="252000"/>
            <a:r>
              <a:rPr lang="de-DE" b="1" dirty="0">
                <a:solidFill>
                  <a:schemeClr val="bg1"/>
                </a:solidFill>
              </a:rPr>
              <a:t>	</a:t>
            </a:r>
            <a:r>
              <a:rPr lang="de-DE" b="1" dirty="0" smtClean="0">
                <a:solidFill>
                  <a:schemeClr val="bg1"/>
                </a:solidFill>
              </a:rPr>
              <a:t>	4.a.3	Kommentar/</a:t>
            </a:r>
          </a:p>
          <a:p>
            <a:pPr defTabSz="252000"/>
            <a:r>
              <a:rPr lang="de-DE" b="1" dirty="0">
                <a:solidFill>
                  <a:schemeClr val="bg1"/>
                </a:solidFill>
              </a:rPr>
              <a:t>	</a:t>
            </a:r>
            <a:r>
              <a:rPr lang="de-DE" b="1" dirty="0" smtClean="0">
                <a:solidFill>
                  <a:schemeClr val="bg1"/>
                </a:solidFill>
              </a:rPr>
              <a:t>			Handbuch</a:t>
            </a:r>
          </a:p>
          <a:p>
            <a:pPr defTabSz="252000"/>
            <a:r>
              <a:rPr lang="de-DE" b="1" dirty="0">
                <a:solidFill>
                  <a:schemeClr val="bg1"/>
                </a:solidFill>
              </a:rPr>
              <a:t>	</a:t>
            </a:r>
            <a:r>
              <a:rPr lang="de-DE" b="1" dirty="0" smtClean="0">
                <a:solidFill>
                  <a:schemeClr val="bg1"/>
                </a:solidFill>
              </a:rPr>
              <a:t>	4.a.4	Monographie	</a:t>
            </a:r>
          </a:p>
          <a:p>
            <a:pPr defTabSz="252000"/>
            <a:r>
              <a:rPr lang="de-DE" b="1" dirty="0">
                <a:solidFill>
                  <a:schemeClr val="bg1"/>
                </a:solidFill>
              </a:rPr>
              <a:t>	</a:t>
            </a:r>
            <a:r>
              <a:rPr lang="de-DE" b="1" dirty="0" smtClean="0">
                <a:solidFill>
                  <a:schemeClr val="bg1"/>
                </a:solidFill>
              </a:rPr>
              <a:t>	4.a.5	Zeitschriften/</a:t>
            </a:r>
          </a:p>
          <a:p>
            <a:pPr defTabSz="252000"/>
            <a:r>
              <a:rPr lang="de-DE" b="1" dirty="0">
                <a:solidFill>
                  <a:schemeClr val="bg1"/>
                </a:solidFill>
              </a:rPr>
              <a:t>	</a:t>
            </a:r>
            <a:r>
              <a:rPr lang="de-DE" b="1" dirty="0" smtClean="0">
                <a:solidFill>
                  <a:schemeClr val="bg1"/>
                </a:solidFill>
              </a:rPr>
              <a:t>			Aufsätze/</a:t>
            </a:r>
          </a:p>
          <a:p>
            <a:pPr defTabSz="252000"/>
            <a:r>
              <a:rPr lang="de-DE" b="1" dirty="0">
                <a:solidFill>
                  <a:schemeClr val="bg1"/>
                </a:solidFill>
              </a:rPr>
              <a:t>	</a:t>
            </a:r>
            <a:r>
              <a:rPr lang="de-DE" b="1" dirty="0" smtClean="0">
                <a:solidFill>
                  <a:schemeClr val="bg1"/>
                </a:solidFill>
              </a:rPr>
              <a:t>			Festschriften</a:t>
            </a:r>
          </a:p>
          <a:p>
            <a:pPr defTabSz="288000">
              <a:tabLst>
                <a:tab pos="288000" algn="l"/>
              </a:tabLst>
            </a:pPr>
            <a:r>
              <a:rPr lang="de-DE" b="1" dirty="0" smtClean="0">
                <a:solidFill>
                  <a:schemeClr val="bg1"/>
                </a:solidFill>
              </a:rPr>
              <a:t>    4.b	Elektronische Medien</a:t>
            </a:r>
          </a:p>
          <a:p>
            <a:pPr defTabSz="252000">
              <a:tabLst>
                <a:tab pos="288000" algn="l"/>
              </a:tabLst>
            </a:pPr>
            <a:r>
              <a:rPr lang="de-DE" b="1" dirty="0" smtClean="0">
                <a:solidFill>
                  <a:schemeClr val="bg1"/>
                </a:solidFill>
              </a:rPr>
              <a:t>		4.b.1	Internet</a:t>
            </a:r>
          </a:p>
          <a:p>
            <a:pPr defTabSz="252000">
              <a:tabLst>
                <a:tab pos="288000" algn="l"/>
              </a:tabLst>
            </a:pPr>
            <a:r>
              <a:rPr lang="de-DE" b="1" dirty="0">
                <a:solidFill>
                  <a:schemeClr val="bg1"/>
                </a:solidFill>
              </a:rPr>
              <a:t>	</a:t>
            </a:r>
            <a:r>
              <a:rPr lang="de-DE" b="1" dirty="0" smtClean="0">
                <a:solidFill>
                  <a:schemeClr val="bg1"/>
                </a:solidFill>
              </a:rPr>
              <a:t>	4.b.2	Datenbanken</a:t>
            </a:r>
          </a:p>
          <a:p>
            <a:pPr defTabSz="288000">
              <a:tabLst>
                <a:tab pos="288000" algn="l"/>
              </a:tabLst>
            </a:pPr>
            <a:r>
              <a:rPr lang="de-DE" b="1" dirty="0">
                <a:solidFill>
                  <a:schemeClr val="bg1"/>
                </a:solidFill>
              </a:rPr>
              <a:t> </a:t>
            </a:r>
            <a:r>
              <a:rPr lang="de-DE" b="1" dirty="0" smtClean="0">
                <a:solidFill>
                  <a:schemeClr val="bg1"/>
                </a:solidFill>
              </a:rPr>
              <a:t>   4.c	sonstige Medien</a:t>
            </a:r>
          </a:p>
          <a:p>
            <a:pPr defTabSz="288000">
              <a:tabLst>
                <a:tab pos="288000" algn="l"/>
              </a:tabLst>
            </a:pPr>
            <a:r>
              <a:rPr lang="de-DE" b="1" dirty="0" smtClean="0">
                <a:solidFill>
                  <a:schemeClr val="bg1"/>
                </a:solidFill>
              </a:rPr>
              <a:t>    4.d	Kombination der</a:t>
            </a:r>
          </a:p>
          <a:p>
            <a:pPr defTabSz="288000">
              <a:tabLst>
                <a:tab pos="288000" algn="l"/>
              </a:tabLst>
            </a:pPr>
            <a:r>
              <a:rPr lang="de-DE" b="1" dirty="0">
                <a:solidFill>
                  <a:schemeClr val="bg1"/>
                </a:solidFill>
              </a:rPr>
              <a:t>	</a:t>
            </a:r>
            <a:r>
              <a:rPr lang="de-DE" b="1" dirty="0" smtClean="0">
                <a:solidFill>
                  <a:schemeClr val="bg1"/>
                </a:solidFill>
              </a:rPr>
              <a:t>	Lernmedien </a:t>
            </a:r>
          </a:p>
          <a:p>
            <a:pPr defTabSz="288000">
              <a:tabLst>
                <a:tab pos="288000" algn="l"/>
              </a:tabLst>
            </a:pPr>
            <a:r>
              <a:rPr lang="de-DE" b="1" dirty="0" smtClean="0">
                <a:solidFill>
                  <a:schemeClr val="bg1"/>
                </a:solidFill>
              </a:rPr>
              <a:t>5.	Eigene Erfahrungen	</a:t>
            </a:r>
          </a:p>
          <a:p>
            <a:pPr defTabSz="288000">
              <a:tabLst>
                <a:tab pos="288000" algn="l"/>
              </a:tabLst>
            </a:pPr>
            <a:endParaRPr lang="de-DE" b="1" dirty="0" smtClean="0">
              <a:solidFill>
                <a:schemeClr val="bg1"/>
              </a:solidFill>
            </a:endParaRPr>
          </a:p>
          <a:p>
            <a:pPr defTabSz="252000">
              <a:tabLst>
                <a:tab pos="288000" algn="l"/>
              </a:tabLst>
            </a:pPr>
            <a:r>
              <a:rPr lang="de-DE" b="1" dirty="0" smtClean="0">
                <a:solidFill>
                  <a:schemeClr val="bg1"/>
                </a:solidFill>
              </a:rPr>
              <a:t>		</a:t>
            </a:r>
          </a:p>
          <a:p>
            <a:pPr defTabSz="252000">
              <a:tabLst>
                <a:tab pos="288000" algn="l"/>
              </a:tabLst>
            </a:pPr>
            <a:r>
              <a:rPr lang="de-DE" b="1" dirty="0">
                <a:solidFill>
                  <a:schemeClr val="bg1"/>
                </a:solidFill>
              </a:rPr>
              <a:t>	</a:t>
            </a:r>
            <a:r>
              <a:rPr lang="de-DE" b="1" dirty="0" smtClean="0">
                <a:solidFill>
                  <a:schemeClr val="bg1"/>
                </a:solidFill>
              </a:rPr>
              <a:t>	</a:t>
            </a:r>
            <a:r>
              <a:rPr lang="de-DE" b="1" dirty="0">
                <a:solidFill>
                  <a:schemeClr val="bg1"/>
                </a:solidFill>
              </a:rPr>
              <a:t>	</a:t>
            </a:r>
          </a:p>
        </p:txBody>
      </p:sp>
      <p:sp>
        <p:nvSpPr>
          <p:cNvPr id="4" name="Textfeld 3"/>
          <p:cNvSpPr txBox="1"/>
          <p:nvPr/>
        </p:nvSpPr>
        <p:spPr>
          <a:xfrm>
            <a:off x="3243532" y="1311215"/>
            <a:ext cx="8755811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sz="2000" dirty="0" smtClean="0"/>
              <a:t>Große Masse an Lernmedien (Juristische Studiengänge)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sz="2000" b="1" dirty="0" smtClean="0"/>
              <a:t>Problem:</a:t>
            </a:r>
            <a:r>
              <a:rPr lang="de-DE" sz="2000" dirty="0" smtClean="0"/>
              <a:t> Auswahl der geeigneten Lernmedien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sz="2000" dirty="0" smtClean="0"/>
              <a:t>Bogen darf nicht überspannt werden</a:t>
            </a:r>
            <a:r>
              <a:rPr lang="de-DE" sz="2000" dirty="0" smtClean="0">
                <a:sym typeface="Wingdings" panose="05000000000000000000" pitchFamily="2" charset="2"/>
              </a:rPr>
              <a:t> Zeitprobleme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sz="2000" dirty="0" smtClean="0">
                <a:sym typeface="Wingdings" panose="05000000000000000000" pitchFamily="2" charset="2"/>
              </a:rPr>
              <a:t>Nicht zu kurze Medien Wissenslücken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sz="2000" b="1" dirty="0" smtClean="0">
                <a:sym typeface="Wingdings" panose="05000000000000000000" pitchFamily="2" charset="2"/>
              </a:rPr>
              <a:t>Lösung:</a:t>
            </a:r>
            <a:r>
              <a:rPr lang="de-DE" sz="2000" dirty="0" smtClean="0">
                <a:sym typeface="Wingdings" panose="05000000000000000000" pitchFamily="2" charset="2"/>
              </a:rPr>
              <a:t> Sinnvolle Kombination der Lernmedien, effektive Nutzung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de-DE" sz="2000" dirty="0"/>
          </a:p>
        </p:txBody>
      </p:sp>
    </p:spTree>
    <p:extLst>
      <p:ext uri="{BB962C8B-B14F-4D97-AF65-F5344CB8AC3E}">
        <p14:creationId xmlns:p14="http://schemas.microsoft.com/office/powerpoint/2010/main" val="27886999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 rot="5400000">
            <a:off x="-1989307" y="1989305"/>
            <a:ext cx="6858000" cy="2879389"/>
          </a:xfrm>
          <a:solidFill>
            <a:schemeClr val="accent5">
              <a:lumMod val="75000"/>
            </a:schemeClr>
          </a:solidFill>
        </p:spPr>
        <p:txBody>
          <a:bodyPr/>
          <a:lstStyle/>
          <a:p>
            <a:endParaRPr lang="de-DE" dirty="0"/>
          </a:p>
        </p:txBody>
      </p:sp>
      <p:pic>
        <p:nvPicPr>
          <p:cNvPr id="1026" name="Picture 2" descr="Logo der Fachhochschule Schmalkalden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31870" y="36513"/>
            <a:ext cx="4953000" cy="9937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Fußzeilenplatzhalter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6136532" cy="365125"/>
          </a:xfrm>
        </p:spPr>
        <p:txBody>
          <a:bodyPr/>
          <a:lstStyle/>
          <a:p>
            <a:r>
              <a:rPr lang="de-DE" dirty="0" smtClean="0">
                <a:solidFill>
                  <a:schemeClr val="tx1"/>
                </a:solidFill>
              </a:rPr>
              <a:t>Uwe </a:t>
            </a:r>
            <a:r>
              <a:rPr lang="de-DE" dirty="0" err="1" smtClean="0">
                <a:solidFill>
                  <a:schemeClr val="tx1"/>
                </a:solidFill>
              </a:rPr>
              <a:t>Neisen</a:t>
            </a:r>
            <a:r>
              <a:rPr lang="de-DE" dirty="0" smtClean="0">
                <a:solidFill>
                  <a:schemeClr val="tx1"/>
                </a:solidFill>
              </a:rPr>
              <a:t>, Yannick Hartung, </a:t>
            </a:r>
            <a:r>
              <a:rPr lang="de-DE" dirty="0" err="1" smtClean="0">
                <a:solidFill>
                  <a:schemeClr val="tx1"/>
                </a:solidFill>
              </a:rPr>
              <a:t>Yannic</a:t>
            </a:r>
            <a:r>
              <a:rPr lang="de-DE" dirty="0" smtClean="0">
                <a:solidFill>
                  <a:schemeClr val="tx1"/>
                </a:solidFill>
              </a:rPr>
              <a:t> </a:t>
            </a:r>
            <a:r>
              <a:rPr lang="de-DE" dirty="0" err="1" smtClean="0">
                <a:solidFill>
                  <a:schemeClr val="tx1"/>
                </a:solidFill>
              </a:rPr>
              <a:t>Klinzing</a:t>
            </a:r>
            <a:r>
              <a:rPr lang="de-DE" dirty="0" smtClean="0">
                <a:solidFill>
                  <a:schemeClr val="tx1"/>
                </a:solidFill>
              </a:rPr>
              <a:t>, Kevin Ziller </a:t>
            </a:r>
            <a:endParaRPr lang="de-DE" dirty="0">
              <a:solidFill>
                <a:schemeClr val="tx1"/>
              </a:solidFill>
            </a:endParaRPr>
          </a:p>
        </p:txBody>
      </p:sp>
      <p:sp>
        <p:nvSpPr>
          <p:cNvPr id="8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9396919" y="6356349"/>
            <a:ext cx="2743200" cy="365125"/>
          </a:xfrm>
        </p:spPr>
        <p:txBody>
          <a:bodyPr/>
          <a:lstStyle/>
          <a:p>
            <a:r>
              <a:rPr lang="de-DE" dirty="0" smtClean="0">
                <a:solidFill>
                  <a:schemeClr val="tx1"/>
                </a:solidFill>
              </a:rPr>
              <a:t>38</a:t>
            </a:r>
            <a:endParaRPr lang="de-DE" dirty="0">
              <a:solidFill>
                <a:schemeClr val="tx1"/>
              </a:solidFill>
            </a:endParaRPr>
          </a:p>
        </p:txBody>
      </p:sp>
      <p:sp>
        <p:nvSpPr>
          <p:cNvPr id="2" name="Textfeld 1"/>
          <p:cNvSpPr txBox="1"/>
          <p:nvPr/>
        </p:nvSpPr>
        <p:spPr>
          <a:xfrm>
            <a:off x="-9730" y="-47706"/>
            <a:ext cx="3356045" cy="64633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288000"/>
            <a:r>
              <a:rPr lang="de-DE" b="1" dirty="0" smtClean="0">
                <a:solidFill>
                  <a:schemeClr val="bg1"/>
                </a:solidFill>
              </a:rPr>
              <a:t>1.	Lernstrategien</a:t>
            </a:r>
          </a:p>
          <a:p>
            <a:pPr defTabSz="288000"/>
            <a:r>
              <a:rPr lang="de-DE" b="1" dirty="0" smtClean="0">
                <a:solidFill>
                  <a:schemeClr val="bg1"/>
                </a:solidFill>
              </a:rPr>
              <a:t>2.	Zeitmanagement</a:t>
            </a:r>
          </a:p>
          <a:p>
            <a:pPr defTabSz="288000"/>
            <a:r>
              <a:rPr lang="de-DE" b="1" dirty="0" smtClean="0">
                <a:solidFill>
                  <a:schemeClr val="bg1"/>
                </a:solidFill>
              </a:rPr>
              <a:t>3.	Lernumfeld</a:t>
            </a:r>
          </a:p>
          <a:p>
            <a:pPr defTabSz="288000"/>
            <a:r>
              <a:rPr lang="de-DE" b="1" u="sng" dirty="0">
                <a:solidFill>
                  <a:schemeClr val="bg1"/>
                </a:solidFill>
              </a:rPr>
              <a:t>4</a:t>
            </a:r>
            <a:r>
              <a:rPr lang="de-DE" b="1" u="sng" dirty="0" smtClean="0">
                <a:solidFill>
                  <a:schemeClr val="bg1"/>
                </a:solidFill>
              </a:rPr>
              <a:t>.	Lernmedien</a:t>
            </a:r>
          </a:p>
          <a:p>
            <a:pPr defTabSz="288000"/>
            <a:r>
              <a:rPr lang="de-DE" b="1" dirty="0" smtClean="0">
                <a:solidFill>
                  <a:schemeClr val="bg1"/>
                </a:solidFill>
              </a:rPr>
              <a:t>    4.a	Gedruckte Medien</a:t>
            </a:r>
          </a:p>
          <a:p>
            <a:pPr defTabSz="252000"/>
            <a:r>
              <a:rPr lang="de-DE" b="1" dirty="0" smtClean="0">
                <a:solidFill>
                  <a:schemeClr val="bg1"/>
                </a:solidFill>
              </a:rPr>
              <a:t>		4.a.1	Gesetzestexte</a:t>
            </a:r>
          </a:p>
          <a:p>
            <a:pPr defTabSz="252000"/>
            <a:r>
              <a:rPr lang="de-DE" b="1" dirty="0" smtClean="0">
                <a:solidFill>
                  <a:schemeClr val="bg1"/>
                </a:solidFill>
              </a:rPr>
              <a:t>		4.a.2	Lehrbücher/Skript</a:t>
            </a:r>
          </a:p>
          <a:p>
            <a:pPr defTabSz="252000"/>
            <a:r>
              <a:rPr lang="de-DE" b="1" dirty="0">
                <a:solidFill>
                  <a:schemeClr val="bg1"/>
                </a:solidFill>
              </a:rPr>
              <a:t>	</a:t>
            </a:r>
            <a:r>
              <a:rPr lang="de-DE" b="1" dirty="0" smtClean="0">
                <a:solidFill>
                  <a:schemeClr val="bg1"/>
                </a:solidFill>
              </a:rPr>
              <a:t>	4.a.3	Kommentar/</a:t>
            </a:r>
          </a:p>
          <a:p>
            <a:pPr defTabSz="252000"/>
            <a:r>
              <a:rPr lang="de-DE" b="1" dirty="0">
                <a:solidFill>
                  <a:schemeClr val="bg1"/>
                </a:solidFill>
              </a:rPr>
              <a:t>	</a:t>
            </a:r>
            <a:r>
              <a:rPr lang="de-DE" b="1" dirty="0" smtClean="0">
                <a:solidFill>
                  <a:schemeClr val="bg1"/>
                </a:solidFill>
              </a:rPr>
              <a:t>			Handbuch</a:t>
            </a:r>
          </a:p>
          <a:p>
            <a:pPr defTabSz="252000"/>
            <a:r>
              <a:rPr lang="de-DE" b="1" dirty="0">
                <a:solidFill>
                  <a:schemeClr val="bg1"/>
                </a:solidFill>
              </a:rPr>
              <a:t>	</a:t>
            </a:r>
            <a:r>
              <a:rPr lang="de-DE" b="1" dirty="0" smtClean="0">
                <a:solidFill>
                  <a:schemeClr val="bg1"/>
                </a:solidFill>
              </a:rPr>
              <a:t>	4.a.4	Monographie	</a:t>
            </a:r>
          </a:p>
          <a:p>
            <a:pPr defTabSz="252000"/>
            <a:r>
              <a:rPr lang="de-DE" b="1" dirty="0">
                <a:solidFill>
                  <a:schemeClr val="bg1"/>
                </a:solidFill>
              </a:rPr>
              <a:t>	</a:t>
            </a:r>
            <a:r>
              <a:rPr lang="de-DE" b="1" dirty="0" smtClean="0">
                <a:solidFill>
                  <a:schemeClr val="bg1"/>
                </a:solidFill>
              </a:rPr>
              <a:t>	4.a.5	Zeitschriften/</a:t>
            </a:r>
          </a:p>
          <a:p>
            <a:pPr defTabSz="252000"/>
            <a:r>
              <a:rPr lang="de-DE" b="1" dirty="0">
                <a:solidFill>
                  <a:schemeClr val="bg1"/>
                </a:solidFill>
              </a:rPr>
              <a:t>	</a:t>
            </a:r>
            <a:r>
              <a:rPr lang="de-DE" b="1" dirty="0" smtClean="0">
                <a:solidFill>
                  <a:schemeClr val="bg1"/>
                </a:solidFill>
              </a:rPr>
              <a:t>			Aufsätze/</a:t>
            </a:r>
          </a:p>
          <a:p>
            <a:pPr defTabSz="252000"/>
            <a:r>
              <a:rPr lang="de-DE" b="1" dirty="0">
                <a:solidFill>
                  <a:schemeClr val="bg1"/>
                </a:solidFill>
              </a:rPr>
              <a:t>	</a:t>
            </a:r>
            <a:r>
              <a:rPr lang="de-DE" b="1" dirty="0" smtClean="0">
                <a:solidFill>
                  <a:schemeClr val="bg1"/>
                </a:solidFill>
              </a:rPr>
              <a:t>			Festschriften</a:t>
            </a:r>
          </a:p>
          <a:p>
            <a:pPr defTabSz="288000">
              <a:tabLst>
                <a:tab pos="288000" algn="l"/>
              </a:tabLst>
            </a:pPr>
            <a:r>
              <a:rPr lang="de-DE" b="1" dirty="0" smtClean="0">
                <a:solidFill>
                  <a:schemeClr val="bg1"/>
                </a:solidFill>
              </a:rPr>
              <a:t>    4.b	Elektronische Medien</a:t>
            </a:r>
          </a:p>
          <a:p>
            <a:pPr defTabSz="252000">
              <a:tabLst>
                <a:tab pos="288000" algn="l"/>
              </a:tabLst>
            </a:pPr>
            <a:r>
              <a:rPr lang="de-DE" b="1" dirty="0" smtClean="0">
                <a:solidFill>
                  <a:schemeClr val="bg1"/>
                </a:solidFill>
              </a:rPr>
              <a:t>		4.b.1	Internet</a:t>
            </a:r>
          </a:p>
          <a:p>
            <a:pPr defTabSz="252000">
              <a:tabLst>
                <a:tab pos="288000" algn="l"/>
              </a:tabLst>
            </a:pPr>
            <a:r>
              <a:rPr lang="de-DE" b="1" dirty="0">
                <a:solidFill>
                  <a:schemeClr val="bg1"/>
                </a:solidFill>
              </a:rPr>
              <a:t>	</a:t>
            </a:r>
            <a:r>
              <a:rPr lang="de-DE" b="1" dirty="0" smtClean="0">
                <a:solidFill>
                  <a:schemeClr val="bg1"/>
                </a:solidFill>
              </a:rPr>
              <a:t>	4.b.2	Datenbanken</a:t>
            </a:r>
          </a:p>
          <a:p>
            <a:pPr defTabSz="288000">
              <a:tabLst>
                <a:tab pos="288000" algn="l"/>
              </a:tabLst>
            </a:pPr>
            <a:r>
              <a:rPr lang="de-DE" b="1" dirty="0">
                <a:solidFill>
                  <a:schemeClr val="bg1"/>
                </a:solidFill>
              </a:rPr>
              <a:t> </a:t>
            </a:r>
            <a:r>
              <a:rPr lang="de-DE" b="1" dirty="0" smtClean="0">
                <a:solidFill>
                  <a:schemeClr val="bg1"/>
                </a:solidFill>
              </a:rPr>
              <a:t>   4.c	sonstige Medien</a:t>
            </a:r>
          </a:p>
          <a:p>
            <a:pPr defTabSz="288000">
              <a:tabLst>
                <a:tab pos="288000" algn="l"/>
              </a:tabLst>
            </a:pPr>
            <a:r>
              <a:rPr lang="de-DE" b="1" dirty="0" smtClean="0">
                <a:solidFill>
                  <a:schemeClr val="bg1"/>
                </a:solidFill>
              </a:rPr>
              <a:t>    4.d	Kombination der</a:t>
            </a:r>
          </a:p>
          <a:p>
            <a:pPr defTabSz="288000">
              <a:tabLst>
                <a:tab pos="288000" algn="l"/>
              </a:tabLst>
            </a:pPr>
            <a:r>
              <a:rPr lang="de-DE" b="1" dirty="0">
                <a:solidFill>
                  <a:schemeClr val="bg1"/>
                </a:solidFill>
              </a:rPr>
              <a:t>	</a:t>
            </a:r>
            <a:r>
              <a:rPr lang="de-DE" b="1" dirty="0" smtClean="0">
                <a:solidFill>
                  <a:schemeClr val="bg1"/>
                </a:solidFill>
              </a:rPr>
              <a:t>	Lernmedien </a:t>
            </a:r>
          </a:p>
          <a:p>
            <a:pPr defTabSz="288000">
              <a:tabLst>
                <a:tab pos="288000" algn="l"/>
              </a:tabLst>
            </a:pPr>
            <a:r>
              <a:rPr lang="de-DE" b="1" dirty="0" smtClean="0">
                <a:solidFill>
                  <a:schemeClr val="bg1"/>
                </a:solidFill>
              </a:rPr>
              <a:t>5.	Eigene Erfahrungen	</a:t>
            </a:r>
          </a:p>
          <a:p>
            <a:pPr defTabSz="288000">
              <a:tabLst>
                <a:tab pos="288000" algn="l"/>
              </a:tabLst>
            </a:pPr>
            <a:endParaRPr lang="de-DE" b="1" dirty="0" smtClean="0">
              <a:solidFill>
                <a:schemeClr val="bg1"/>
              </a:solidFill>
            </a:endParaRPr>
          </a:p>
          <a:p>
            <a:pPr defTabSz="252000">
              <a:tabLst>
                <a:tab pos="288000" algn="l"/>
              </a:tabLst>
            </a:pPr>
            <a:r>
              <a:rPr lang="de-DE" b="1" dirty="0" smtClean="0">
                <a:solidFill>
                  <a:schemeClr val="bg1"/>
                </a:solidFill>
              </a:rPr>
              <a:t>		</a:t>
            </a:r>
          </a:p>
          <a:p>
            <a:pPr defTabSz="252000">
              <a:tabLst>
                <a:tab pos="288000" algn="l"/>
              </a:tabLst>
            </a:pPr>
            <a:r>
              <a:rPr lang="de-DE" b="1" dirty="0">
                <a:solidFill>
                  <a:schemeClr val="bg1"/>
                </a:solidFill>
              </a:rPr>
              <a:t>	</a:t>
            </a:r>
            <a:r>
              <a:rPr lang="de-DE" b="1" dirty="0" smtClean="0">
                <a:solidFill>
                  <a:schemeClr val="bg1"/>
                </a:solidFill>
              </a:rPr>
              <a:t>	</a:t>
            </a:r>
            <a:r>
              <a:rPr lang="de-DE" b="1" dirty="0">
                <a:solidFill>
                  <a:schemeClr val="bg1"/>
                </a:solidFill>
              </a:rPr>
              <a:t>	</a:t>
            </a:r>
          </a:p>
        </p:txBody>
      </p:sp>
      <p:sp>
        <p:nvSpPr>
          <p:cNvPr id="14" name="Abgerundetes Rechteck 4"/>
          <p:cNvSpPr/>
          <p:nvPr/>
        </p:nvSpPr>
        <p:spPr>
          <a:xfrm>
            <a:off x="4734138" y="2768614"/>
            <a:ext cx="2723724" cy="1320771"/>
          </a:xfrm>
          <a:prstGeom prst="rect">
            <a:avLst/>
          </a:prstGeom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spcFirstLastPara="0" vert="horz" wrap="square" lIns="232410" tIns="232410" rIns="232410" bIns="232410" numCol="1" spcCol="1270" anchor="ctr" anchorCtr="0">
            <a:noAutofit/>
          </a:bodyPr>
          <a:lstStyle/>
          <a:p>
            <a:pPr lvl="0" algn="ctr" defTabSz="27114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de-DE" sz="6100" kern="1200"/>
          </a:p>
        </p:txBody>
      </p:sp>
      <p:grpSp>
        <p:nvGrpSpPr>
          <p:cNvPr id="44" name="Gruppieren 43"/>
          <p:cNvGrpSpPr/>
          <p:nvPr/>
        </p:nvGrpSpPr>
        <p:grpSpPr>
          <a:xfrm>
            <a:off x="5864647" y="1569064"/>
            <a:ext cx="2484437" cy="1614884"/>
            <a:chOff x="5864647" y="1569064"/>
            <a:chExt cx="2484437" cy="1614884"/>
          </a:xfrm>
        </p:grpSpPr>
        <p:grpSp>
          <p:nvGrpSpPr>
            <p:cNvPr id="22" name="Gruppieren 21"/>
            <p:cNvGrpSpPr/>
            <p:nvPr/>
          </p:nvGrpSpPr>
          <p:grpSpPr>
            <a:xfrm>
              <a:off x="5864647" y="1569064"/>
              <a:ext cx="2484437" cy="1614884"/>
              <a:chOff x="4687819" y="3233904"/>
              <a:chExt cx="2484437" cy="1614884"/>
            </a:xfrm>
          </p:grpSpPr>
          <p:sp>
            <p:nvSpPr>
              <p:cNvPr id="23" name="Abgerundetes Rechteck 22"/>
              <p:cNvSpPr/>
              <p:nvPr/>
            </p:nvSpPr>
            <p:spPr>
              <a:xfrm>
                <a:off x="4687819" y="3233904"/>
                <a:ext cx="2484437" cy="1614884"/>
              </a:xfrm>
              <a:prstGeom prst="roundRect">
                <a:avLst/>
              </a:prstGeom>
            </p:spPr>
            <p:style>
              <a:lnRef idx="2">
                <a:schemeClr val="accent2">
                  <a:shade val="50000"/>
                </a:schemeClr>
              </a:lnRef>
              <a:fillRef idx="1">
                <a:schemeClr val="accent2"/>
              </a:fillRef>
              <a:effectRef idx="0">
                <a:schemeClr val="accent2"/>
              </a:effectRef>
              <a:fontRef idx="minor">
                <a:schemeClr val="lt1"/>
              </a:fontRef>
            </p:style>
          </p:sp>
          <p:sp>
            <p:nvSpPr>
              <p:cNvPr id="24" name="Abgerundetes Rechteck 4"/>
              <p:cNvSpPr/>
              <p:nvPr/>
            </p:nvSpPr>
            <p:spPr>
              <a:xfrm>
                <a:off x="4766651" y="3312736"/>
                <a:ext cx="2326773" cy="1457220"/>
              </a:xfrm>
              <a:prstGeom prst="rect">
                <a:avLst/>
              </a:prstGeom>
            </p:spPr>
            <p:style>
              <a:lnRef idx="2">
                <a:schemeClr val="accent2">
                  <a:shade val="50000"/>
                </a:schemeClr>
              </a:lnRef>
              <a:fillRef idx="1">
                <a:schemeClr val="accent2"/>
              </a:fillRef>
              <a:effectRef idx="0">
                <a:schemeClr val="accent2"/>
              </a:effectRef>
              <a:fontRef idx="minor">
                <a:schemeClr val="lt1"/>
              </a:fontRef>
            </p:style>
            <p:txBody>
              <a:bodyPr spcFirstLastPara="0" vert="horz" wrap="square" lIns="240030" tIns="240030" rIns="240030" bIns="240030" numCol="1" spcCol="1270" anchor="ctr" anchorCtr="0">
                <a:noAutofit/>
              </a:bodyPr>
              <a:lstStyle/>
              <a:p>
                <a:pPr lvl="0" algn="ctr" defTabSz="2800350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</a:pPr>
                <a:endParaRPr lang="de-DE" sz="6300" kern="1200"/>
              </a:p>
            </p:txBody>
          </p:sp>
        </p:grpSp>
        <p:sp>
          <p:nvSpPr>
            <p:cNvPr id="18" name="Textfeld 17"/>
            <p:cNvSpPr txBox="1"/>
            <p:nvPr/>
          </p:nvSpPr>
          <p:spPr>
            <a:xfrm>
              <a:off x="6176409" y="2207689"/>
              <a:ext cx="209384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de-DE" dirty="0" smtClean="0"/>
                <a:t>Gedruckte Medien</a:t>
              </a:r>
              <a:endParaRPr lang="de-DE" dirty="0"/>
            </a:p>
          </p:txBody>
        </p:sp>
      </p:grpSp>
      <p:grpSp>
        <p:nvGrpSpPr>
          <p:cNvPr id="47" name="Gruppieren 46"/>
          <p:cNvGrpSpPr/>
          <p:nvPr/>
        </p:nvGrpSpPr>
        <p:grpSpPr>
          <a:xfrm>
            <a:off x="3459042" y="3757197"/>
            <a:ext cx="2636958" cy="1614884"/>
            <a:chOff x="3459042" y="3757197"/>
            <a:chExt cx="2636958" cy="1614884"/>
          </a:xfrm>
        </p:grpSpPr>
        <p:grpSp>
          <p:nvGrpSpPr>
            <p:cNvPr id="25" name="Gruppieren 24"/>
            <p:cNvGrpSpPr/>
            <p:nvPr/>
          </p:nvGrpSpPr>
          <p:grpSpPr>
            <a:xfrm>
              <a:off x="3459042" y="3757197"/>
              <a:ext cx="2484437" cy="1614884"/>
              <a:chOff x="4687819" y="3233904"/>
              <a:chExt cx="2484437" cy="1614884"/>
            </a:xfrm>
          </p:grpSpPr>
          <p:sp>
            <p:nvSpPr>
              <p:cNvPr id="26" name="Abgerundetes Rechteck 25"/>
              <p:cNvSpPr/>
              <p:nvPr/>
            </p:nvSpPr>
            <p:spPr>
              <a:xfrm>
                <a:off x="4687819" y="3233904"/>
                <a:ext cx="2484437" cy="1614884"/>
              </a:xfrm>
              <a:prstGeom prst="roundRect">
                <a:avLst/>
              </a:prstGeom>
            </p:spPr>
            <p:style>
              <a:lnRef idx="2">
                <a:schemeClr val="accent6">
                  <a:shade val="50000"/>
                </a:schemeClr>
              </a:lnRef>
              <a:fillRef idx="1">
                <a:schemeClr val="accent6"/>
              </a:fillRef>
              <a:effectRef idx="0">
                <a:schemeClr val="accent6"/>
              </a:effectRef>
              <a:fontRef idx="minor">
                <a:schemeClr val="lt1"/>
              </a:fontRef>
            </p:style>
          </p:sp>
          <p:sp>
            <p:nvSpPr>
              <p:cNvPr id="27" name="Abgerundetes Rechteck 4"/>
              <p:cNvSpPr/>
              <p:nvPr/>
            </p:nvSpPr>
            <p:spPr>
              <a:xfrm>
                <a:off x="4766651" y="3312736"/>
                <a:ext cx="2326773" cy="1457220"/>
              </a:xfrm>
              <a:prstGeom prst="rect">
                <a:avLst/>
              </a:prstGeom>
            </p:spPr>
            <p:style>
              <a:lnRef idx="2">
                <a:schemeClr val="accent6">
                  <a:shade val="50000"/>
                </a:schemeClr>
              </a:lnRef>
              <a:fillRef idx="1">
                <a:schemeClr val="accent6"/>
              </a:fillRef>
              <a:effectRef idx="0">
                <a:schemeClr val="accent6"/>
              </a:effectRef>
              <a:fontRef idx="minor">
                <a:schemeClr val="lt1"/>
              </a:fontRef>
            </p:style>
            <p:txBody>
              <a:bodyPr spcFirstLastPara="0" vert="horz" wrap="square" lIns="240030" tIns="240030" rIns="240030" bIns="240030" numCol="1" spcCol="1270" anchor="ctr" anchorCtr="0">
                <a:noAutofit/>
              </a:bodyPr>
              <a:lstStyle/>
              <a:p>
                <a:pPr lvl="0" algn="ctr" defTabSz="2800350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</a:pPr>
                <a:endParaRPr lang="de-DE" sz="6300" kern="1200"/>
              </a:p>
            </p:txBody>
          </p:sp>
        </p:grpSp>
        <p:sp>
          <p:nvSpPr>
            <p:cNvPr id="35" name="Textfeld 34"/>
            <p:cNvSpPr txBox="1"/>
            <p:nvPr/>
          </p:nvSpPr>
          <p:spPr>
            <a:xfrm>
              <a:off x="4002157" y="4304666"/>
              <a:ext cx="2093843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de-DE" dirty="0" smtClean="0"/>
                <a:t>Elektronische Medien</a:t>
              </a:r>
              <a:endParaRPr lang="de-DE" dirty="0"/>
            </a:p>
          </p:txBody>
        </p:sp>
      </p:grpSp>
      <p:grpSp>
        <p:nvGrpSpPr>
          <p:cNvPr id="48" name="Gruppieren 47"/>
          <p:cNvGrpSpPr/>
          <p:nvPr/>
        </p:nvGrpSpPr>
        <p:grpSpPr>
          <a:xfrm>
            <a:off x="8270252" y="3757197"/>
            <a:ext cx="2484437" cy="1614884"/>
            <a:chOff x="8270252" y="3757197"/>
            <a:chExt cx="2484437" cy="1614884"/>
          </a:xfrm>
        </p:grpSpPr>
        <p:grpSp>
          <p:nvGrpSpPr>
            <p:cNvPr id="31" name="Gruppieren 30"/>
            <p:cNvGrpSpPr/>
            <p:nvPr/>
          </p:nvGrpSpPr>
          <p:grpSpPr>
            <a:xfrm>
              <a:off x="8270252" y="3757197"/>
              <a:ext cx="2484437" cy="1614884"/>
              <a:chOff x="4687819" y="3233904"/>
              <a:chExt cx="2484437" cy="1614884"/>
            </a:xfrm>
          </p:grpSpPr>
          <p:sp>
            <p:nvSpPr>
              <p:cNvPr id="32" name="Abgerundetes Rechteck 31"/>
              <p:cNvSpPr/>
              <p:nvPr/>
            </p:nvSpPr>
            <p:spPr>
              <a:xfrm>
                <a:off x="4687819" y="3233904"/>
                <a:ext cx="2484437" cy="1614884"/>
              </a:xfrm>
              <a:prstGeom prst="roundRect">
                <a:avLst/>
              </a:prstGeom>
            </p:spPr>
            <p:style>
              <a:lnRef idx="1">
                <a:schemeClr val="accent1"/>
              </a:lnRef>
              <a:fillRef idx="2">
                <a:schemeClr val="accent1"/>
              </a:fillRef>
              <a:effectRef idx="1">
                <a:schemeClr val="accent1"/>
              </a:effectRef>
              <a:fontRef idx="minor">
                <a:schemeClr val="dk1"/>
              </a:fontRef>
            </p:style>
          </p:sp>
          <p:sp>
            <p:nvSpPr>
              <p:cNvPr id="33" name="Abgerundetes Rechteck 4"/>
              <p:cNvSpPr/>
              <p:nvPr/>
            </p:nvSpPr>
            <p:spPr>
              <a:xfrm>
                <a:off x="4766651" y="3312736"/>
                <a:ext cx="2326773" cy="1457220"/>
              </a:xfrm>
              <a:prstGeom prst="rect">
                <a:avLst/>
              </a:prstGeom>
            </p:spPr>
            <p:style>
              <a:lnRef idx="1">
                <a:schemeClr val="accent1"/>
              </a:lnRef>
              <a:fillRef idx="2">
                <a:schemeClr val="accent1"/>
              </a:fillRef>
              <a:effectRef idx="1">
                <a:schemeClr val="accent1"/>
              </a:effectRef>
              <a:fontRef idx="minor">
                <a:schemeClr val="dk1"/>
              </a:fontRef>
            </p:style>
            <p:txBody>
              <a:bodyPr spcFirstLastPara="0" vert="horz" wrap="square" lIns="240030" tIns="240030" rIns="240030" bIns="240030" numCol="1" spcCol="1270" anchor="ctr" anchorCtr="0">
                <a:noAutofit/>
              </a:bodyPr>
              <a:lstStyle/>
              <a:p>
                <a:pPr lvl="0" algn="ctr" defTabSz="2800350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</a:pPr>
                <a:endParaRPr lang="de-DE" sz="6300" kern="1200"/>
              </a:p>
            </p:txBody>
          </p:sp>
        </p:grpSp>
        <p:sp>
          <p:nvSpPr>
            <p:cNvPr id="36" name="Textfeld 35"/>
            <p:cNvSpPr txBox="1"/>
            <p:nvPr/>
          </p:nvSpPr>
          <p:spPr>
            <a:xfrm>
              <a:off x="8582014" y="4304666"/>
              <a:ext cx="209384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de-DE" dirty="0" smtClean="0"/>
                <a:t>Sonstige Medien</a:t>
              </a:r>
              <a:endParaRPr lang="de-DE" dirty="0"/>
            </a:p>
          </p:txBody>
        </p:sp>
      </p:grpSp>
      <p:sp>
        <p:nvSpPr>
          <p:cNvPr id="43" name="Nach unten gekrümmter Pfeil 42"/>
          <p:cNvSpPr/>
          <p:nvPr/>
        </p:nvSpPr>
        <p:spPr>
          <a:xfrm rot="19004855">
            <a:off x="4121032" y="2436264"/>
            <a:ext cx="1590923" cy="773263"/>
          </a:xfrm>
          <a:prstGeom prst="curved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>
              <a:solidFill>
                <a:schemeClr val="tx1"/>
              </a:solidFill>
            </a:endParaRPr>
          </a:p>
        </p:txBody>
      </p:sp>
      <p:sp>
        <p:nvSpPr>
          <p:cNvPr id="45" name="Nach unten gekrümmter Pfeil 44"/>
          <p:cNvSpPr/>
          <p:nvPr/>
        </p:nvSpPr>
        <p:spPr>
          <a:xfrm rot="3115347">
            <a:off x="8385802" y="2484697"/>
            <a:ext cx="1590923" cy="773263"/>
          </a:xfrm>
          <a:prstGeom prst="curved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>
              <a:solidFill>
                <a:schemeClr val="tx1"/>
              </a:solidFill>
            </a:endParaRPr>
          </a:p>
        </p:txBody>
      </p:sp>
      <p:sp>
        <p:nvSpPr>
          <p:cNvPr id="46" name="Nach unten gekrümmter Pfeil 45"/>
          <p:cNvSpPr/>
          <p:nvPr/>
        </p:nvSpPr>
        <p:spPr>
          <a:xfrm rot="10800000">
            <a:off x="5430740" y="5491102"/>
            <a:ext cx="3151273" cy="773263"/>
          </a:xfrm>
          <a:prstGeom prst="curved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903674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 rot="5400000">
            <a:off x="-1989307" y="1989305"/>
            <a:ext cx="6858000" cy="2879389"/>
          </a:xfrm>
          <a:solidFill>
            <a:schemeClr val="accent5">
              <a:lumMod val="75000"/>
            </a:schemeClr>
          </a:solidFill>
        </p:spPr>
        <p:txBody>
          <a:bodyPr/>
          <a:lstStyle/>
          <a:p>
            <a:endParaRPr lang="de-DE" dirty="0"/>
          </a:p>
        </p:txBody>
      </p:sp>
      <p:pic>
        <p:nvPicPr>
          <p:cNvPr id="1026" name="Picture 2" descr="Logo der Fachhochschule Schmalkalden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31870" y="36513"/>
            <a:ext cx="4953000" cy="9937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Fußzeilenplatzhalter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6136532" cy="365125"/>
          </a:xfrm>
        </p:spPr>
        <p:txBody>
          <a:bodyPr/>
          <a:lstStyle/>
          <a:p>
            <a:r>
              <a:rPr lang="de-DE" dirty="0" smtClean="0">
                <a:solidFill>
                  <a:schemeClr val="tx1"/>
                </a:solidFill>
              </a:rPr>
              <a:t>Uwe </a:t>
            </a:r>
            <a:r>
              <a:rPr lang="de-DE" dirty="0" err="1" smtClean="0">
                <a:solidFill>
                  <a:schemeClr val="tx1"/>
                </a:solidFill>
              </a:rPr>
              <a:t>Neisen</a:t>
            </a:r>
            <a:r>
              <a:rPr lang="de-DE" dirty="0" smtClean="0">
                <a:solidFill>
                  <a:schemeClr val="tx1"/>
                </a:solidFill>
              </a:rPr>
              <a:t>, Yannick Hartung, </a:t>
            </a:r>
            <a:r>
              <a:rPr lang="de-DE" dirty="0" err="1" smtClean="0">
                <a:solidFill>
                  <a:schemeClr val="tx1"/>
                </a:solidFill>
              </a:rPr>
              <a:t>Yannic</a:t>
            </a:r>
            <a:r>
              <a:rPr lang="de-DE" dirty="0" smtClean="0">
                <a:solidFill>
                  <a:schemeClr val="tx1"/>
                </a:solidFill>
              </a:rPr>
              <a:t> </a:t>
            </a:r>
            <a:r>
              <a:rPr lang="de-DE" dirty="0" err="1" smtClean="0">
                <a:solidFill>
                  <a:schemeClr val="tx1"/>
                </a:solidFill>
              </a:rPr>
              <a:t>Klinzing</a:t>
            </a:r>
            <a:r>
              <a:rPr lang="de-DE" dirty="0" smtClean="0">
                <a:solidFill>
                  <a:schemeClr val="tx1"/>
                </a:solidFill>
              </a:rPr>
              <a:t>, Kevin Ziller </a:t>
            </a:r>
            <a:endParaRPr lang="de-DE" dirty="0">
              <a:solidFill>
                <a:schemeClr val="tx1"/>
              </a:solidFill>
            </a:endParaRPr>
          </a:p>
        </p:txBody>
      </p:sp>
      <p:sp>
        <p:nvSpPr>
          <p:cNvPr id="8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9396919" y="6356349"/>
            <a:ext cx="2743200" cy="365125"/>
          </a:xfrm>
        </p:spPr>
        <p:txBody>
          <a:bodyPr/>
          <a:lstStyle/>
          <a:p>
            <a:r>
              <a:rPr lang="de-DE" dirty="0" smtClean="0">
                <a:solidFill>
                  <a:schemeClr val="tx1"/>
                </a:solidFill>
              </a:rPr>
              <a:t>39</a:t>
            </a:r>
            <a:endParaRPr lang="de-DE" dirty="0">
              <a:solidFill>
                <a:schemeClr val="tx1"/>
              </a:solidFill>
            </a:endParaRPr>
          </a:p>
        </p:txBody>
      </p:sp>
      <p:sp>
        <p:nvSpPr>
          <p:cNvPr id="2" name="Textfeld 1"/>
          <p:cNvSpPr txBox="1"/>
          <p:nvPr/>
        </p:nvSpPr>
        <p:spPr>
          <a:xfrm>
            <a:off x="-9730" y="-47706"/>
            <a:ext cx="3356045" cy="61863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288000"/>
            <a:r>
              <a:rPr lang="de-DE" b="1" dirty="0" smtClean="0">
                <a:solidFill>
                  <a:schemeClr val="bg1"/>
                </a:solidFill>
              </a:rPr>
              <a:t>1.	Lernstrategien</a:t>
            </a:r>
          </a:p>
          <a:p>
            <a:pPr defTabSz="288000"/>
            <a:r>
              <a:rPr lang="de-DE" b="1" dirty="0" smtClean="0">
                <a:solidFill>
                  <a:schemeClr val="bg1"/>
                </a:solidFill>
              </a:rPr>
              <a:t>2.	Zeitmanagement</a:t>
            </a:r>
          </a:p>
          <a:p>
            <a:pPr defTabSz="288000"/>
            <a:r>
              <a:rPr lang="de-DE" b="1" dirty="0" smtClean="0">
                <a:solidFill>
                  <a:schemeClr val="bg1"/>
                </a:solidFill>
              </a:rPr>
              <a:t>3.	Lernumfeld</a:t>
            </a:r>
          </a:p>
          <a:p>
            <a:pPr defTabSz="288000"/>
            <a:r>
              <a:rPr lang="de-DE" b="1" dirty="0">
                <a:solidFill>
                  <a:schemeClr val="bg1"/>
                </a:solidFill>
              </a:rPr>
              <a:t>4</a:t>
            </a:r>
            <a:r>
              <a:rPr lang="de-DE" b="1" dirty="0" smtClean="0">
                <a:solidFill>
                  <a:schemeClr val="bg1"/>
                </a:solidFill>
              </a:rPr>
              <a:t>.	Lernmedien</a:t>
            </a:r>
          </a:p>
          <a:p>
            <a:pPr defTabSz="288000"/>
            <a:r>
              <a:rPr lang="de-DE" b="1" dirty="0" smtClean="0">
                <a:solidFill>
                  <a:schemeClr val="bg1"/>
                </a:solidFill>
              </a:rPr>
              <a:t>    </a:t>
            </a:r>
            <a:r>
              <a:rPr lang="de-DE" b="1" u="sng" dirty="0" smtClean="0">
                <a:solidFill>
                  <a:schemeClr val="bg1"/>
                </a:solidFill>
              </a:rPr>
              <a:t>4.a	Gedruckte Medien</a:t>
            </a:r>
          </a:p>
          <a:p>
            <a:pPr defTabSz="252000"/>
            <a:r>
              <a:rPr lang="de-DE" b="1" dirty="0" smtClean="0">
                <a:solidFill>
                  <a:schemeClr val="bg1"/>
                </a:solidFill>
              </a:rPr>
              <a:t>		4.a.1	Gesetzestexte</a:t>
            </a:r>
          </a:p>
          <a:p>
            <a:pPr defTabSz="252000"/>
            <a:r>
              <a:rPr lang="de-DE" b="1" dirty="0" smtClean="0">
                <a:solidFill>
                  <a:schemeClr val="bg1"/>
                </a:solidFill>
              </a:rPr>
              <a:t>		4.a.2	Lehrbücher/Skript</a:t>
            </a:r>
          </a:p>
          <a:p>
            <a:pPr defTabSz="252000"/>
            <a:r>
              <a:rPr lang="de-DE" b="1" dirty="0">
                <a:solidFill>
                  <a:schemeClr val="bg1"/>
                </a:solidFill>
              </a:rPr>
              <a:t>	</a:t>
            </a:r>
            <a:r>
              <a:rPr lang="de-DE" b="1" dirty="0" smtClean="0">
                <a:solidFill>
                  <a:schemeClr val="bg1"/>
                </a:solidFill>
              </a:rPr>
              <a:t>	4.a.3	Kommentar/</a:t>
            </a:r>
          </a:p>
          <a:p>
            <a:pPr defTabSz="252000"/>
            <a:r>
              <a:rPr lang="de-DE" b="1" dirty="0">
                <a:solidFill>
                  <a:schemeClr val="bg1"/>
                </a:solidFill>
              </a:rPr>
              <a:t>	</a:t>
            </a:r>
            <a:r>
              <a:rPr lang="de-DE" b="1" dirty="0" smtClean="0">
                <a:solidFill>
                  <a:schemeClr val="bg1"/>
                </a:solidFill>
              </a:rPr>
              <a:t>			Handbuch</a:t>
            </a:r>
          </a:p>
          <a:p>
            <a:pPr defTabSz="252000"/>
            <a:r>
              <a:rPr lang="de-DE" b="1" dirty="0">
                <a:solidFill>
                  <a:schemeClr val="bg1"/>
                </a:solidFill>
              </a:rPr>
              <a:t>	</a:t>
            </a:r>
            <a:r>
              <a:rPr lang="de-DE" b="1" dirty="0" smtClean="0">
                <a:solidFill>
                  <a:schemeClr val="bg1"/>
                </a:solidFill>
              </a:rPr>
              <a:t>	4.a.4	Monographie	</a:t>
            </a:r>
          </a:p>
          <a:p>
            <a:pPr defTabSz="252000"/>
            <a:r>
              <a:rPr lang="de-DE" b="1" dirty="0">
                <a:solidFill>
                  <a:schemeClr val="bg1"/>
                </a:solidFill>
              </a:rPr>
              <a:t>	</a:t>
            </a:r>
            <a:r>
              <a:rPr lang="de-DE" b="1" dirty="0" smtClean="0">
                <a:solidFill>
                  <a:schemeClr val="bg1"/>
                </a:solidFill>
              </a:rPr>
              <a:t>	4.a.5	Zeitschriften/</a:t>
            </a:r>
          </a:p>
          <a:p>
            <a:pPr defTabSz="252000"/>
            <a:r>
              <a:rPr lang="de-DE" b="1" dirty="0">
                <a:solidFill>
                  <a:schemeClr val="bg1"/>
                </a:solidFill>
              </a:rPr>
              <a:t>	</a:t>
            </a:r>
            <a:r>
              <a:rPr lang="de-DE" b="1" dirty="0" smtClean="0">
                <a:solidFill>
                  <a:schemeClr val="bg1"/>
                </a:solidFill>
              </a:rPr>
              <a:t>			Aufsätze/</a:t>
            </a:r>
          </a:p>
          <a:p>
            <a:pPr defTabSz="252000"/>
            <a:r>
              <a:rPr lang="de-DE" b="1" dirty="0">
                <a:solidFill>
                  <a:schemeClr val="bg1"/>
                </a:solidFill>
              </a:rPr>
              <a:t>	</a:t>
            </a:r>
            <a:r>
              <a:rPr lang="de-DE" b="1" dirty="0" smtClean="0">
                <a:solidFill>
                  <a:schemeClr val="bg1"/>
                </a:solidFill>
              </a:rPr>
              <a:t>			Festschriften</a:t>
            </a:r>
          </a:p>
          <a:p>
            <a:pPr defTabSz="288000">
              <a:tabLst>
                <a:tab pos="288000" algn="l"/>
              </a:tabLst>
            </a:pPr>
            <a:r>
              <a:rPr lang="de-DE" b="1" dirty="0" smtClean="0">
                <a:solidFill>
                  <a:schemeClr val="bg1"/>
                </a:solidFill>
              </a:rPr>
              <a:t>    4.b	Elektronische Medien</a:t>
            </a:r>
          </a:p>
          <a:p>
            <a:pPr defTabSz="252000">
              <a:tabLst>
                <a:tab pos="288000" algn="l"/>
              </a:tabLst>
            </a:pPr>
            <a:r>
              <a:rPr lang="de-DE" b="1" dirty="0" smtClean="0">
                <a:solidFill>
                  <a:schemeClr val="bg1"/>
                </a:solidFill>
              </a:rPr>
              <a:t>		4.b.1	Internet</a:t>
            </a:r>
          </a:p>
          <a:p>
            <a:pPr defTabSz="252000">
              <a:tabLst>
                <a:tab pos="288000" algn="l"/>
              </a:tabLst>
            </a:pPr>
            <a:r>
              <a:rPr lang="de-DE" b="1" dirty="0">
                <a:solidFill>
                  <a:schemeClr val="bg1"/>
                </a:solidFill>
              </a:rPr>
              <a:t>	</a:t>
            </a:r>
            <a:r>
              <a:rPr lang="de-DE" b="1" dirty="0" smtClean="0">
                <a:solidFill>
                  <a:schemeClr val="bg1"/>
                </a:solidFill>
              </a:rPr>
              <a:t>	4.b.2	Datenbanken</a:t>
            </a:r>
          </a:p>
          <a:p>
            <a:pPr defTabSz="288000">
              <a:tabLst>
                <a:tab pos="288000" algn="l"/>
              </a:tabLst>
            </a:pPr>
            <a:r>
              <a:rPr lang="de-DE" b="1" dirty="0">
                <a:solidFill>
                  <a:schemeClr val="bg1"/>
                </a:solidFill>
              </a:rPr>
              <a:t> </a:t>
            </a:r>
            <a:r>
              <a:rPr lang="de-DE" b="1" dirty="0" smtClean="0">
                <a:solidFill>
                  <a:schemeClr val="bg1"/>
                </a:solidFill>
              </a:rPr>
              <a:t>   4.c	sonstige Medien</a:t>
            </a:r>
          </a:p>
          <a:p>
            <a:pPr defTabSz="288000">
              <a:tabLst>
                <a:tab pos="288000" algn="l"/>
              </a:tabLst>
            </a:pPr>
            <a:r>
              <a:rPr lang="de-DE" b="1" dirty="0" smtClean="0">
                <a:solidFill>
                  <a:schemeClr val="bg1"/>
                </a:solidFill>
              </a:rPr>
              <a:t>    4.d	Kombination der</a:t>
            </a:r>
          </a:p>
          <a:p>
            <a:pPr defTabSz="288000">
              <a:tabLst>
                <a:tab pos="288000" algn="l"/>
              </a:tabLst>
            </a:pPr>
            <a:r>
              <a:rPr lang="de-DE" b="1" dirty="0">
                <a:solidFill>
                  <a:schemeClr val="bg1"/>
                </a:solidFill>
              </a:rPr>
              <a:t>	</a:t>
            </a:r>
            <a:r>
              <a:rPr lang="de-DE" b="1" dirty="0" smtClean="0">
                <a:solidFill>
                  <a:schemeClr val="bg1"/>
                </a:solidFill>
              </a:rPr>
              <a:t>	Lernmedien</a:t>
            </a:r>
          </a:p>
          <a:p>
            <a:pPr defTabSz="288000">
              <a:tabLst>
                <a:tab pos="288000" algn="l"/>
              </a:tabLst>
            </a:pPr>
            <a:r>
              <a:rPr lang="de-DE" b="1" dirty="0" smtClean="0">
                <a:solidFill>
                  <a:schemeClr val="bg1"/>
                </a:solidFill>
              </a:rPr>
              <a:t>5.	Eigene Erfahrungen </a:t>
            </a:r>
          </a:p>
          <a:p>
            <a:pPr defTabSz="252000">
              <a:tabLst>
                <a:tab pos="288000" algn="l"/>
              </a:tabLst>
            </a:pPr>
            <a:r>
              <a:rPr lang="de-DE" b="1" dirty="0" smtClean="0">
                <a:solidFill>
                  <a:schemeClr val="bg1"/>
                </a:solidFill>
              </a:rPr>
              <a:t>		</a:t>
            </a:r>
          </a:p>
          <a:p>
            <a:pPr defTabSz="252000">
              <a:tabLst>
                <a:tab pos="288000" algn="l"/>
              </a:tabLst>
            </a:pPr>
            <a:r>
              <a:rPr lang="de-DE" b="1" dirty="0">
                <a:solidFill>
                  <a:schemeClr val="bg1"/>
                </a:solidFill>
              </a:rPr>
              <a:t>	</a:t>
            </a:r>
            <a:r>
              <a:rPr lang="de-DE" b="1" dirty="0" smtClean="0">
                <a:solidFill>
                  <a:schemeClr val="bg1"/>
                </a:solidFill>
              </a:rPr>
              <a:t>	</a:t>
            </a:r>
            <a:r>
              <a:rPr lang="de-DE" b="1" dirty="0">
                <a:solidFill>
                  <a:schemeClr val="bg1"/>
                </a:solidFill>
              </a:rPr>
              <a:t>	</a:t>
            </a:r>
          </a:p>
        </p:txBody>
      </p:sp>
      <p:sp>
        <p:nvSpPr>
          <p:cNvPr id="9" name="Textfeld 8"/>
          <p:cNvSpPr txBox="1"/>
          <p:nvPr/>
        </p:nvSpPr>
        <p:spPr>
          <a:xfrm>
            <a:off x="3243532" y="1311215"/>
            <a:ext cx="8755811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sz="2000" dirty="0" smtClean="0"/>
              <a:t>Erfreuen sich bei vielen Studenten großer Beliebtheit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sz="2000" dirty="0" smtClean="0"/>
              <a:t>5 Gattungen (Gesetzestexte, Lehrbücher/Skripte, Kommentar/Handbuch, Monographie, Zeitschriften/Aufsätze/Festschriften)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sz="2000" dirty="0" smtClean="0"/>
              <a:t>Ersten beiden Literaturgattungen besonders zur Prüfungsvorbereitung geeignet  </a:t>
            </a:r>
            <a:endParaRPr lang="de-DE" sz="2000" dirty="0"/>
          </a:p>
        </p:txBody>
      </p:sp>
    </p:spTree>
    <p:extLst>
      <p:ext uri="{BB962C8B-B14F-4D97-AF65-F5344CB8AC3E}">
        <p14:creationId xmlns:p14="http://schemas.microsoft.com/office/powerpoint/2010/main" val="40101947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 rot="5400000">
            <a:off x="-1989307" y="1989305"/>
            <a:ext cx="6858000" cy="2879389"/>
          </a:xfrm>
          <a:solidFill>
            <a:schemeClr val="accent5">
              <a:lumMod val="75000"/>
            </a:schemeClr>
          </a:solidFill>
        </p:spPr>
        <p:txBody>
          <a:bodyPr/>
          <a:lstStyle/>
          <a:p>
            <a:endParaRPr lang="de-DE" dirty="0"/>
          </a:p>
        </p:txBody>
      </p:sp>
      <p:pic>
        <p:nvPicPr>
          <p:cNvPr id="1026" name="Picture 2" descr="Logo der Fachhochschule Schmalkalden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31870" y="36513"/>
            <a:ext cx="4953000" cy="9937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Fußzeilenplatzhalter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6136532" cy="365125"/>
          </a:xfrm>
        </p:spPr>
        <p:txBody>
          <a:bodyPr/>
          <a:lstStyle/>
          <a:p>
            <a:r>
              <a:rPr lang="de-DE" dirty="0" smtClean="0">
                <a:solidFill>
                  <a:schemeClr val="tx1"/>
                </a:solidFill>
              </a:rPr>
              <a:t>Uwe </a:t>
            </a:r>
            <a:r>
              <a:rPr lang="de-DE" dirty="0" err="1" smtClean="0">
                <a:solidFill>
                  <a:schemeClr val="tx1"/>
                </a:solidFill>
              </a:rPr>
              <a:t>Neisen</a:t>
            </a:r>
            <a:r>
              <a:rPr lang="de-DE" dirty="0" smtClean="0">
                <a:solidFill>
                  <a:schemeClr val="tx1"/>
                </a:solidFill>
              </a:rPr>
              <a:t>, Yannick Hartung, </a:t>
            </a:r>
            <a:r>
              <a:rPr lang="de-DE" dirty="0" err="1" smtClean="0">
                <a:solidFill>
                  <a:schemeClr val="tx1"/>
                </a:solidFill>
              </a:rPr>
              <a:t>Yannic</a:t>
            </a:r>
            <a:r>
              <a:rPr lang="de-DE" dirty="0" smtClean="0">
                <a:solidFill>
                  <a:schemeClr val="tx1"/>
                </a:solidFill>
              </a:rPr>
              <a:t> </a:t>
            </a:r>
            <a:r>
              <a:rPr lang="de-DE" dirty="0" err="1" smtClean="0">
                <a:solidFill>
                  <a:schemeClr val="tx1"/>
                </a:solidFill>
              </a:rPr>
              <a:t>Klinzing</a:t>
            </a:r>
            <a:r>
              <a:rPr lang="de-DE" dirty="0" smtClean="0">
                <a:solidFill>
                  <a:schemeClr val="tx1"/>
                </a:solidFill>
              </a:rPr>
              <a:t>, Kevin Ziller </a:t>
            </a:r>
            <a:endParaRPr lang="de-DE" dirty="0">
              <a:solidFill>
                <a:schemeClr val="tx1"/>
              </a:solidFill>
            </a:endParaRPr>
          </a:p>
        </p:txBody>
      </p:sp>
      <p:sp>
        <p:nvSpPr>
          <p:cNvPr id="8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9396919" y="6356349"/>
            <a:ext cx="2743200" cy="365125"/>
          </a:xfrm>
        </p:spPr>
        <p:txBody>
          <a:bodyPr/>
          <a:lstStyle/>
          <a:p>
            <a:r>
              <a:rPr lang="de-DE" dirty="0" smtClean="0">
                <a:solidFill>
                  <a:schemeClr val="tx1"/>
                </a:solidFill>
              </a:rPr>
              <a:t>40</a:t>
            </a:r>
            <a:endParaRPr lang="de-DE" dirty="0">
              <a:solidFill>
                <a:schemeClr val="tx1"/>
              </a:solidFill>
            </a:endParaRPr>
          </a:p>
        </p:txBody>
      </p:sp>
      <p:sp>
        <p:nvSpPr>
          <p:cNvPr id="2" name="Textfeld 1"/>
          <p:cNvSpPr txBox="1"/>
          <p:nvPr/>
        </p:nvSpPr>
        <p:spPr>
          <a:xfrm>
            <a:off x="-9730" y="-47706"/>
            <a:ext cx="3356045" cy="61863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288000"/>
            <a:r>
              <a:rPr lang="de-DE" b="1" dirty="0" smtClean="0">
                <a:solidFill>
                  <a:schemeClr val="bg1"/>
                </a:solidFill>
              </a:rPr>
              <a:t>1.	Lernstrategien</a:t>
            </a:r>
          </a:p>
          <a:p>
            <a:pPr defTabSz="288000"/>
            <a:r>
              <a:rPr lang="de-DE" b="1" dirty="0" smtClean="0">
                <a:solidFill>
                  <a:schemeClr val="bg1"/>
                </a:solidFill>
              </a:rPr>
              <a:t>2.	Zeitmanagement</a:t>
            </a:r>
          </a:p>
          <a:p>
            <a:pPr defTabSz="288000"/>
            <a:r>
              <a:rPr lang="de-DE" b="1" dirty="0" smtClean="0">
                <a:solidFill>
                  <a:schemeClr val="bg1"/>
                </a:solidFill>
              </a:rPr>
              <a:t>3.	Lernumfeld</a:t>
            </a:r>
          </a:p>
          <a:p>
            <a:pPr defTabSz="288000"/>
            <a:r>
              <a:rPr lang="de-DE" b="1" dirty="0">
                <a:solidFill>
                  <a:schemeClr val="bg1"/>
                </a:solidFill>
              </a:rPr>
              <a:t>4</a:t>
            </a:r>
            <a:r>
              <a:rPr lang="de-DE" b="1" dirty="0" smtClean="0">
                <a:solidFill>
                  <a:schemeClr val="bg1"/>
                </a:solidFill>
              </a:rPr>
              <a:t>.	Lernmedien</a:t>
            </a:r>
          </a:p>
          <a:p>
            <a:pPr defTabSz="288000"/>
            <a:r>
              <a:rPr lang="de-DE" b="1" dirty="0" smtClean="0">
                <a:solidFill>
                  <a:schemeClr val="bg1"/>
                </a:solidFill>
              </a:rPr>
              <a:t>    4.a	Gedruckte Medien</a:t>
            </a:r>
          </a:p>
          <a:p>
            <a:pPr defTabSz="252000"/>
            <a:r>
              <a:rPr lang="de-DE" b="1" dirty="0" smtClean="0">
                <a:solidFill>
                  <a:schemeClr val="bg1"/>
                </a:solidFill>
              </a:rPr>
              <a:t>		</a:t>
            </a:r>
            <a:r>
              <a:rPr lang="de-DE" b="1" u="sng" dirty="0" smtClean="0">
                <a:solidFill>
                  <a:schemeClr val="bg1"/>
                </a:solidFill>
              </a:rPr>
              <a:t>4.a.1	Gesetzestexte</a:t>
            </a:r>
          </a:p>
          <a:p>
            <a:pPr defTabSz="252000"/>
            <a:r>
              <a:rPr lang="de-DE" b="1" dirty="0" smtClean="0">
                <a:solidFill>
                  <a:schemeClr val="bg1"/>
                </a:solidFill>
              </a:rPr>
              <a:t>		4.a.2	Lehrbücher/Skript</a:t>
            </a:r>
          </a:p>
          <a:p>
            <a:pPr defTabSz="252000"/>
            <a:r>
              <a:rPr lang="de-DE" b="1" dirty="0">
                <a:solidFill>
                  <a:schemeClr val="bg1"/>
                </a:solidFill>
              </a:rPr>
              <a:t>	</a:t>
            </a:r>
            <a:r>
              <a:rPr lang="de-DE" b="1" dirty="0" smtClean="0">
                <a:solidFill>
                  <a:schemeClr val="bg1"/>
                </a:solidFill>
              </a:rPr>
              <a:t>	4.a.3	Kommentar/</a:t>
            </a:r>
          </a:p>
          <a:p>
            <a:pPr defTabSz="252000"/>
            <a:r>
              <a:rPr lang="de-DE" b="1" dirty="0">
                <a:solidFill>
                  <a:schemeClr val="bg1"/>
                </a:solidFill>
              </a:rPr>
              <a:t>	</a:t>
            </a:r>
            <a:r>
              <a:rPr lang="de-DE" b="1" dirty="0" smtClean="0">
                <a:solidFill>
                  <a:schemeClr val="bg1"/>
                </a:solidFill>
              </a:rPr>
              <a:t>			Handbuch</a:t>
            </a:r>
          </a:p>
          <a:p>
            <a:pPr defTabSz="252000"/>
            <a:r>
              <a:rPr lang="de-DE" b="1" dirty="0">
                <a:solidFill>
                  <a:schemeClr val="bg1"/>
                </a:solidFill>
              </a:rPr>
              <a:t>	</a:t>
            </a:r>
            <a:r>
              <a:rPr lang="de-DE" b="1" dirty="0" smtClean="0">
                <a:solidFill>
                  <a:schemeClr val="bg1"/>
                </a:solidFill>
              </a:rPr>
              <a:t>	4.a.4	Monographie	</a:t>
            </a:r>
          </a:p>
          <a:p>
            <a:pPr defTabSz="252000"/>
            <a:r>
              <a:rPr lang="de-DE" b="1" dirty="0">
                <a:solidFill>
                  <a:schemeClr val="bg1"/>
                </a:solidFill>
              </a:rPr>
              <a:t>	</a:t>
            </a:r>
            <a:r>
              <a:rPr lang="de-DE" b="1" dirty="0" smtClean="0">
                <a:solidFill>
                  <a:schemeClr val="bg1"/>
                </a:solidFill>
              </a:rPr>
              <a:t>	4.a.5	Zeitschriften/</a:t>
            </a:r>
          </a:p>
          <a:p>
            <a:pPr defTabSz="252000"/>
            <a:r>
              <a:rPr lang="de-DE" b="1" dirty="0">
                <a:solidFill>
                  <a:schemeClr val="bg1"/>
                </a:solidFill>
              </a:rPr>
              <a:t>	</a:t>
            </a:r>
            <a:r>
              <a:rPr lang="de-DE" b="1" dirty="0" smtClean="0">
                <a:solidFill>
                  <a:schemeClr val="bg1"/>
                </a:solidFill>
              </a:rPr>
              <a:t>			Aufsätze/</a:t>
            </a:r>
          </a:p>
          <a:p>
            <a:pPr defTabSz="252000"/>
            <a:r>
              <a:rPr lang="de-DE" b="1" dirty="0">
                <a:solidFill>
                  <a:schemeClr val="bg1"/>
                </a:solidFill>
              </a:rPr>
              <a:t>	</a:t>
            </a:r>
            <a:r>
              <a:rPr lang="de-DE" b="1" dirty="0" smtClean="0">
                <a:solidFill>
                  <a:schemeClr val="bg1"/>
                </a:solidFill>
              </a:rPr>
              <a:t>			Festschriften</a:t>
            </a:r>
          </a:p>
          <a:p>
            <a:pPr defTabSz="288000">
              <a:tabLst>
                <a:tab pos="288000" algn="l"/>
              </a:tabLst>
            </a:pPr>
            <a:r>
              <a:rPr lang="de-DE" b="1" dirty="0" smtClean="0">
                <a:solidFill>
                  <a:schemeClr val="bg1"/>
                </a:solidFill>
              </a:rPr>
              <a:t>    4.b	Elektronische Medien</a:t>
            </a:r>
          </a:p>
          <a:p>
            <a:pPr defTabSz="252000">
              <a:tabLst>
                <a:tab pos="288000" algn="l"/>
              </a:tabLst>
            </a:pPr>
            <a:r>
              <a:rPr lang="de-DE" b="1" dirty="0" smtClean="0">
                <a:solidFill>
                  <a:schemeClr val="bg1"/>
                </a:solidFill>
              </a:rPr>
              <a:t>		4.b.1	Internet</a:t>
            </a:r>
          </a:p>
          <a:p>
            <a:pPr defTabSz="252000">
              <a:tabLst>
                <a:tab pos="288000" algn="l"/>
              </a:tabLst>
            </a:pPr>
            <a:r>
              <a:rPr lang="de-DE" b="1" dirty="0">
                <a:solidFill>
                  <a:schemeClr val="bg1"/>
                </a:solidFill>
              </a:rPr>
              <a:t>	</a:t>
            </a:r>
            <a:r>
              <a:rPr lang="de-DE" b="1" dirty="0" smtClean="0">
                <a:solidFill>
                  <a:schemeClr val="bg1"/>
                </a:solidFill>
              </a:rPr>
              <a:t>	4.b.2	Datenbanken</a:t>
            </a:r>
          </a:p>
          <a:p>
            <a:pPr defTabSz="288000">
              <a:tabLst>
                <a:tab pos="288000" algn="l"/>
              </a:tabLst>
            </a:pPr>
            <a:r>
              <a:rPr lang="de-DE" b="1" dirty="0">
                <a:solidFill>
                  <a:schemeClr val="bg1"/>
                </a:solidFill>
              </a:rPr>
              <a:t> </a:t>
            </a:r>
            <a:r>
              <a:rPr lang="de-DE" b="1" dirty="0" smtClean="0">
                <a:solidFill>
                  <a:schemeClr val="bg1"/>
                </a:solidFill>
              </a:rPr>
              <a:t>   4.c	sonstige Medien</a:t>
            </a:r>
          </a:p>
          <a:p>
            <a:pPr defTabSz="288000">
              <a:tabLst>
                <a:tab pos="288000" algn="l"/>
              </a:tabLst>
            </a:pPr>
            <a:r>
              <a:rPr lang="de-DE" b="1" dirty="0" smtClean="0">
                <a:solidFill>
                  <a:schemeClr val="bg1"/>
                </a:solidFill>
              </a:rPr>
              <a:t>    4.d	Kombination der</a:t>
            </a:r>
          </a:p>
          <a:p>
            <a:pPr defTabSz="288000">
              <a:tabLst>
                <a:tab pos="288000" algn="l"/>
              </a:tabLst>
            </a:pPr>
            <a:r>
              <a:rPr lang="de-DE" b="1" dirty="0">
                <a:solidFill>
                  <a:schemeClr val="bg1"/>
                </a:solidFill>
              </a:rPr>
              <a:t>	</a:t>
            </a:r>
            <a:r>
              <a:rPr lang="de-DE" b="1" dirty="0" smtClean="0">
                <a:solidFill>
                  <a:schemeClr val="bg1"/>
                </a:solidFill>
              </a:rPr>
              <a:t>	Lernmedien</a:t>
            </a:r>
          </a:p>
          <a:p>
            <a:pPr defTabSz="288000">
              <a:tabLst>
                <a:tab pos="288000" algn="l"/>
              </a:tabLst>
            </a:pPr>
            <a:r>
              <a:rPr lang="de-DE" b="1" dirty="0" smtClean="0">
                <a:solidFill>
                  <a:schemeClr val="bg1"/>
                </a:solidFill>
              </a:rPr>
              <a:t>5.	Eigene Erfahrungen </a:t>
            </a:r>
          </a:p>
          <a:p>
            <a:pPr defTabSz="252000">
              <a:tabLst>
                <a:tab pos="288000" algn="l"/>
              </a:tabLst>
            </a:pPr>
            <a:r>
              <a:rPr lang="de-DE" b="1" dirty="0" smtClean="0">
                <a:solidFill>
                  <a:schemeClr val="bg1"/>
                </a:solidFill>
              </a:rPr>
              <a:t>		</a:t>
            </a:r>
          </a:p>
          <a:p>
            <a:pPr defTabSz="252000">
              <a:tabLst>
                <a:tab pos="288000" algn="l"/>
              </a:tabLst>
            </a:pPr>
            <a:r>
              <a:rPr lang="de-DE" b="1" dirty="0">
                <a:solidFill>
                  <a:schemeClr val="bg1"/>
                </a:solidFill>
              </a:rPr>
              <a:t>	</a:t>
            </a:r>
            <a:r>
              <a:rPr lang="de-DE" b="1" dirty="0" smtClean="0">
                <a:solidFill>
                  <a:schemeClr val="bg1"/>
                </a:solidFill>
              </a:rPr>
              <a:t>	</a:t>
            </a:r>
            <a:r>
              <a:rPr lang="de-DE" b="1" dirty="0">
                <a:solidFill>
                  <a:schemeClr val="bg1"/>
                </a:solidFill>
              </a:rPr>
              <a:t>	</a:t>
            </a:r>
          </a:p>
        </p:txBody>
      </p:sp>
      <p:sp>
        <p:nvSpPr>
          <p:cNvPr id="9" name="Textfeld 8"/>
          <p:cNvSpPr txBox="1"/>
          <p:nvPr/>
        </p:nvSpPr>
        <p:spPr>
          <a:xfrm>
            <a:off x="3243532" y="1311215"/>
            <a:ext cx="8755811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sz="2000" dirty="0" smtClean="0"/>
              <a:t>Ausgangspunkt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sz="2000" dirty="0" smtClean="0"/>
              <a:t>„abstrakt generelle Normen für eine Vielzahl von Adressaten“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sz="2000" dirty="0" smtClean="0"/>
              <a:t>Klausuraufgabe (Student muss passende Anspruchsnorm finden)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sz="2000" dirty="0" smtClean="0"/>
              <a:t>Tatbestande entnommen und subsummiert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sz="2000" dirty="0" smtClean="0"/>
              <a:t>Rechtsfolgen entnommen (sollten mit dem Gewollten des fiktiven Klägers übereinstimmen)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sz="2000" dirty="0" smtClean="0"/>
              <a:t>Notwendig zur optimalen Prüfungsvorbereitung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sz="2000" dirty="0" smtClean="0"/>
              <a:t>Lernen ohne Gesetzestexte nicht möglich!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de-DE" sz="2000" dirty="0"/>
          </a:p>
        </p:txBody>
      </p:sp>
      <p:pic>
        <p:nvPicPr>
          <p:cNvPr id="3074" name="Picture 2" descr="http://www.conrad.de/medias/global/ce/5000_5999/5200/5270/5272/527246_BB_00_FB.EPS_1000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34695" y="4071730"/>
            <a:ext cx="1668693" cy="16686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http://www.dtv.de/_cover/640/strafgesetzbuch_stgb-9783423050074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89623" y="4071729"/>
            <a:ext cx="1045072" cy="161136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8" name="Picture 6" descr="http://www.dtv.de/_cover/640/einkommensteuerrecht_est-9783423055420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06913" y="4178362"/>
            <a:ext cx="973510" cy="150473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190324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0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0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0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0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 rot="5400000">
            <a:off x="-1989307" y="1989305"/>
            <a:ext cx="6858000" cy="2879389"/>
          </a:xfrm>
          <a:solidFill>
            <a:schemeClr val="accent5">
              <a:lumMod val="75000"/>
            </a:schemeClr>
          </a:solidFill>
        </p:spPr>
        <p:txBody>
          <a:bodyPr/>
          <a:lstStyle/>
          <a:p>
            <a:endParaRPr lang="de-DE" dirty="0"/>
          </a:p>
        </p:txBody>
      </p:sp>
      <p:pic>
        <p:nvPicPr>
          <p:cNvPr id="1026" name="Picture 2" descr="Logo der Fachhochschule Schmalkalden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31870" y="36513"/>
            <a:ext cx="4953000" cy="9937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Fußzeilenplatzhalter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6136532" cy="365125"/>
          </a:xfrm>
        </p:spPr>
        <p:txBody>
          <a:bodyPr/>
          <a:lstStyle/>
          <a:p>
            <a:r>
              <a:rPr lang="de-DE" dirty="0" smtClean="0">
                <a:solidFill>
                  <a:schemeClr val="tx1"/>
                </a:solidFill>
              </a:rPr>
              <a:t>Uwe </a:t>
            </a:r>
            <a:r>
              <a:rPr lang="de-DE" dirty="0" err="1" smtClean="0">
                <a:solidFill>
                  <a:schemeClr val="tx1"/>
                </a:solidFill>
              </a:rPr>
              <a:t>Neisen</a:t>
            </a:r>
            <a:r>
              <a:rPr lang="de-DE" dirty="0" smtClean="0">
                <a:solidFill>
                  <a:schemeClr val="tx1"/>
                </a:solidFill>
              </a:rPr>
              <a:t>, Yannick Hartung, </a:t>
            </a:r>
            <a:r>
              <a:rPr lang="de-DE" dirty="0" err="1" smtClean="0">
                <a:solidFill>
                  <a:schemeClr val="tx1"/>
                </a:solidFill>
              </a:rPr>
              <a:t>Yannic</a:t>
            </a:r>
            <a:r>
              <a:rPr lang="de-DE" dirty="0" smtClean="0">
                <a:solidFill>
                  <a:schemeClr val="tx1"/>
                </a:solidFill>
              </a:rPr>
              <a:t> </a:t>
            </a:r>
            <a:r>
              <a:rPr lang="de-DE" dirty="0" err="1" smtClean="0">
                <a:solidFill>
                  <a:schemeClr val="tx1"/>
                </a:solidFill>
              </a:rPr>
              <a:t>Klinzing</a:t>
            </a:r>
            <a:r>
              <a:rPr lang="de-DE" dirty="0" smtClean="0">
                <a:solidFill>
                  <a:schemeClr val="tx1"/>
                </a:solidFill>
              </a:rPr>
              <a:t>, Kevin Ziller </a:t>
            </a:r>
            <a:endParaRPr lang="de-DE" dirty="0">
              <a:solidFill>
                <a:schemeClr val="tx1"/>
              </a:solidFill>
            </a:endParaRPr>
          </a:p>
        </p:txBody>
      </p:sp>
      <p:sp>
        <p:nvSpPr>
          <p:cNvPr id="8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9396919" y="6356349"/>
            <a:ext cx="2743200" cy="365125"/>
          </a:xfrm>
        </p:spPr>
        <p:txBody>
          <a:bodyPr/>
          <a:lstStyle/>
          <a:p>
            <a:r>
              <a:rPr lang="de-DE" dirty="0" smtClean="0">
                <a:solidFill>
                  <a:schemeClr val="tx1"/>
                </a:solidFill>
              </a:rPr>
              <a:t>41</a:t>
            </a:r>
            <a:endParaRPr lang="de-DE" dirty="0">
              <a:solidFill>
                <a:schemeClr val="tx1"/>
              </a:solidFill>
            </a:endParaRPr>
          </a:p>
        </p:txBody>
      </p:sp>
      <p:sp>
        <p:nvSpPr>
          <p:cNvPr id="2" name="Textfeld 1"/>
          <p:cNvSpPr txBox="1"/>
          <p:nvPr/>
        </p:nvSpPr>
        <p:spPr>
          <a:xfrm>
            <a:off x="-9730" y="-47706"/>
            <a:ext cx="3356045" cy="61863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288000"/>
            <a:r>
              <a:rPr lang="de-DE" b="1" dirty="0" smtClean="0">
                <a:solidFill>
                  <a:schemeClr val="bg1"/>
                </a:solidFill>
              </a:rPr>
              <a:t>1.	Lernstrategien</a:t>
            </a:r>
          </a:p>
          <a:p>
            <a:pPr defTabSz="288000"/>
            <a:r>
              <a:rPr lang="de-DE" b="1" dirty="0" smtClean="0">
                <a:solidFill>
                  <a:schemeClr val="bg1"/>
                </a:solidFill>
              </a:rPr>
              <a:t>2.	Zeitmanagement</a:t>
            </a:r>
          </a:p>
          <a:p>
            <a:pPr defTabSz="288000"/>
            <a:r>
              <a:rPr lang="de-DE" b="1" dirty="0" smtClean="0">
                <a:solidFill>
                  <a:schemeClr val="bg1"/>
                </a:solidFill>
              </a:rPr>
              <a:t>3.	Lernumfeld</a:t>
            </a:r>
          </a:p>
          <a:p>
            <a:pPr defTabSz="288000"/>
            <a:r>
              <a:rPr lang="de-DE" b="1" dirty="0">
                <a:solidFill>
                  <a:schemeClr val="bg1"/>
                </a:solidFill>
              </a:rPr>
              <a:t>4</a:t>
            </a:r>
            <a:r>
              <a:rPr lang="de-DE" b="1" dirty="0" smtClean="0">
                <a:solidFill>
                  <a:schemeClr val="bg1"/>
                </a:solidFill>
              </a:rPr>
              <a:t>.	Lernmedien</a:t>
            </a:r>
          </a:p>
          <a:p>
            <a:pPr defTabSz="288000"/>
            <a:r>
              <a:rPr lang="de-DE" b="1" dirty="0" smtClean="0">
                <a:solidFill>
                  <a:schemeClr val="bg1"/>
                </a:solidFill>
              </a:rPr>
              <a:t>    4.a	Gedruckte Medien</a:t>
            </a:r>
          </a:p>
          <a:p>
            <a:pPr defTabSz="252000"/>
            <a:r>
              <a:rPr lang="de-DE" b="1" dirty="0" smtClean="0">
                <a:solidFill>
                  <a:schemeClr val="bg1"/>
                </a:solidFill>
              </a:rPr>
              <a:t>		4.a.1	Gesetzestexte</a:t>
            </a:r>
          </a:p>
          <a:p>
            <a:pPr defTabSz="252000"/>
            <a:r>
              <a:rPr lang="de-DE" b="1" dirty="0" smtClean="0">
                <a:solidFill>
                  <a:schemeClr val="bg1"/>
                </a:solidFill>
              </a:rPr>
              <a:t>		</a:t>
            </a:r>
            <a:r>
              <a:rPr lang="de-DE" b="1" u="sng" dirty="0" smtClean="0">
                <a:solidFill>
                  <a:schemeClr val="bg1"/>
                </a:solidFill>
              </a:rPr>
              <a:t>4.a.2	Lehrbücher/Skript</a:t>
            </a:r>
          </a:p>
          <a:p>
            <a:pPr defTabSz="252000"/>
            <a:r>
              <a:rPr lang="de-DE" b="1" dirty="0">
                <a:solidFill>
                  <a:schemeClr val="bg1"/>
                </a:solidFill>
              </a:rPr>
              <a:t>	</a:t>
            </a:r>
            <a:r>
              <a:rPr lang="de-DE" b="1" dirty="0" smtClean="0">
                <a:solidFill>
                  <a:schemeClr val="bg1"/>
                </a:solidFill>
              </a:rPr>
              <a:t>	4.a.3	Kommentar/</a:t>
            </a:r>
          </a:p>
          <a:p>
            <a:pPr defTabSz="252000"/>
            <a:r>
              <a:rPr lang="de-DE" b="1" dirty="0">
                <a:solidFill>
                  <a:schemeClr val="bg1"/>
                </a:solidFill>
              </a:rPr>
              <a:t>	</a:t>
            </a:r>
            <a:r>
              <a:rPr lang="de-DE" b="1" dirty="0" smtClean="0">
                <a:solidFill>
                  <a:schemeClr val="bg1"/>
                </a:solidFill>
              </a:rPr>
              <a:t>			Handbuch</a:t>
            </a:r>
          </a:p>
          <a:p>
            <a:pPr defTabSz="252000"/>
            <a:r>
              <a:rPr lang="de-DE" b="1" dirty="0">
                <a:solidFill>
                  <a:schemeClr val="bg1"/>
                </a:solidFill>
              </a:rPr>
              <a:t>	</a:t>
            </a:r>
            <a:r>
              <a:rPr lang="de-DE" b="1" dirty="0" smtClean="0">
                <a:solidFill>
                  <a:schemeClr val="bg1"/>
                </a:solidFill>
              </a:rPr>
              <a:t>	4.a.4	Monographie	</a:t>
            </a:r>
          </a:p>
          <a:p>
            <a:pPr defTabSz="252000"/>
            <a:r>
              <a:rPr lang="de-DE" b="1" dirty="0">
                <a:solidFill>
                  <a:schemeClr val="bg1"/>
                </a:solidFill>
              </a:rPr>
              <a:t>	</a:t>
            </a:r>
            <a:r>
              <a:rPr lang="de-DE" b="1" dirty="0" smtClean="0">
                <a:solidFill>
                  <a:schemeClr val="bg1"/>
                </a:solidFill>
              </a:rPr>
              <a:t>	4.a.5	Zeitschriften/</a:t>
            </a:r>
          </a:p>
          <a:p>
            <a:pPr defTabSz="252000"/>
            <a:r>
              <a:rPr lang="de-DE" b="1" dirty="0">
                <a:solidFill>
                  <a:schemeClr val="bg1"/>
                </a:solidFill>
              </a:rPr>
              <a:t>	</a:t>
            </a:r>
            <a:r>
              <a:rPr lang="de-DE" b="1" dirty="0" smtClean="0">
                <a:solidFill>
                  <a:schemeClr val="bg1"/>
                </a:solidFill>
              </a:rPr>
              <a:t>			Aufsätze/</a:t>
            </a:r>
          </a:p>
          <a:p>
            <a:pPr defTabSz="252000"/>
            <a:r>
              <a:rPr lang="de-DE" b="1" dirty="0">
                <a:solidFill>
                  <a:schemeClr val="bg1"/>
                </a:solidFill>
              </a:rPr>
              <a:t>	</a:t>
            </a:r>
            <a:r>
              <a:rPr lang="de-DE" b="1" dirty="0" smtClean="0">
                <a:solidFill>
                  <a:schemeClr val="bg1"/>
                </a:solidFill>
              </a:rPr>
              <a:t>			Festschriften</a:t>
            </a:r>
          </a:p>
          <a:p>
            <a:pPr defTabSz="288000">
              <a:tabLst>
                <a:tab pos="288000" algn="l"/>
              </a:tabLst>
            </a:pPr>
            <a:r>
              <a:rPr lang="de-DE" b="1" dirty="0" smtClean="0">
                <a:solidFill>
                  <a:schemeClr val="bg1"/>
                </a:solidFill>
              </a:rPr>
              <a:t>    4.b	Elektronische Medien</a:t>
            </a:r>
          </a:p>
          <a:p>
            <a:pPr defTabSz="252000">
              <a:tabLst>
                <a:tab pos="288000" algn="l"/>
              </a:tabLst>
            </a:pPr>
            <a:r>
              <a:rPr lang="de-DE" b="1" dirty="0" smtClean="0">
                <a:solidFill>
                  <a:schemeClr val="bg1"/>
                </a:solidFill>
              </a:rPr>
              <a:t>		4.b.1	Internet</a:t>
            </a:r>
          </a:p>
          <a:p>
            <a:pPr defTabSz="252000">
              <a:tabLst>
                <a:tab pos="288000" algn="l"/>
              </a:tabLst>
            </a:pPr>
            <a:r>
              <a:rPr lang="de-DE" b="1" dirty="0">
                <a:solidFill>
                  <a:schemeClr val="bg1"/>
                </a:solidFill>
              </a:rPr>
              <a:t>	</a:t>
            </a:r>
            <a:r>
              <a:rPr lang="de-DE" b="1" dirty="0" smtClean="0">
                <a:solidFill>
                  <a:schemeClr val="bg1"/>
                </a:solidFill>
              </a:rPr>
              <a:t>	4.b.2	Datenbanken</a:t>
            </a:r>
          </a:p>
          <a:p>
            <a:pPr defTabSz="288000">
              <a:tabLst>
                <a:tab pos="288000" algn="l"/>
              </a:tabLst>
            </a:pPr>
            <a:r>
              <a:rPr lang="de-DE" b="1" dirty="0">
                <a:solidFill>
                  <a:schemeClr val="bg1"/>
                </a:solidFill>
              </a:rPr>
              <a:t> </a:t>
            </a:r>
            <a:r>
              <a:rPr lang="de-DE" b="1" dirty="0" smtClean="0">
                <a:solidFill>
                  <a:schemeClr val="bg1"/>
                </a:solidFill>
              </a:rPr>
              <a:t>   4.c	sonstige Medien</a:t>
            </a:r>
          </a:p>
          <a:p>
            <a:pPr defTabSz="288000">
              <a:tabLst>
                <a:tab pos="288000" algn="l"/>
              </a:tabLst>
            </a:pPr>
            <a:r>
              <a:rPr lang="de-DE" b="1" dirty="0" smtClean="0">
                <a:solidFill>
                  <a:schemeClr val="bg1"/>
                </a:solidFill>
              </a:rPr>
              <a:t>    4.d	Kombination der</a:t>
            </a:r>
          </a:p>
          <a:p>
            <a:pPr defTabSz="288000">
              <a:tabLst>
                <a:tab pos="288000" algn="l"/>
              </a:tabLst>
            </a:pPr>
            <a:r>
              <a:rPr lang="de-DE" b="1" dirty="0">
                <a:solidFill>
                  <a:schemeClr val="bg1"/>
                </a:solidFill>
              </a:rPr>
              <a:t>	</a:t>
            </a:r>
            <a:r>
              <a:rPr lang="de-DE" b="1" dirty="0" smtClean="0">
                <a:solidFill>
                  <a:schemeClr val="bg1"/>
                </a:solidFill>
              </a:rPr>
              <a:t>	Lernmedien </a:t>
            </a:r>
          </a:p>
          <a:p>
            <a:pPr defTabSz="288000">
              <a:tabLst>
                <a:tab pos="288000" algn="l"/>
              </a:tabLst>
            </a:pPr>
            <a:r>
              <a:rPr lang="de-DE" b="1" dirty="0" smtClean="0">
                <a:solidFill>
                  <a:schemeClr val="bg1"/>
                </a:solidFill>
              </a:rPr>
              <a:t>5.	Eigene Erfahrungen</a:t>
            </a:r>
          </a:p>
          <a:p>
            <a:pPr defTabSz="252000">
              <a:tabLst>
                <a:tab pos="288000" algn="l"/>
              </a:tabLst>
            </a:pPr>
            <a:r>
              <a:rPr lang="de-DE" b="1" dirty="0" smtClean="0">
                <a:solidFill>
                  <a:schemeClr val="bg1"/>
                </a:solidFill>
              </a:rPr>
              <a:t>		</a:t>
            </a:r>
          </a:p>
          <a:p>
            <a:pPr defTabSz="252000">
              <a:tabLst>
                <a:tab pos="288000" algn="l"/>
              </a:tabLst>
            </a:pPr>
            <a:r>
              <a:rPr lang="de-DE" b="1" dirty="0">
                <a:solidFill>
                  <a:schemeClr val="bg1"/>
                </a:solidFill>
              </a:rPr>
              <a:t>	</a:t>
            </a:r>
            <a:r>
              <a:rPr lang="de-DE" b="1" dirty="0" smtClean="0">
                <a:solidFill>
                  <a:schemeClr val="bg1"/>
                </a:solidFill>
              </a:rPr>
              <a:t>	</a:t>
            </a:r>
            <a:r>
              <a:rPr lang="de-DE" b="1" dirty="0">
                <a:solidFill>
                  <a:schemeClr val="bg1"/>
                </a:solidFill>
              </a:rPr>
              <a:t>	</a:t>
            </a:r>
          </a:p>
        </p:txBody>
      </p:sp>
      <p:sp>
        <p:nvSpPr>
          <p:cNvPr id="9" name="Textfeld 8"/>
          <p:cNvSpPr txBox="1"/>
          <p:nvPr/>
        </p:nvSpPr>
        <p:spPr>
          <a:xfrm>
            <a:off x="3243532" y="1311215"/>
            <a:ext cx="8755811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sz="2000" dirty="0" smtClean="0"/>
              <a:t>Stoff der Lehrveranstaltung wird aufbereitet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sz="2000" dirty="0" smtClean="0"/>
              <a:t>Für Prüfungsvorbereitung unerlässlich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sz="2000" b="1" u="sng" dirty="0" smtClean="0"/>
              <a:t>Nicht</a:t>
            </a:r>
            <a:r>
              <a:rPr lang="de-DE" sz="2000" dirty="0" smtClean="0"/>
              <a:t> gesetzesorientiert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sz="2000" dirty="0" smtClean="0"/>
              <a:t>Kombination mit Gesetzestexten sinnvoll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sz="2000" dirty="0" smtClean="0"/>
              <a:t>Decken ganze Rechtsgebiete ab</a:t>
            </a:r>
            <a:r>
              <a:rPr lang="de-DE" sz="2000" dirty="0" smtClean="0">
                <a:sym typeface="Wingdings" panose="05000000000000000000" pitchFamily="2" charset="2"/>
              </a:rPr>
              <a:t> Unterschied Handbuch/Monographie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sz="2000" dirty="0" smtClean="0">
                <a:sym typeface="Wingdings" panose="05000000000000000000" pitchFamily="2" charset="2"/>
              </a:rPr>
              <a:t>Kurzlehrbücher, dickleibige Lehrbücher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sz="2000" b="1" dirty="0" smtClean="0">
                <a:sym typeface="Wingdings" panose="05000000000000000000" pitchFamily="2" charset="2"/>
              </a:rPr>
              <a:t>Nachteil Kurzlehrbücher: </a:t>
            </a:r>
            <a:r>
              <a:rPr lang="de-DE" sz="2000" dirty="0" smtClean="0">
                <a:sym typeface="Wingdings" panose="05000000000000000000" pitchFamily="2" charset="2"/>
              </a:rPr>
              <a:t>fehlende Redundanz</a:t>
            </a:r>
            <a:endParaRPr lang="de-DE" sz="2000" dirty="0" smtClean="0"/>
          </a:p>
          <a:p>
            <a:endParaRPr lang="de-DE" sz="2000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de-DE" sz="2000" dirty="0"/>
          </a:p>
        </p:txBody>
      </p:sp>
      <p:pic>
        <p:nvPicPr>
          <p:cNvPr id="2050" name="Picture 2" descr="http://www.beck-shop.de/productimages/rsw/images/products/9783406660979_large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75343" y="3271578"/>
            <a:ext cx="1524000" cy="28670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 descr="http://www.beck-shop.de/productimages/rsw/images/products/9783406586415_large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51132" y="3213100"/>
            <a:ext cx="1524000" cy="29337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072384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0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0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 rot="5400000">
            <a:off x="-1989307" y="1989305"/>
            <a:ext cx="6858000" cy="2879389"/>
          </a:xfrm>
          <a:solidFill>
            <a:schemeClr val="accent5">
              <a:lumMod val="75000"/>
            </a:schemeClr>
          </a:solidFill>
        </p:spPr>
        <p:txBody>
          <a:bodyPr/>
          <a:lstStyle/>
          <a:p>
            <a:endParaRPr lang="de-DE" dirty="0"/>
          </a:p>
        </p:txBody>
      </p:sp>
      <p:pic>
        <p:nvPicPr>
          <p:cNvPr id="1026" name="Picture 2" descr="Logo der Fachhochschule Schmalkalden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31870" y="36513"/>
            <a:ext cx="4953000" cy="9937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Fußzeilenplatzhalter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6136532" cy="365125"/>
          </a:xfrm>
        </p:spPr>
        <p:txBody>
          <a:bodyPr/>
          <a:lstStyle/>
          <a:p>
            <a:r>
              <a:rPr lang="de-DE" dirty="0" smtClean="0">
                <a:solidFill>
                  <a:schemeClr val="tx1"/>
                </a:solidFill>
              </a:rPr>
              <a:t>Uwe </a:t>
            </a:r>
            <a:r>
              <a:rPr lang="de-DE" dirty="0" err="1" smtClean="0">
                <a:solidFill>
                  <a:schemeClr val="tx1"/>
                </a:solidFill>
              </a:rPr>
              <a:t>Neisen</a:t>
            </a:r>
            <a:r>
              <a:rPr lang="de-DE" dirty="0" smtClean="0">
                <a:solidFill>
                  <a:schemeClr val="tx1"/>
                </a:solidFill>
              </a:rPr>
              <a:t>, Yannick Hartung, </a:t>
            </a:r>
            <a:r>
              <a:rPr lang="de-DE" dirty="0" err="1" smtClean="0">
                <a:solidFill>
                  <a:schemeClr val="tx1"/>
                </a:solidFill>
              </a:rPr>
              <a:t>Yannic</a:t>
            </a:r>
            <a:r>
              <a:rPr lang="de-DE" dirty="0" smtClean="0">
                <a:solidFill>
                  <a:schemeClr val="tx1"/>
                </a:solidFill>
              </a:rPr>
              <a:t> </a:t>
            </a:r>
            <a:r>
              <a:rPr lang="de-DE" dirty="0" err="1" smtClean="0">
                <a:solidFill>
                  <a:schemeClr val="tx1"/>
                </a:solidFill>
              </a:rPr>
              <a:t>Klinzing</a:t>
            </a:r>
            <a:r>
              <a:rPr lang="de-DE" dirty="0" smtClean="0">
                <a:solidFill>
                  <a:schemeClr val="tx1"/>
                </a:solidFill>
              </a:rPr>
              <a:t>, Kevin Ziller </a:t>
            </a:r>
            <a:endParaRPr lang="de-DE" dirty="0">
              <a:solidFill>
                <a:schemeClr val="tx1"/>
              </a:solidFill>
            </a:endParaRPr>
          </a:p>
        </p:txBody>
      </p:sp>
      <p:sp>
        <p:nvSpPr>
          <p:cNvPr id="8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9396919" y="6356349"/>
            <a:ext cx="2743200" cy="365125"/>
          </a:xfrm>
        </p:spPr>
        <p:txBody>
          <a:bodyPr/>
          <a:lstStyle/>
          <a:p>
            <a:r>
              <a:rPr lang="de-DE" dirty="0" smtClean="0">
                <a:solidFill>
                  <a:schemeClr val="tx1"/>
                </a:solidFill>
              </a:rPr>
              <a:t>42</a:t>
            </a:r>
            <a:endParaRPr lang="de-DE" dirty="0">
              <a:solidFill>
                <a:schemeClr val="tx1"/>
              </a:solidFill>
            </a:endParaRPr>
          </a:p>
        </p:txBody>
      </p:sp>
      <p:sp>
        <p:nvSpPr>
          <p:cNvPr id="2" name="Textfeld 1"/>
          <p:cNvSpPr txBox="1"/>
          <p:nvPr/>
        </p:nvSpPr>
        <p:spPr>
          <a:xfrm>
            <a:off x="-9730" y="-47706"/>
            <a:ext cx="3356045" cy="61863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288000"/>
            <a:r>
              <a:rPr lang="de-DE" b="1" dirty="0" smtClean="0">
                <a:solidFill>
                  <a:schemeClr val="bg1"/>
                </a:solidFill>
              </a:rPr>
              <a:t>1.	Lernstrategien</a:t>
            </a:r>
          </a:p>
          <a:p>
            <a:pPr defTabSz="288000"/>
            <a:r>
              <a:rPr lang="de-DE" b="1" dirty="0" smtClean="0">
                <a:solidFill>
                  <a:schemeClr val="bg1"/>
                </a:solidFill>
              </a:rPr>
              <a:t>2.	Zeitmanagement</a:t>
            </a:r>
          </a:p>
          <a:p>
            <a:pPr defTabSz="288000"/>
            <a:r>
              <a:rPr lang="de-DE" b="1" dirty="0" smtClean="0">
                <a:solidFill>
                  <a:schemeClr val="bg1"/>
                </a:solidFill>
              </a:rPr>
              <a:t>3.	Lernumfeld</a:t>
            </a:r>
          </a:p>
          <a:p>
            <a:pPr defTabSz="288000"/>
            <a:r>
              <a:rPr lang="de-DE" b="1" dirty="0">
                <a:solidFill>
                  <a:schemeClr val="bg1"/>
                </a:solidFill>
              </a:rPr>
              <a:t>4</a:t>
            </a:r>
            <a:r>
              <a:rPr lang="de-DE" b="1" dirty="0" smtClean="0">
                <a:solidFill>
                  <a:schemeClr val="bg1"/>
                </a:solidFill>
              </a:rPr>
              <a:t>.	Lernmedien</a:t>
            </a:r>
          </a:p>
          <a:p>
            <a:pPr defTabSz="288000"/>
            <a:r>
              <a:rPr lang="de-DE" b="1" dirty="0" smtClean="0">
                <a:solidFill>
                  <a:schemeClr val="bg1"/>
                </a:solidFill>
              </a:rPr>
              <a:t>    4.a	Gedruckte Medien</a:t>
            </a:r>
          </a:p>
          <a:p>
            <a:pPr defTabSz="252000"/>
            <a:r>
              <a:rPr lang="de-DE" b="1" dirty="0" smtClean="0">
                <a:solidFill>
                  <a:schemeClr val="bg1"/>
                </a:solidFill>
              </a:rPr>
              <a:t>		4.a.1	Gesetzestexte</a:t>
            </a:r>
          </a:p>
          <a:p>
            <a:pPr defTabSz="252000"/>
            <a:r>
              <a:rPr lang="de-DE" b="1" dirty="0" smtClean="0">
                <a:solidFill>
                  <a:schemeClr val="bg1"/>
                </a:solidFill>
              </a:rPr>
              <a:t>		4.a.2	Lehrbücher/Skript</a:t>
            </a:r>
          </a:p>
          <a:p>
            <a:pPr defTabSz="252000"/>
            <a:r>
              <a:rPr lang="de-DE" b="1" dirty="0">
                <a:solidFill>
                  <a:schemeClr val="bg1"/>
                </a:solidFill>
              </a:rPr>
              <a:t>	</a:t>
            </a:r>
            <a:r>
              <a:rPr lang="de-DE" b="1" dirty="0" smtClean="0">
                <a:solidFill>
                  <a:schemeClr val="bg1"/>
                </a:solidFill>
              </a:rPr>
              <a:t>	</a:t>
            </a:r>
            <a:r>
              <a:rPr lang="de-DE" b="1" u="sng" dirty="0" smtClean="0">
                <a:solidFill>
                  <a:schemeClr val="bg1"/>
                </a:solidFill>
              </a:rPr>
              <a:t>4.a.3	Kommentar</a:t>
            </a:r>
            <a:r>
              <a:rPr lang="de-DE" b="1" dirty="0" smtClean="0">
                <a:solidFill>
                  <a:schemeClr val="bg1"/>
                </a:solidFill>
              </a:rPr>
              <a:t>/</a:t>
            </a:r>
          </a:p>
          <a:p>
            <a:pPr defTabSz="252000"/>
            <a:r>
              <a:rPr lang="de-DE" b="1" dirty="0">
                <a:solidFill>
                  <a:schemeClr val="bg1"/>
                </a:solidFill>
              </a:rPr>
              <a:t>	</a:t>
            </a:r>
            <a:r>
              <a:rPr lang="de-DE" b="1" dirty="0" smtClean="0">
                <a:solidFill>
                  <a:schemeClr val="bg1"/>
                </a:solidFill>
              </a:rPr>
              <a:t>			</a:t>
            </a:r>
            <a:r>
              <a:rPr lang="de-DE" b="1" u="sng" dirty="0" smtClean="0">
                <a:solidFill>
                  <a:schemeClr val="bg1"/>
                </a:solidFill>
              </a:rPr>
              <a:t>Handbuch</a:t>
            </a:r>
          </a:p>
          <a:p>
            <a:pPr defTabSz="252000"/>
            <a:r>
              <a:rPr lang="de-DE" b="1" dirty="0">
                <a:solidFill>
                  <a:schemeClr val="bg1"/>
                </a:solidFill>
              </a:rPr>
              <a:t>	</a:t>
            </a:r>
            <a:r>
              <a:rPr lang="de-DE" b="1" dirty="0" smtClean="0">
                <a:solidFill>
                  <a:schemeClr val="bg1"/>
                </a:solidFill>
              </a:rPr>
              <a:t>	4.a.4	Monographie	</a:t>
            </a:r>
          </a:p>
          <a:p>
            <a:pPr defTabSz="252000"/>
            <a:r>
              <a:rPr lang="de-DE" b="1" dirty="0">
                <a:solidFill>
                  <a:schemeClr val="bg1"/>
                </a:solidFill>
              </a:rPr>
              <a:t>	</a:t>
            </a:r>
            <a:r>
              <a:rPr lang="de-DE" b="1" dirty="0" smtClean="0">
                <a:solidFill>
                  <a:schemeClr val="bg1"/>
                </a:solidFill>
              </a:rPr>
              <a:t>	4.a.5	Zeitschriften/</a:t>
            </a:r>
          </a:p>
          <a:p>
            <a:pPr defTabSz="252000"/>
            <a:r>
              <a:rPr lang="de-DE" b="1" dirty="0">
                <a:solidFill>
                  <a:schemeClr val="bg1"/>
                </a:solidFill>
              </a:rPr>
              <a:t>	</a:t>
            </a:r>
            <a:r>
              <a:rPr lang="de-DE" b="1" dirty="0" smtClean="0">
                <a:solidFill>
                  <a:schemeClr val="bg1"/>
                </a:solidFill>
              </a:rPr>
              <a:t>			Aufsätze/</a:t>
            </a:r>
          </a:p>
          <a:p>
            <a:pPr defTabSz="252000"/>
            <a:r>
              <a:rPr lang="de-DE" b="1" dirty="0">
                <a:solidFill>
                  <a:schemeClr val="bg1"/>
                </a:solidFill>
              </a:rPr>
              <a:t>	</a:t>
            </a:r>
            <a:r>
              <a:rPr lang="de-DE" b="1" dirty="0" smtClean="0">
                <a:solidFill>
                  <a:schemeClr val="bg1"/>
                </a:solidFill>
              </a:rPr>
              <a:t>			Festschriften</a:t>
            </a:r>
          </a:p>
          <a:p>
            <a:pPr defTabSz="288000">
              <a:tabLst>
                <a:tab pos="288000" algn="l"/>
              </a:tabLst>
            </a:pPr>
            <a:r>
              <a:rPr lang="de-DE" b="1" dirty="0" smtClean="0">
                <a:solidFill>
                  <a:schemeClr val="bg1"/>
                </a:solidFill>
              </a:rPr>
              <a:t>    4.b	Elektronische Medien</a:t>
            </a:r>
          </a:p>
          <a:p>
            <a:pPr defTabSz="252000">
              <a:tabLst>
                <a:tab pos="288000" algn="l"/>
              </a:tabLst>
            </a:pPr>
            <a:r>
              <a:rPr lang="de-DE" b="1" dirty="0" smtClean="0">
                <a:solidFill>
                  <a:schemeClr val="bg1"/>
                </a:solidFill>
              </a:rPr>
              <a:t>		4.b.1	Internet</a:t>
            </a:r>
          </a:p>
          <a:p>
            <a:pPr defTabSz="252000">
              <a:tabLst>
                <a:tab pos="288000" algn="l"/>
              </a:tabLst>
            </a:pPr>
            <a:r>
              <a:rPr lang="de-DE" b="1" dirty="0">
                <a:solidFill>
                  <a:schemeClr val="bg1"/>
                </a:solidFill>
              </a:rPr>
              <a:t>	</a:t>
            </a:r>
            <a:r>
              <a:rPr lang="de-DE" b="1" dirty="0" smtClean="0">
                <a:solidFill>
                  <a:schemeClr val="bg1"/>
                </a:solidFill>
              </a:rPr>
              <a:t>	4.b.2	Datenbanken</a:t>
            </a:r>
          </a:p>
          <a:p>
            <a:pPr defTabSz="288000">
              <a:tabLst>
                <a:tab pos="288000" algn="l"/>
              </a:tabLst>
            </a:pPr>
            <a:r>
              <a:rPr lang="de-DE" b="1" dirty="0">
                <a:solidFill>
                  <a:schemeClr val="bg1"/>
                </a:solidFill>
              </a:rPr>
              <a:t> </a:t>
            </a:r>
            <a:r>
              <a:rPr lang="de-DE" b="1" dirty="0" smtClean="0">
                <a:solidFill>
                  <a:schemeClr val="bg1"/>
                </a:solidFill>
              </a:rPr>
              <a:t>   4.c	sonstige Medien</a:t>
            </a:r>
          </a:p>
          <a:p>
            <a:pPr defTabSz="288000">
              <a:tabLst>
                <a:tab pos="288000" algn="l"/>
              </a:tabLst>
            </a:pPr>
            <a:r>
              <a:rPr lang="de-DE" b="1" dirty="0" smtClean="0">
                <a:solidFill>
                  <a:schemeClr val="bg1"/>
                </a:solidFill>
              </a:rPr>
              <a:t>    4.d	Kombination der</a:t>
            </a:r>
          </a:p>
          <a:p>
            <a:pPr defTabSz="288000">
              <a:tabLst>
                <a:tab pos="288000" algn="l"/>
              </a:tabLst>
            </a:pPr>
            <a:r>
              <a:rPr lang="de-DE" b="1" dirty="0">
                <a:solidFill>
                  <a:schemeClr val="bg1"/>
                </a:solidFill>
              </a:rPr>
              <a:t>	</a:t>
            </a:r>
            <a:r>
              <a:rPr lang="de-DE" b="1" dirty="0" smtClean="0">
                <a:solidFill>
                  <a:schemeClr val="bg1"/>
                </a:solidFill>
              </a:rPr>
              <a:t>	Lernmedien </a:t>
            </a:r>
          </a:p>
          <a:p>
            <a:pPr defTabSz="288000">
              <a:tabLst>
                <a:tab pos="288000" algn="l"/>
              </a:tabLst>
            </a:pPr>
            <a:r>
              <a:rPr lang="de-DE" b="1" dirty="0" smtClean="0">
                <a:solidFill>
                  <a:schemeClr val="bg1"/>
                </a:solidFill>
              </a:rPr>
              <a:t>5.	Eigene Erfahrungen</a:t>
            </a:r>
          </a:p>
          <a:p>
            <a:pPr defTabSz="252000">
              <a:tabLst>
                <a:tab pos="288000" algn="l"/>
              </a:tabLst>
            </a:pPr>
            <a:r>
              <a:rPr lang="de-DE" b="1" dirty="0" smtClean="0">
                <a:solidFill>
                  <a:schemeClr val="bg1"/>
                </a:solidFill>
              </a:rPr>
              <a:t>		</a:t>
            </a:r>
          </a:p>
          <a:p>
            <a:pPr defTabSz="252000">
              <a:tabLst>
                <a:tab pos="288000" algn="l"/>
              </a:tabLst>
            </a:pPr>
            <a:r>
              <a:rPr lang="de-DE" b="1" dirty="0">
                <a:solidFill>
                  <a:schemeClr val="bg1"/>
                </a:solidFill>
              </a:rPr>
              <a:t>	</a:t>
            </a:r>
            <a:r>
              <a:rPr lang="de-DE" b="1" dirty="0" smtClean="0">
                <a:solidFill>
                  <a:schemeClr val="bg1"/>
                </a:solidFill>
              </a:rPr>
              <a:t>	</a:t>
            </a:r>
            <a:r>
              <a:rPr lang="de-DE" b="1" dirty="0">
                <a:solidFill>
                  <a:schemeClr val="bg1"/>
                </a:solidFill>
              </a:rPr>
              <a:t>	</a:t>
            </a:r>
          </a:p>
        </p:txBody>
      </p:sp>
      <p:sp>
        <p:nvSpPr>
          <p:cNvPr id="9" name="Textfeld 8"/>
          <p:cNvSpPr txBox="1"/>
          <p:nvPr/>
        </p:nvSpPr>
        <p:spPr>
          <a:xfrm>
            <a:off x="3243532" y="1311215"/>
            <a:ext cx="8755811" cy="31700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sz="2000" dirty="0" smtClean="0"/>
              <a:t>Hauptaufgabe Gesetzestexte zu erläutern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sz="2000" dirty="0" smtClean="0"/>
              <a:t>Darstellung der Rechtsnorm danach Kommentierung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sz="2000" dirty="0" smtClean="0"/>
              <a:t>Kommentierungen sind nicht immer vollständig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sz="2000" dirty="0" smtClean="0"/>
              <a:t>Großer Zeitaufwand</a:t>
            </a:r>
            <a:r>
              <a:rPr lang="de-DE" sz="2000" dirty="0" smtClean="0">
                <a:sym typeface="Wingdings" panose="05000000000000000000" pitchFamily="2" charset="2"/>
              </a:rPr>
              <a:t> bedingt geeignet für Prüfungsvorbereitung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sz="2000" dirty="0" smtClean="0">
                <a:sym typeface="Wingdings" panose="05000000000000000000" pitchFamily="2" charset="2"/>
              </a:rPr>
              <a:t>Lehrbuch/Kommentar decken ganze Rechtsgebiete ab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sz="2000" dirty="0" smtClean="0">
                <a:sym typeface="Wingdings" panose="05000000000000000000" pitchFamily="2" charset="2"/>
              </a:rPr>
              <a:t>Handbuch Themen/Probleme die in Lehrbüchern/Kommentaren geringe/keine Beachtung finden.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sz="2000" dirty="0" smtClean="0">
                <a:sym typeface="Wingdings" panose="05000000000000000000" pitchFamily="2" charset="2"/>
              </a:rPr>
              <a:t>Ungeeignet für Prüfungsvorbereitung</a:t>
            </a:r>
          </a:p>
          <a:p>
            <a:endParaRPr lang="de-DE" sz="2000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de-DE" sz="2000" dirty="0"/>
          </a:p>
        </p:txBody>
      </p:sp>
      <p:pic>
        <p:nvPicPr>
          <p:cNvPr id="4" name="Picture 2" descr="http://www.juristisches-antiquariat.de/images/product_images/original_images/_mg_1032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84870" y="3199534"/>
            <a:ext cx="1478607" cy="22192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http://www.beck-shop.de/productimages/rsw/images/products/9783406614712_large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72919" y="3306762"/>
            <a:ext cx="1524000" cy="22764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275643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 rot="5400000">
            <a:off x="-1989307" y="1989305"/>
            <a:ext cx="6858000" cy="2879389"/>
          </a:xfrm>
          <a:solidFill>
            <a:schemeClr val="accent5">
              <a:lumMod val="75000"/>
            </a:schemeClr>
          </a:solidFill>
        </p:spPr>
        <p:txBody>
          <a:bodyPr/>
          <a:lstStyle/>
          <a:p>
            <a:endParaRPr lang="de-DE" dirty="0"/>
          </a:p>
        </p:txBody>
      </p:sp>
      <p:pic>
        <p:nvPicPr>
          <p:cNvPr id="1026" name="Picture 2" descr="Logo der Fachhochschule Schmalkalden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31870" y="36513"/>
            <a:ext cx="4953000" cy="9937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Fußzeilenplatzhalter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6136532" cy="365125"/>
          </a:xfrm>
        </p:spPr>
        <p:txBody>
          <a:bodyPr/>
          <a:lstStyle/>
          <a:p>
            <a:r>
              <a:rPr lang="de-DE" dirty="0" smtClean="0">
                <a:solidFill>
                  <a:schemeClr val="tx1"/>
                </a:solidFill>
              </a:rPr>
              <a:t>Uwe </a:t>
            </a:r>
            <a:r>
              <a:rPr lang="de-DE" dirty="0" err="1" smtClean="0">
                <a:solidFill>
                  <a:schemeClr val="tx1"/>
                </a:solidFill>
              </a:rPr>
              <a:t>Neisen</a:t>
            </a:r>
            <a:r>
              <a:rPr lang="de-DE" dirty="0" smtClean="0">
                <a:solidFill>
                  <a:schemeClr val="tx1"/>
                </a:solidFill>
              </a:rPr>
              <a:t>, Yannick Hartung, </a:t>
            </a:r>
            <a:r>
              <a:rPr lang="de-DE" dirty="0" err="1" smtClean="0">
                <a:solidFill>
                  <a:schemeClr val="tx1"/>
                </a:solidFill>
              </a:rPr>
              <a:t>Yannic</a:t>
            </a:r>
            <a:r>
              <a:rPr lang="de-DE" dirty="0" smtClean="0">
                <a:solidFill>
                  <a:schemeClr val="tx1"/>
                </a:solidFill>
              </a:rPr>
              <a:t> </a:t>
            </a:r>
            <a:r>
              <a:rPr lang="de-DE" dirty="0" err="1" smtClean="0">
                <a:solidFill>
                  <a:schemeClr val="tx1"/>
                </a:solidFill>
              </a:rPr>
              <a:t>Klinzing</a:t>
            </a:r>
            <a:r>
              <a:rPr lang="de-DE" dirty="0" smtClean="0">
                <a:solidFill>
                  <a:schemeClr val="tx1"/>
                </a:solidFill>
              </a:rPr>
              <a:t>, Kevin Ziller </a:t>
            </a:r>
            <a:endParaRPr lang="de-DE" dirty="0">
              <a:solidFill>
                <a:schemeClr val="tx1"/>
              </a:solidFill>
            </a:endParaRPr>
          </a:p>
        </p:txBody>
      </p:sp>
      <p:sp>
        <p:nvSpPr>
          <p:cNvPr id="8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9396919" y="6356349"/>
            <a:ext cx="2743200" cy="365125"/>
          </a:xfrm>
        </p:spPr>
        <p:txBody>
          <a:bodyPr/>
          <a:lstStyle/>
          <a:p>
            <a:r>
              <a:rPr lang="de-DE" dirty="0" smtClean="0">
                <a:solidFill>
                  <a:schemeClr val="tx1"/>
                </a:solidFill>
              </a:rPr>
              <a:t>43</a:t>
            </a:r>
            <a:endParaRPr lang="de-DE" dirty="0">
              <a:solidFill>
                <a:schemeClr val="tx1"/>
              </a:solidFill>
            </a:endParaRPr>
          </a:p>
        </p:txBody>
      </p:sp>
      <p:sp>
        <p:nvSpPr>
          <p:cNvPr id="2" name="Textfeld 1"/>
          <p:cNvSpPr txBox="1"/>
          <p:nvPr/>
        </p:nvSpPr>
        <p:spPr>
          <a:xfrm>
            <a:off x="-9730" y="-47706"/>
            <a:ext cx="3356045" cy="61863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288000"/>
            <a:r>
              <a:rPr lang="de-DE" b="1" dirty="0" smtClean="0">
                <a:solidFill>
                  <a:schemeClr val="bg1"/>
                </a:solidFill>
              </a:rPr>
              <a:t>1.	Lernstrategien</a:t>
            </a:r>
          </a:p>
          <a:p>
            <a:pPr defTabSz="288000"/>
            <a:r>
              <a:rPr lang="de-DE" b="1" dirty="0" smtClean="0">
                <a:solidFill>
                  <a:schemeClr val="bg1"/>
                </a:solidFill>
              </a:rPr>
              <a:t>2.	Zeitmanagement</a:t>
            </a:r>
          </a:p>
          <a:p>
            <a:pPr defTabSz="288000"/>
            <a:r>
              <a:rPr lang="de-DE" b="1" dirty="0" smtClean="0">
                <a:solidFill>
                  <a:schemeClr val="bg1"/>
                </a:solidFill>
              </a:rPr>
              <a:t>3.	Lernumfeld</a:t>
            </a:r>
          </a:p>
          <a:p>
            <a:pPr defTabSz="288000"/>
            <a:r>
              <a:rPr lang="de-DE" b="1" dirty="0">
                <a:solidFill>
                  <a:schemeClr val="bg1"/>
                </a:solidFill>
              </a:rPr>
              <a:t>4</a:t>
            </a:r>
            <a:r>
              <a:rPr lang="de-DE" b="1" dirty="0" smtClean="0">
                <a:solidFill>
                  <a:schemeClr val="bg1"/>
                </a:solidFill>
              </a:rPr>
              <a:t>.	Lernmedien</a:t>
            </a:r>
          </a:p>
          <a:p>
            <a:pPr defTabSz="288000"/>
            <a:r>
              <a:rPr lang="de-DE" b="1" dirty="0" smtClean="0">
                <a:solidFill>
                  <a:schemeClr val="bg1"/>
                </a:solidFill>
              </a:rPr>
              <a:t>    4.a	Gedruckte Medien</a:t>
            </a:r>
          </a:p>
          <a:p>
            <a:pPr defTabSz="252000"/>
            <a:r>
              <a:rPr lang="de-DE" b="1" dirty="0" smtClean="0">
                <a:solidFill>
                  <a:schemeClr val="bg1"/>
                </a:solidFill>
              </a:rPr>
              <a:t>		4.a.1	Gesetzestexte</a:t>
            </a:r>
          </a:p>
          <a:p>
            <a:pPr defTabSz="252000"/>
            <a:r>
              <a:rPr lang="de-DE" b="1" dirty="0" smtClean="0">
                <a:solidFill>
                  <a:schemeClr val="bg1"/>
                </a:solidFill>
              </a:rPr>
              <a:t>		4.a.2	Lehrbücher/Skript</a:t>
            </a:r>
          </a:p>
          <a:p>
            <a:pPr defTabSz="252000"/>
            <a:r>
              <a:rPr lang="de-DE" b="1" dirty="0">
                <a:solidFill>
                  <a:schemeClr val="bg1"/>
                </a:solidFill>
              </a:rPr>
              <a:t>	</a:t>
            </a:r>
            <a:r>
              <a:rPr lang="de-DE" b="1" dirty="0" smtClean="0">
                <a:solidFill>
                  <a:schemeClr val="bg1"/>
                </a:solidFill>
              </a:rPr>
              <a:t>	4.a.3	Kommentar/</a:t>
            </a:r>
          </a:p>
          <a:p>
            <a:pPr defTabSz="252000"/>
            <a:r>
              <a:rPr lang="de-DE" b="1" dirty="0">
                <a:solidFill>
                  <a:schemeClr val="bg1"/>
                </a:solidFill>
              </a:rPr>
              <a:t>	</a:t>
            </a:r>
            <a:r>
              <a:rPr lang="de-DE" b="1" dirty="0" smtClean="0">
                <a:solidFill>
                  <a:schemeClr val="bg1"/>
                </a:solidFill>
              </a:rPr>
              <a:t>			Handbuch</a:t>
            </a:r>
          </a:p>
          <a:p>
            <a:pPr defTabSz="252000"/>
            <a:r>
              <a:rPr lang="de-DE" b="1" dirty="0">
                <a:solidFill>
                  <a:schemeClr val="bg1"/>
                </a:solidFill>
              </a:rPr>
              <a:t>	</a:t>
            </a:r>
            <a:r>
              <a:rPr lang="de-DE" b="1" dirty="0" smtClean="0">
                <a:solidFill>
                  <a:schemeClr val="bg1"/>
                </a:solidFill>
              </a:rPr>
              <a:t>	</a:t>
            </a:r>
            <a:r>
              <a:rPr lang="de-DE" b="1" u="sng" dirty="0" smtClean="0">
                <a:solidFill>
                  <a:schemeClr val="bg1"/>
                </a:solidFill>
              </a:rPr>
              <a:t>4.a.4	Monographie</a:t>
            </a:r>
            <a:r>
              <a:rPr lang="de-DE" b="1" dirty="0" smtClean="0">
                <a:solidFill>
                  <a:schemeClr val="bg1"/>
                </a:solidFill>
              </a:rPr>
              <a:t>	</a:t>
            </a:r>
          </a:p>
          <a:p>
            <a:pPr defTabSz="252000"/>
            <a:r>
              <a:rPr lang="de-DE" b="1" dirty="0">
                <a:solidFill>
                  <a:schemeClr val="bg1"/>
                </a:solidFill>
              </a:rPr>
              <a:t>	</a:t>
            </a:r>
            <a:r>
              <a:rPr lang="de-DE" b="1" dirty="0" smtClean="0">
                <a:solidFill>
                  <a:schemeClr val="bg1"/>
                </a:solidFill>
              </a:rPr>
              <a:t>	4.a.5	Zeitschriften/</a:t>
            </a:r>
          </a:p>
          <a:p>
            <a:pPr defTabSz="252000"/>
            <a:r>
              <a:rPr lang="de-DE" b="1" dirty="0">
                <a:solidFill>
                  <a:schemeClr val="bg1"/>
                </a:solidFill>
              </a:rPr>
              <a:t>	</a:t>
            </a:r>
            <a:r>
              <a:rPr lang="de-DE" b="1" dirty="0" smtClean="0">
                <a:solidFill>
                  <a:schemeClr val="bg1"/>
                </a:solidFill>
              </a:rPr>
              <a:t>			Aufsätze/</a:t>
            </a:r>
          </a:p>
          <a:p>
            <a:pPr defTabSz="252000"/>
            <a:r>
              <a:rPr lang="de-DE" b="1" dirty="0">
                <a:solidFill>
                  <a:schemeClr val="bg1"/>
                </a:solidFill>
              </a:rPr>
              <a:t>	</a:t>
            </a:r>
            <a:r>
              <a:rPr lang="de-DE" b="1" dirty="0" smtClean="0">
                <a:solidFill>
                  <a:schemeClr val="bg1"/>
                </a:solidFill>
              </a:rPr>
              <a:t>			Festschriften</a:t>
            </a:r>
          </a:p>
          <a:p>
            <a:pPr defTabSz="288000">
              <a:tabLst>
                <a:tab pos="288000" algn="l"/>
              </a:tabLst>
            </a:pPr>
            <a:r>
              <a:rPr lang="de-DE" b="1" dirty="0" smtClean="0">
                <a:solidFill>
                  <a:schemeClr val="bg1"/>
                </a:solidFill>
              </a:rPr>
              <a:t>    4.b	Elektronische Medien</a:t>
            </a:r>
          </a:p>
          <a:p>
            <a:pPr defTabSz="252000">
              <a:tabLst>
                <a:tab pos="288000" algn="l"/>
              </a:tabLst>
            </a:pPr>
            <a:r>
              <a:rPr lang="de-DE" b="1" dirty="0" smtClean="0">
                <a:solidFill>
                  <a:schemeClr val="bg1"/>
                </a:solidFill>
              </a:rPr>
              <a:t>		4.b.1	Internet</a:t>
            </a:r>
          </a:p>
          <a:p>
            <a:pPr defTabSz="252000">
              <a:tabLst>
                <a:tab pos="288000" algn="l"/>
              </a:tabLst>
            </a:pPr>
            <a:r>
              <a:rPr lang="de-DE" b="1" dirty="0">
                <a:solidFill>
                  <a:schemeClr val="bg1"/>
                </a:solidFill>
              </a:rPr>
              <a:t>	</a:t>
            </a:r>
            <a:r>
              <a:rPr lang="de-DE" b="1" dirty="0" smtClean="0">
                <a:solidFill>
                  <a:schemeClr val="bg1"/>
                </a:solidFill>
              </a:rPr>
              <a:t>	4.b.2	Datenbanken</a:t>
            </a:r>
          </a:p>
          <a:p>
            <a:pPr defTabSz="288000">
              <a:tabLst>
                <a:tab pos="288000" algn="l"/>
              </a:tabLst>
            </a:pPr>
            <a:r>
              <a:rPr lang="de-DE" b="1" dirty="0">
                <a:solidFill>
                  <a:schemeClr val="bg1"/>
                </a:solidFill>
              </a:rPr>
              <a:t> </a:t>
            </a:r>
            <a:r>
              <a:rPr lang="de-DE" b="1" dirty="0" smtClean="0">
                <a:solidFill>
                  <a:schemeClr val="bg1"/>
                </a:solidFill>
              </a:rPr>
              <a:t>   4.c	sonstige Medien</a:t>
            </a:r>
          </a:p>
          <a:p>
            <a:pPr defTabSz="288000">
              <a:tabLst>
                <a:tab pos="288000" algn="l"/>
              </a:tabLst>
            </a:pPr>
            <a:r>
              <a:rPr lang="de-DE" b="1" dirty="0" smtClean="0">
                <a:solidFill>
                  <a:schemeClr val="bg1"/>
                </a:solidFill>
              </a:rPr>
              <a:t>    4.d	Kombination der</a:t>
            </a:r>
          </a:p>
          <a:p>
            <a:pPr defTabSz="288000">
              <a:tabLst>
                <a:tab pos="288000" algn="l"/>
              </a:tabLst>
            </a:pPr>
            <a:r>
              <a:rPr lang="de-DE" b="1" dirty="0">
                <a:solidFill>
                  <a:schemeClr val="bg1"/>
                </a:solidFill>
              </a:rPr>
              <a:t>	</a:t>
            </a:r>
            <a:r>
              <a:rPr lang="de-DE" b="1" dirty="0" smtClean="0">
                <a:solidFill>
                  <a:schemeClr val="bg1"/>
                </a:solidFill>
              </a:rPr>
              <a:t>	Lernmedien </a:t>
            </a:r>
          </a:p>
          <a:p>
            <a:pPr defTabSz="288000">
              <a:tabLst>
                <a:tab pos="288000" algn="l"/>
              </a:tabLst>
            </a:pPr>
            <a:r>
              <a:rPr lang="de-DE" b="1" dirty="0" smtClean="0">
                <a:solidFill>
                  <a:schemeClr val="bg1"/>
                </a:solidFill>
              </a:rPr>
              <a:t>5.	Eigene Erfahrungen</a:t>
            </a:r>
          </a:p>
          <a:p>
            <a:pPr defTabSz="252000">
              <a:tabLst>
                <a:tab pos="288000" algn="l"/>
              </a:tabLst>
            </a:pPr>
            <a:r>
              <a:rPr lang="de-DE" b="1" dirty="0" smtClean="0">
                <a:solidFill>
                  <a:schemeClr val="bg1"/>
                </a:solidFill>
              </a:rPr>
              <a:t>		</a:t>
            </a:r>
          </a:p>
          <a:p>
            <a:pPr defTabSz="252000">
              <a:tabLst>
                <a:tab pos="288000" algn="l"/>
              </a:tabLst>
            </a:pPr>
            <a:r>
              <a:rPr lang="de-DE" b="1" dirty="0">
                <a:solidFill>
                  <a:schemeClr val="bg1"/>
                </a:solidFill>
              </a:rPr>
              <a:t>	</a:t>
            </a:r>
            <a:r>
              <a:rPr lang="de-DE" b="1" dirty="0" smtClean="0">
                <a:solidFill>
                  <a:schemeClr val="bg1"/>
                </a:solidFill>
              </a:rPr>
              <a:t>	</a:t>
            </a:r>
            <a:r>
              <a:rPr lang="de-DE" b="1" dirty="0">
                <a:solidFill>
                  <a:schemeClr val="bg1"/>
                </a:solidFill>
              </a:rPr>
              <a:t>	</a:t>
            </a:r>
          </a:p>
        </p:txBody>
      </p:sp>
      <p:sp>
        <p:nvSpPr>
          <p:cNvPr id="9" name="Textfeld 8"/>
          <p:cNvSpPr txBox="1"/>
          <p:nvPr/>
        </p:nvSpPr>
        <p:spPr>
          <a:xfrm>
            <a:off x="3243532" y="1311215"/>
            <a:ext cx="8755811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sz="2000" dirty="0" smtClean="0"/>
              <a:t>Widmet sich einem Einzelproblem (Rechtsgebiet)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sz="2000" dirty="0" smtClean="0"/>
              <a:t>Selbstständige Bücher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sz="2000" b="1" dirty="0" smtClean="0"/>
              <a:t>Im Bücherregal stehen lassen!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de-DE" sz="2000" dirty="0"/>
          </a:p>
        </p:txBody>
      </p:sp>
    </p:spTree>
    <p:extLst>
      <p:ext uri="{BB962C8B-B14F-4D97-AF65-F5344CB8AC3E}">
        <p14:creationId xmlns:p14="http://schemas.microsoft.com/office/powerpoint/2010/main" val="24982068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 rot="5400000">
            <a:off x="-1989307" y="1989305"/>
            <a:ext cx="6858000" cy="2879389"/>
          </a:xfrm>
          <a:solidFill>
            <a:schemeClr val="accent5">
              <a:lumMod val="75000"/>
            </a:schemeClr>
          </a:solidFill>
        </p:spPr>
        <p:txBody>
          <a:bodyPr/>
          <a:lstStyle/>
          <a:p>
            <a:endParaRPr lang="de-DE" dirty="0"/>
          </a:p>
        </p:txBody>
      </p:sp>
      <p:pic>
        <p:nvPicPr>
          <p:cNvPr id="1026" name="Picture 2" descr="Logo der Fachhochschule Schmalkalden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31870" y="36513"/>
            <a:ext cx="4953000" cy="9937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Fußzeilenplatzhalter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6136532" cy="365125"/>
          </a:xfrm>
        </p:spPr>
        <p:txBody>
          <a:bodyPr/>
          <a:lstStyle/>
          <a:p>
            <a:r>
              <a:rPr lang="de-DE" dirty="0" smtClean="0">
                <a:solidFill>
                  <a:schemeClr val="tx1"/>
                </a:solidFill>
              </a:rPr>
              <a:t>Uwe </a:t>
            </a:r>
            <a:r>
              <a:rPr lang="de-DE" dirty="0" err="1" smtClean="0">
                <a:solidFill>
                  <a:schemeClr val="tx1"/>
                </a:solidFill>
              </a:rPr>
              <a:t>Neisen</a:t>
            </a:r>
            <a:r>
              <a:rPr lang="de-DE" dirty="0" smtClean="0">
                <a:solidFill>
                  <a:schemeClr val="tx1"/>
                </a:solidFill>
              </a:rPr>
              <a:t>, Yannick Hartung, </a:t>
            </a:r>
            <a:r>
              <a:rPr lang="de-DE" dirty="0" err="1" smtClean="0">
                <a:solidFill>
                  <a:schemeClr val="tx1"/>
                </a:solidFill>
              </a:rPr>
              <a:t>Yannic</a:t>
            </a:r>
            <a:r>
              <a:rPr lang="de-DE" dirty="0" smtClean="0">
                <a:solidFill>
                  <a:schemeClr val="tx1"/>
                </a:solidFill>
              </a:rPr>
              <a:t> </a:t>
            </a:r>
            <a:r>
              <a:rPr lang="de-DE" dirty="0" err="1" smtClean="0">
                <a:solidFill>
                  <a:schemeClr val="tx1"/>
                </a:solidFill>
              </a:rPr>
              <a:t>Klinzing</a:t>
            </a:r>
            <a:r>
              <a:rPr lang="de-DE" dirty="0" smtClean="0">
                <a:solidFill>
                  <a:schemeClr val="tx1"/>
                </a:solidFill>
              </a:rPr>
              <a:t>, Kevin Ziller </a:t>
            </a:r>
            <a:endParaRPr lang="de-DE" dirty="0">
              <a:solidFill>
                <a:schemeClr val="tx1"/>
              </a:solidFill>
            </a:endParaRPr>
          </a:p>
        </p:txBody>
      </p:sp>
      <p:sp>
        <p:nvSpPr>
          <p:cNvPr id="8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9396919" y="6356349"/>
            <a:ext cx="2743200" cy="365125"/>
          </a:xfrm>
        </p:spPr>
        <p:txBody>
          <a:bodyPr/>
          <a:lstStyle/>
          <a:p>
            <a:r>
              <a:rPr lang="de-DE" dirty="0" smtClean="0">
                <a:solidFill>
                  <a:schemeClr val="tx1"/>
                </a:solidFill>
              </a:rPr>
              <a:t>44</a:t>
            </a:r>
            <a:endParaRPr lang="de-DE" dirty="0">
              <a:solidFill>
                <a:schemeClr val="tx1"/>
              </a:solidFill>
            </a:endParaRPr>
          </a:p>
        </p:txBody>
      </p:sp>
      <p:sp>
        <p:nvSpPr>
          <p:cNvPr id="2" name="Textfeld 1"/>
          <p:cNvSpPr txBox="1"/>
          <p:nvPr/>
        </p:nvSpPr>
        <p:spPr>
          <a:xfrm>
            <a:off x="-9730" y="-47706"/>
            <a:ext cx="3356045" cy="61863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288000"/>
            <a:r>
              <a:rPr lang="de-DE" b="1" dirty="0" smtClean="0">
                <a:solidFill>
                  <a:schemeClr val="bg1"/>
                </a:solidFill>
              </a:rPr>
              <a:t>1.	Lernstrategien</a:t>
            </a:r>
          </a:p>
          <a:p>
            <a:pPr defTabSz="288000"/>
            <a:r>
              <a:rPr lang="de-DE" b="1" dirty="0" smtClean="0">
                <a:solidFill>
                  <a:schemeClr val="bg1"/>
                </a:solidFill>
              </a:rPr>
              <a:t>2.	Zeitmanagement</a:t>
            </a:r>
          </a:p>
          <a:p>
            <a:pPr defTabSz="288000"/>
            <a:r>
              <a:rPr lang="de-DE" b="1" dirty="0" smtClean="0">
                <a:solidFill>
                  <a:schemeClr val="bg1"/>
                </a:solidFill>
              </a:rPr>
              <a:t>3.	Lernumfeld</a:t>
            </a:r>
          </a:p>
          <a:p>
            <a:pPr defTabSz="288000"/>
            <a:r>
              <a:rPr lang="de-DE" b="1" dirty="0">
                <a:solidFill>
                  <a:schemeClr val="bg1"/>
                </a:solidFill>
              </a:rPr>
              <a:t>4</a:t>
            </a:r>
            <a:r>
              <a:rPr lang="de-DE" b="1" dirty="0" smtClean="0">
                <a:solidFill>
                  <a:schemeClr val="bg1"/>
                </a:solidFill>
              </a:rPr>
              <a:t>.	Lernmedien</a:t>
            </a:r>
          </a:p>
          <a:p>
            <a:pPr defTabSz="288000"/>
            <a:r>
              <a:rPr lang="de-DE" b="1" dirty="0" smtClean="0">
                <a:solidFill>
                  <a:schemeClr val="bg1"/>
                </a:solidFill>
              </a:rPr>
              <a:t>    4.a	Gedruckte Medien</a:t>
            </a:r>
          </a:p>
          <a:p>
            <a:pPr defTabSz="252000"/>
            <a:r>
              <a:rPr lang="de-DE" b="1" dirty="0" smtClean="0">
                <a:solidFill>
                  <a:schemeClr val="bg1"/>
                </a:solidFill>
              </a:rPr>
              <a:t>		4.a.1	Gesetzestexte</a:t>
            </a:r>
          </a:p>
          <a:p>
            <a:pPr defTabSz="252000"/>
            <a:r>
              <a:rPr lang="de-DE" b="1" dirty="0" smtClean="0">
                <a:solidFill>
                  <a:schemeClr val="bg1"/>
                </a:solidFill>
              </a:rPr>
              <a:t>		4.a.2	Lehrbücher/Skript</a:t>
            </a:r>
          </a:p>
          <a:p>
            <a:pPr defTabSz="252000"/>
            <a:r>
              <a:rPr lang="de-DE" b="1" dirty="0">
                <a:solidFill>
                  <a:schemeClr val="bg1"/>
                </a:solidFill>
              </a:rPr>
              <a:t>	</a:t>
            </a:r>
            <a:r>
              <a:rPr lang="de-DE" b="1" dirty="0" smtClean="0">
                <a:solidFill>
                  <a:schemeClr val="bg1"/>
                </a:solidFill>
              </a:rPr>
              <a:t>	4.a.3	Kommentar/</a:t>
            </a:r>
          </a:p>
          <a:p>
            <a:pPr defTabSz="252000"/>
            <a:r>
              <a:rPr lang="de-DE" b="1" dirty="0">
                <a:solidFill>
                  <a:schemeClr val="bg1"/>
                </a:solidFill>
              </a:rPr>
              <a:t>	</a:t>
            </a:r>
            <a:r>
              <a:rPr lang="de-DE" b="1" dirty="0" smtClean="0">
                <a:solidFill>
                  <a:schemeClr val="bg1"/>
                </a:solidFill>
              </a:rPr>
              <a:t>			Handbuch</a:t>
            </a:r>
          </a:p>
          <a:p>
            <a:pPr defTabSz="252000"/>
            <a:r>
              <a:rPr lang="de-DE" b="1" dirty="0">
                <a:solidFill>
                  <a:schemeClr val="bg1"/>
                </a:solidFill>
              </a:rPr>
              <a:t>	</a:t>
            </a:r>
            <a:r>
              <a:rPr lang="de-DE" b="1" dirty="0" smtClean="0">
                <a:solidFill>
                  <a:schemeClr val="bg1"/>
                </a:solidFill>
              </a:rPr>
              <a:t>	4.a.4	Monographie	</a:t>
            </a:r>
          </a:p>
          <a:p>
            <a:pPr defTabSz="252000"/>
            <a:r>
              <a:rPr lang="de-DE" b="1" dirty="0">
                <a:solidFill>
                  <a:schemeClr val="bg1"/>
                </a:solidFill>
              </a:rPr>
              <a:t>	</a:t>
            </a:r>
            <a:r>
              <a:rPr lang="de-DE" b="1" dirty="0" smtClean="0">
                <a:solidFill>
                  <a:schemeClr val="bg1"/>
                </a:solidFill>
              </a:rPr>
              <a:t>	</a:t>
            </a:r>
            <a:r>
              <a:rPr lang="de-DE" b="1" u="sng" dirty="0" smtClean="0">
                <a:solidFill>
                  <a:schemeClr val="bg1"/>
                </a:solidFill>
              </a:rPr>
              <a:t>4.a.5	Zeitschriften/</a:t>
            </a:r>
          </a:p>
          <a:p>
            <a:pPr defTabSz="252000"/>
            <a:r>
              <a:rPr lang="de-DE" b="1" dirty="0">
                <a:solidFill>
                  <a:schemeClr val="bg1"/>
                </a:solidFill>
              </a:rPr>
              <a:t>	</a:t>
            </a:r>
            <a:r>
              <a:rPr lang="de-DE" b="1" dirty="0" smtClean="0">
                <a:solidFill>
                  <a:schemeClr val="bg1"/>
                </a:solidFill>
              </a:rPr>
              <a:t>			</a:t>
            </a:r>
            <a:r>
              <a:rPr lang="de-DE" b="1" u="sng" dirty="0" smtClean="0">
                <a:solidFill>
                  <a:schemeClr val="bg1"/>
                </a:solidFill>
              </a:rPr>
              <a:t>Aufsätze/</a:t>
            </a:r>
          </a:p>
          <a:p>
            <a:pPr defTabSz="252000"/>
            <a:r>
              <a:rPr lang="de-DE" b="1" dirty="0">
                <a:solidFill>
                  <a:schemeClr val="bg1"/>
                </a:solidFill>
              </a:rPr>
              <a:t>	</a:t>
            </a:r>
            <a:r>
              <a:rPr lang="de-DE" b="1" dirty="0" smtClean="0">
                <a:solidFill>
                  <a:schemeClr val="bg1"/>
                </a:solidFill>
              </a:rPr>
              <a:t>			</a:t>
            </a:r>
            <a:r>
              <a:rPr lang="de-DE" b="1" u="sng" dirty="0" smtClean="0">
                <a:solidFill>
                  <a:schemeClr val="bg1"/>
                </a:solidFill>
              </a:rPr>
              <a:t>Festschriften</a:t>
            </a:r>
            <a:endParaRPr lang="de-DE" b="1" dirty="0" smtClean="0">
              <a:solidFill>
                <a:schemeClr val="bg1"/>
              </a:solidFill>
            </a:endParaRPr>
          </a:p>
          <a:p>
            <a:pPr defTabSz="288000">
              <a:tabLst>
                <a:tab pos="288000" algn="l"/>
              </a:tabLst>
            </a:pPr>
            <a:r>
              <a:rPr lang="de-DE" b="1" dirty="0" smtClean="0">
                <a:solidFill>
                  <a:schemeClr val="bg1"/>
                </a:solidFill>
              </a:rPr>
              <a:t>    4.b	Elektronische Medien</a:t>
            </a:r>
          </a:p>
          <a:p>
            <a:pPr defTabSz="252000">
              <a:tabLst>
                <a:tab pos="288000" algn="l"/>
              </a:tabLst>
            </a:pPr>
            <a:r>
              <a:rPr lang="de-DE" b="1" dirty="0" smtClean="0">
                <a:solidFill>
                  <a:schemeClr val="bg1"/>
                </a:solidFill>
              </a:rPr>
              <a:t>		4.b.1	Internet</a:t>
            </a:r>
          </a:p>
          <a:p>
            <a:pPr defTabSz="252000">
              <a:tabLst>
                <a:tab pos="288000" algn="l"/>
              </a:tabLst>
            </a:pPr>
            <a:r>
              <a:rPr lang="de-DE" b="1" dirty="0">
                <a:solidFill>
                  <a:schemeClr val="bg1"/>
                </a:solidFill>
              </a:rPr>
              <a:t>	</a:t>
            </a:r>
            <a:r>
              <a:rPr lang="de-DE" b="1" dirty="0" smtClean="0">
                <a:solidFill>
                  <a:schemeClr val="bg1"/>
                </a:solidFill>
              </a:rPr>
              <a:t>	4.b.2	Datenbanken</a:t>
            </a:r>
          </a:p>
          <a:p>
            <a:pPr defTabSz="288000">
              <a:tabLst>
                <a:tab pos="288000" algn="l"/>
              </a:tabLst>
            </a:pPr>
            <a:r>
              <a:rPr lang="de-DE" b="1" dirty="0">
                <a:solidFill>
                  <a:schemeClr val="bg1"/>
                </a:solidFill>
              </a:rPr>
              <a:t> </a:t>
            </a:r>
            <a:r>
              <a:rPr lang="de-DE" b="1" dirty="0" smtClean="0">
                <a:solidFill>
                  <a:schemeClr val="bg1"/>
                </a:solidFill>
              </a:rPr>
              <a:t>   4.c	sonstige Medien</a:t>
            </a:r>
          </a:p>
          <a:p>
            <a:pPr defTabSz="288000">
              <a:tabLst>
                <a:tab pos="288000" algn="l"/>
              </a:tabLst>
            </a:pPr>
            <a:r>
              <a:rPr lang="de-DE" b="1" dirty="0" smtClean="0">
                <a:solidFill>
                  <a:schemeClr val="bg1"/>
                </a:solidFill>
              </a:rPr>
              <a:t>    4.d	Kombination der</a:t>
            </a:r>
          </a:p>
          <a:p>
            <a:pPr defTabSz="288000">
              <a:tabLst>
                <a:tab pos="288000" algn="l"/>
              </a:tabLst>
            </a:pPr>
            <a:r>
              <a:rPr lang="de-DE" b="1" dirty="0">
                <a:solidFill>
                  <a:schemeClr val="bg1"/>
                </a:solidFill>
              </a:rPr>
              <a:t>	</a:t>
            </a:r>
            <a:r>
              <a:rPr lang="de-DE" b="1" dirty="0" smtClean="0">
                <a:solidFill>
                  <a:schemeClr val="bg1"/>
                </a:solidFill>
              </a:rPr>
              <a:t>	Lernmedien </a:t>
            </a:r>
          </a:p>
          <a:p>
            <a:pPr defTabSz="288000">
              <a:tabLst>
                <a:tab pos="288000" algn="l"/>
              </a:tabLst>
            </a:pPr>
            <a:r>
              <a:rPr lang="de-DE" b="1" dirty="0" smtClean="0">
                <a:solidFill>
                  <a:schemeClr val="bg1"/>
                </a:solidFill>
              </a:rPr>
              <a:t>5.	Eigene Erfahrungen</a:t>
            </a:r>
          </a:p>
          <a:p>
            <a:pPr defTabSz="252000">
              <a:tabLst>
                <a:tab pos="288000" algn="l"/>
              </a:tabLst>
            </a:pPr>
            <a:r>
              <a:rPr lang="de-DE" b="1" dirty="0" smtClean="0">
                <a:solidFill>
                  <a:schemeClr val="bg1"/>
                </a:solidFill>
              </a:rPr>
              <a:t>		</a:t>
            </a:r>
          </a:p>
          <a:p>
            <a:pPr defTabSz="252000">
              <a:tabLst>
                <a:tab pos="288000" algn="l"/>
              </a:tabLst>
            </a:pPr>
            <a:r>
              <a:rPr lang="de-DE" b="1" dirty="0">
                <a:solidFill>
                  <a:schemeClr val="bg1"/>
                </a:solidFill>
              </a:rPr>
              <a:t>	</a:t>
            </a:r>
            <a:r>
              <a:rPr lang="de-DE" b="1" dirty="0" smtClean="0">
                <a:solidFill>
                  <a:schemeClr val="bg1"/>
                </a:solidFill>
              </a:rPr>
              <a:t>	</a:t>
            </a:r>
            <a:r>
              <a:rPr lang="de-DE" b="1" dirty="0">
                <a:solidFill>
                  <a:schemeClr val="bg1"/>
                </a:solidFill>
              </a:rPr>
              <a:t>	</a:t>
            </a:r>
          </a:p>
        </p:txBody>
      </p:sp>
      <p:sp>
        <p:nvSpPr>
          <p:cNvPr id="9" name="Textfeld 8"/>
          <p:cNvSpPr txBox="1"/>
          <p:nvPr/>
        </p:nvSpPr>
        <p:spPr>
          <a:xfrm>
            <a:off x="3243532" y="1311215"/>
            <a:ext cx="8755811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sz="2000" dirty="0" smtClean="0"/>
              <a:t>Einzelthemen befassen sich einzelne Aufsätze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sz="2000" dirty="0" smtClean="0"/>
              <a:t>Sammelbänden als Festschrift/Juristische Zeitschrift oder Tagungsschriften veröffentlicht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sz="2000" dirty="0" smtClean="0"/>
              <a:t>Zeitschriften (alle Rechtsgebiet oder Teilgebiete)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sz="2000" dirty="0" smtClean="0"/>
              <a:t>Zeitschriften Prüfungsvorbereitung durchaus geeignet (Aufsätze kurz)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sz="2000" dirty="0" smtClean="0"/>
              <a:t>Kombination mit Kurzkehrbüchern  </a:t>
            </a:r>
          </a:p>
          <a:p>
            <a:endParaRPr lang="de-DE" sz="2000" dirty="0"/>
          </a:p>
        </p:txBody>
      </p:sp>
      <p:pic>
        <p:nvPicPr>
          <p:cNvPr id="4098" name="Picture 2" descr="http://www.beck-shop.de/productimages/rsw/images/products/NJW_160w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89189" y="3654618"/>
            <a:ext cx="1524000" cy="21526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6" name="Picture 10" descr="http://www.sack.de/media/catalog/product/cache/1/image/9df78eab33525d08d6e5fb8d27136e95/2/0/20629_101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04730" y="3664143"/>
            <a:ext cx="1524000" cy="2143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853109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10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10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 rot="5400000">
            <a:off x="-1989307" y="1989305"/>
            <a:ext cx="6858000" cy="2879389"/>
          </a:xfrm>
          <a:solidFill>
            <a:schemeClr val="accent5">
              <a:lumMod val="75000"/>
            </a:schemeClr>
          </a:solidFill>
        </p:spPr>
        <p:txBody>
          <a:bodyPr/>
          <a:lstStyle/>
          <a:p>
            <a:endParaRPr lang="de-DE" dirty="0"/>
          </a:p>
        </p:txBody>
      </p:sp>
      <p:pic>
        <p:nvPicPr>
          <p:cNvPr id="1026" name="Picture 2" descr="Logo der Fachhochschule Schmalkalden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31870" y="36513"/>
            <a:ext cx="4953000" cy="9937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Fußzeilenplatzhalter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6136532" cy="365125"/>
          </a:xfrm>
        </p:spPr>
        <p:txBody>
          <a:bodyPr/>
          <a:lstStyle/>
          <a:p>
            <a:r>
              <a:rPr lang="de-DE" dirty="0" smtClean="0">
                <a:solidFill>
                  <a:schemeClr val="tx1"/>
                </a:solidFill>
              </a:rPr>
              <a:t>Uwe </a:t>
            </a:r>
            <a:r>
              <a:rPr lang="de-DE" dirty="0" err="1" smtClean="0">
                <a:solidFill>
                  <a:schemeClr val="tx1"/>
                </a:solidFill>
              </a:rPr>
              <a:t>Neisen</a:t>
            </a:r>
            <a:r>
              <a:rPr lang="de-DE" dirty="0" smtClean="0">
                <a:solidFill>
                  <a:schemeClr val="tx1"/>
                </a:solidFill>
              </a:rPr>
              <a:t>, Yannick Hartung, </a:t>
            </a:r>
            <a:r>
              <a:rPr lang="de-DE" dirty="0" err="1" smtClean="0">
                <a:solidFill>
                  <a:schemeClr val="tx1"/>
                </a:solidFill>
              </a:rPr>
              <a:t>Yannic</a:t>
            </a:r>
            <a:r>
              <a:rPr lang="de-DE" dirty="0" smtClean="0">
                <a:solidFill>
                  <a:schemeClr val="tx1"/>
                </a:solidFill>
              </a:rPr>
              <a:t> </a:t>
            </a:r>
            <a:r>
              <a:rPr lang="de-DE" dirty="0" err="1" smtClean="0">
                <a:solidFill>
                  <a:schemeClr val="tx1"/>
                </a:solidFill>
              </a:rPr>
              <a:t>Klinzing</a:t>
            </a:r>
            <a:r>
              <a:rPr lang="de-DE" dirty="0" smtClean="0">
                <a:solidFill>
                  <a:schemeClr val="tx1"/>
                </a:solidFill>
              </a:rPr>
              <a:t>, Kevin Ziller </a:t>
            </a:r>
            <a:endParaRPr lang="de-DE" dirty="0">
              <a:solidFill>
                <a:schemeClr val="tx1"/>
              </a:solidFill>
            </a:endParaRPr>
          </a:p>
        </p:txBody>
      </p:sp>
      <p:sp>
        <p:nvSpPr>
          <p:cNvPr id="8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9396919" y="6356349"/>
            <a:ext cx="2743200" cy="365125"/>
          </a:xfrm>
        </p:spPr>
        <p:txBody>
          <a:bodyPr/>
          <a:lstStyle/>
          <a:p>
            <a:r>
              <a:rPr lang="de-DE" dirty="0" smtClean="0">
                <a:solidFill>
                  <a:schemeClr val="tx1"/>
                </a:solidFill>
              </a:rPr>
              <a:t>45</a:t>
            </a:r>
            <a:endParaRPr lang="de-DE" dirty="0">
              <a:solidFill>
                <a:schemeClr val="tx1"/>
              </a:solidFill>
            </a:endParaRPr>
          </a:p>
        </p:txBody>
      </p:sp>
      <p:sp>
        <p:nvSpPr>
          <p:cNvPr id="2" name="Textfeld 1"/>
          <p:cNvSpPr txBox="1"/>
          <p:nvPr/>
        </p:nvSpPr>
        <p:spPr>
          <a:xfrm>
            <a:off x="-9730" y="-47706"/>
            <a:ext cx="3356045" cy="61863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288000"/>
            <a:r>
              <a:rPr lang="de-DE" b="1" dirty="0" smtClean="0">
                <a:solidFill>
                  <a:schemeClr val="bg1"/>
                </a:solidFill>
              </a:rPr>
              <a:t>1.	Lernstrategien</a:t>
            </a:r>
          </a:p>
          <a:p>
            <a:pPr defTabSz="288000"/>
            <a:r>
              <a:rPr lang="de-DE" b="1" dirty="0" smtClean="0">
                <a:solidFill>
                  <a:schemeClr val="bg1"/>
                </a:solidFill>
              </a:rPr>
              <a:t>2.	Zeitmanagement</a:t>
            </a:r>
          </a:p>
          <a:p>
            <a:pPr defTabSz="288000"/>
            <a:r>
              <a:rPr lang="de-DE" b="1" dirty="0" smtClean="0">
                <a:solidFill>
                  <a:schemeClr val="bg1"/>
                </a:solidFill>
              </a:rPr>
              <a:t>3.	Lernumfeld</a:t>
            </a:r>
          </a:p>
          <a:p>
            <a:pPr defTabSz="288000"/>
            <a:r>
              <a:rPr lang="de-DE" b="1" dirty="0">
                <a:solidFill>
                  <a:schemeClr val="bg1"/>
                </a:solidFill>
              </a:rPr>
              <a:t>4</a:t>
            </a:r>
            <a:r>
              <a:rPr lang="de-DE" b="1" dirty="0" smtClean="0">
                <a:solidFill>
                  <a:schemeClr val="bg1"/>
                </a:solidFill>
              </a:rPr>
              <a:t>.	Lernmedien</a:t>
            </a:r>
          </a:p>
          <a:p>
            <a:pPr defTabSz="288000"/>
            <a:r>
              <a:rPr lang="de-DE" b="1" dirty="0" smtClean="0">
                <a:solidFill>
                  <a:schemeClr val="bg1"/>
                </a:solidFill>
              </a:rPr>
              <a:t>    4.a	Gedruckte Medien</a:t>
            </a:r>
          </a:p>
          <a:p>
            <a:pPr defTabSz="252000"/>
            <a:r>
              <a:rPr lang="de-DE" b="1" dirty="0" smtClean="0">
                <a:solidFill>
                  <a:schemeClr val="bg1"/>
                </a:solidFill>
              </a:rPr>
              <a:t>		4.a.1	Gesetzestexte</a:t>
            </a:r>
          </a:p>
          <a:p>
            <a:pPr defTabSz="252000"/>
            <a:r>
              <a:rPr lang="de-DE" b="1" dirty="0" smtClean="0">
                <a:solidFill>
                  <a:schemeClr val="bg1"/>
                </a:solidFill>
              </a:rPr>
              <a:t>		4.a.2	Lehrbücher/Skript</a:t>
            </a:r>
          </a:p>
          <a:p>
            <a:pPr defTabSz="252000"/>
            <a:r>
              <a:rPr lang="de-DE" b="1" dirty="0">
                <a:solidFill>
                  <a:schemeClr val="bg1"/>
                </a:solidFill>
              </a:rPr>
              <a:t>	</a:t>
            </a:r>
            <a:r>
              <a:rPr lang="de-DE" b="1" dirty="0" smtClean="0">
                <a:solidFill>
                  <a:schemeClr val="bg1"/>
                </a:solidFill>
              </a:rPr>
              <a:t>	4.a.3	Kommentar/</a:t>
            </a:r>
          </a:p>
          <a:p>
            <a:pPr defTabSz="252000"/>
            <a:r>
              <a:rPr lang="de-DE" b="1" dirty="0">
                <a:solidFill>
                  <a:schemeClr val="bg1"/>
                </a:solidFill>
              </a:rPr>
              <a:t>	</a:t>
            </a:r>
            <a:r>
              <a:rPr lang="de-DE" b="1" dirty="0" smtClean="0">
                <a:solidFill>
                  <a:schemeClr val="bg1"/>
                </a:solidFill>
              </a:rPr>
              <a:t>			Handbuch</a:t>
            </a:r>
          </a:p>
          <a:p>
            <a:pPr defTabSz="252000"/>
            <a:r>
              <a:rPr lang="de-DE" b="1" dirty="0">
                <a:solidFill>
                  <a:schemeClr val="bg1"/>
                </a:solidFill>
              </a:rPr>
              <a:t>	</a:t>
            </a:r>
            <a:r>
              <a:rPr lang="de-DE" b="1" dirty="0" smtClean="0">
                <a:solidFill>
                  <a:schemeClr val="bg1"/>
                </a:solidFill>
              </a:rPr>
              <a:t>	4.a.4	Monographie	</a:t>
            </a:r>
          </a:p>
          <a:p>
            <a:pPr defTabSz="252000"/>
            <a:r>
              <a:rPr lang="de-DE" b="1" dirty="0">
                <a:solidFill>
                  <a:schemeClr val="bg1"/>
                </a:solidFill>
              </a:rPr>
              <a:t>	</a:t>
            </a:r>
            <a:r>
              <a:rPr lang="de-DE" b="1" dirty="0" smtClean="0">
                <a:solidFill>
                  <a:schemeClr val="bg1"/>
                </a:solidFill>
              </a:rPr>
              <a:t>	4.a.5	Zeitschriften/</a:t>
            </a:r>
          </a:p>
          <a:p>
            <a:pPr defTabSz="252000"/>
            <a:r>
              <a:rPr lang="de-DE" b="1" dirty="0">
                <a:solidFill>
                  <a:schemeClr val="bg1"/>
                </a:solidFill>
              </a:rPr>
              <a:t>	</a:t>
            </a:r>
            <a:r>
              <a:rPr lang="de-DE" b="1" dirty="0" smtClean="0">
                <a:solidFill>
                  <a:schemeClr val="bg1"/>
                </a:solidFill>
              </a:rPr>
              <a:t>			Aufsätze/</a:t>
            </a:r>
          </a:p>
          <a:p>
            <a:pPr defTabSz="252000"/>
            <a:r>
              <a:rPr lang="de-DE" b="1" dirty="0">
                <a:solidFill>
                  <a:schemeClr val="bg1"/>
                </a:solidFill>
              </a:rPr>
              <a:t>	</a:t>
            </a:r>
            <a:r>
              <a:rPr lang="de-DE" b="1" dirty="0" smtClean="0">
                <a:solidFill>
                  <a:schemeClr val="bg1"/>
                </a:solidFill>
              </a:rPr>
              <a:t>			Festschriften</a:t>
            </a:r>
          </a:p>
          <a:p>
            <a:pPr defTabSz="288000">
              <a:tabLst>
                <a:tab pos="288000" algn="l"/>
              </a:tabLst>
            </a:pPr>
            <a:r>
              <a:rPr lang="de-DE" b="1" dirty="0" smtClean="0">
                <a:solidFill>
                  <a:schemeClr val="bg1"/>
                </a:solidFill>
              </a:rPr>
              <a:t>    </a:t>
            </a:r>
            <a:r>
              <a:rPr lang="de-DE" b="1" u="sng" dirty="0" smtClean="0">
                <a:solidFill>
                  <a:schemeClr val="bg1"/>
                </a:solidFill>
              </a:rPr>
              <a:t>4.b	Elektronische Medien</a:t>
            </a:r>
          </a:p>
          <a:p>
            <a:pPr defTabSz="252000">
              <a:tabLst>
                <a:tab pos="288000" algn="l"/>
              </a:tabLst>
            </a:pPr>
            <a:r>
              <a:rPr lang="de-DE" b="1" dirty="0" smtClean="0">
                <a:solidFill>
                  <a:schemeClr val="bg1"/>
                </a:solidFill>
              </a:rPr>
              <a:t>		4.b.1	Internet</a:t>
            </a:r>
          </a:p>
          <a:p>
            <a:pPr defTabSz="252000">
              <a:tabLst>
                <a:tab pos="288000" algn="l"/>
              </a:tabLst>
            </a:pPr>
            <a:r>
              <a:rPr lang="de-DE" b="1" dirty="0">
                <a:solidFill>
                  <a:schemeClr val="bg1"/>
                </a:solidFill>
              </a:rPr>
              <a:t>	</a:t>
            </a:r>
            <a:r>
              <a:rPr lang="de-DE" b="1" dirty="0" smtClean="0">
                <a:solidFill>
                  <a:schemeClr val="bg1"/>
                </a:solidFill>
              </a:rPr>
              <a:t>	4.b.2	Datenbanken</a:t>
            </a:r>
          </a:p>
          <a:p>
            <a:pPr defTabSz="288000">
              <a:tabLst>
                <a:tab pos="288000" algn="l"/>
              </a:tabLst>
            </a:pPr>
            <a:r>
              <a:rPr lang="de-DE" b="1" dirty="0">
                <a:solidFill>
                  <a:schemeClr val="bg1"/>
                </a:solidFill>
              </a:rPr>
              <a:t> </a:t>
            </a:r>
            <a:r>
              <a:rPr lang="de-DE" b="1" dirty="0" smtClean="0">
                <a:solidFill>
                  <a:schemeClr val="bg1"/>
                </a:solidFill>
              </a:rPr>
              <a:t>   4.c	sonstige Medien</a:t>
            </a:r>
          </a:p>
          <a:p>
            <a:pPr defTabSz="288000">
              <a:tabLst>
                <a:tab pos="288000" algn="l"/>
              </a:tabLst>
            </a:pPr>
            <a:r>
              <a:rPr lang="de-DE" b="1" dirty="0" smtClean="0">
                <a:solidFill>
                  <a:schemeClr val="bg1"/>
                </a:solidFill>
              </a:rPr>
              <a:t>    4.d	Kombination der</a:t>
            </a:r>
          </a:p>
          <a:p>
            <a:pPr defTabSz="288000">
              <a:tabLst>
                <a:tab pos="288000" algn="l"/>
              </a:tabLst>
            </a:pPr>
            <a:r>
              <a:rPr lang="de-DE" b="1" dirty="0">
                <a:solidFill>
                  <a:schemeClr val="bg1"/>
                </a:solidFill>
              </a:rPr>
              <a:t>	</a:t>
            </a:r>
            <a:r>
              <a:rPr lang="de-DE" b="1" dirty="0" smtClean="0">
                <a:solidFill>
                  <a:schemeClr val="bg1"/>
                </a:solidFill>
              </a:rPr>
              <a:t>	Lernmedien </a:t>
            </a:r>
          </a:p>
          <a:p>
            <a:pPr defTabSz="288000">
              <a:tabLst>
                <a:tab pos="288000" algn="l"/>
              </a:tabLst>
            </a:pPr>
            <a:r>
              <a:rPr lang="de-DE" b="1" dirty="0" smtClean="0">
                <a:solidFill>
                  <a:schemeClr val="bg1"/>
                </a:solidFill>
              </a:rPr>
              <a:t>5.	Eigene Erfahrungen</a:t>
            </a:r>
          </a:p>
          <a:p>
            <a:pPr defTabSz="252000">
              <a:tabLst>
                <a:tab pos="288000" algn="l"/>
              </a:tabLst>
            </a:pPr>
            <a:r>
              <a:rPr lang="de-DE" b="1" dirty="0" smtClean="0">
                <a:solidFill>
                  <a:schemeClr val="bg1"/>
                </a:solidFill>
              </a:rPr>
              <a:t>		</a:t>
            </a:r>
          </a:p>
          <a:p>
            <a:pPr defTabSz="252000">
              <a:tabLst>
                <a:tab pos="288000" algn="l"/>
              </a:tabLst>
            </a:pPr>
            <a:r>
              <a:rPr lang="de-DE" b="1" dirty="0">
                <a:solidFill>
                  <a:schemeClr val="bg1"/>
                </a:solidFill>
              </a:rPr>
              <a:t>	</a:t>
            </a:r>
            <a:r>
              <a:rPr lang="de-DE" b="1" dirty="0" smtClean="0">
                <a:solidFill>
                  <a:schemeClr val="bg1"/>
                </a:solidFill>
              </a:rPr>
              <a:t>	</a:t>
            </a:r>
            <a:r>
              <a:rPr lang="de-DE" b="1" dirty="0">
                <a:solidFill>
                  <a:schemeClr val="bg1"/>
                </a:solidFill>
              </a:rPr>
              <a:t>	</a:t>
            </a:r>
          </a:p>
        </p:txBody>
      </p:sp>
      <p:sp>
        <p:nvSpPr>
          <p:cNvPr id="9" name="Textfeld 8"/>
          <p:cNvSpPr txBox="1"/>
          <p:nvPr/>
        </p:nvSpPr>
        <p:spPr>
          <a:xfrm>
            <a:off x="3243532" y="1311215"/>
            <a:ext cx="875581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sz="2000" dirty="0" smtClean="0"/>
              <a:t>Zwei elektronische Medien relevant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sz="2000" dirty="0" smtClean="0"/>
              <a:t>Internet, Datenbanken</a:t>
            </a:r>
            <a:endParaRPr lang="de-DE" sz="2000" dirty="0"/>
          </a:p>
        </p:txBody>
      </p:sp>
    </p:spTree>
    <p:extLst>
      <p:ext uri="{BB962C8B-B14F-4D97-AF65-F5344CB8AC3E}">
        <p14:creationId xmlns:p14="http://schemas.microsoft.com/office/powerpoint/2010/main" val="14540259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 rot="5400000">
            <a:off x="-1989307" y="1989305"/>
            <a:ext cx="6858000" cy="2879389"/>
          </a:xfrm>
          <a:solidFill>
            <a:schemeClr val="accent5">
              <a:lumMod val="75000"/>
            </a:schemeClr>
          </a:solidFill>
        </p:spPr>
        <p:txBody>
          <a:bodyPr/>
          <a:lstStyle/>
          <a:p>
            <a:endParaRPr lang="de-DE" dirty="0"/>
          </a:p>
        </p:txBody>
      </p:sp>
      <p:pic>
        <p:nvPicPr>
          <p:cNvPr id="1026" name="Picture 2" descr="Logo der Fachhochschule Schmalkalden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31870" y="36513"/>
            <a:ext cx="4953000" cy="9937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Fußzeilenplatzhalter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6136532" cy="365125"/>
          </a:xfrm>
        </p:spPr>
        <p:txBody>
          <a:bodyPr/>
          <a:lstStyle/>
          <a:p>
            <a:r>
              <a:rPr lang="de-DE" dirty="0" smtClean="0">
                <a:solidFill>
                  <a:schemeClr val="tx1"/>
                </a:solidFill>
              </a:rPr>
              <a:t>Uwe </a:t>
            </a:r>
            <a:r>
              <a:rPr lang="de-DE" dirty="0" err="1" smtClean="0">
                <a:solidFill>
                  <a:schemeClr val="tx1"/>
                </a:solidFill>
              </a:rPr>
              <a:t>Neisen</a:t>
            </a:r>
            <a:r>
              <a:rPr lang="de-DE" dirty="0" smtClean="0">
                <a:solidFill>
                  <a:schemeClr val="tx1"/>
                </a:solidFill>
              </a:rPr>
              <a:t>, Yannick Hartung, </a:t>
            </a:r>
            <a:r>
              <a:rPr lang="de-DE" dirty="0" err="1" smtClean="0">
                <a:solidFill>
                  <a:schemeClr val="tx1"/>
                </a:solidFill>
              </a:rPr>
              <a:t>Yannic</a:t>
            </a:r>
            <a:r>
              <a:rPr lang="de-DE" dirty="0" smtClean="0">
                <a:solidFill>
                  <a:schemeClr val="tx1"/>
                </a:solidFill>
              </a:rPr>
              <a:t> </a:t>
            </a:r>
            <a:r>
              <a:rPr lang="de-DE" dirty="0" err="1" smtClean="0">
                <a:solidFill>
                  <a:schemeClr val="tx1"/>
                </a:solidFill>
              </a:rPr>
              <a:t>Klinzing</a:t>
            </a:r>
            <a:r>
              <a:rPr lang="de-DE" dirty="0" smtClean="0">
                <a:solidFill>
                  <a:schemeClr val="tx1"/>
                </a:solidFill>
              </a:rPr>
              <a:t>, Kevin Ziller </a:t>
            </a:r>
            <a:endParaRPr lang="de-DE" dirty="0">
              <a:solidFill>
                <a:schemeClr val="tx1"/>
              </a:solidFill>
            </a:endParaRPr>
          </a:p>
        </p:txBody>
      </p:sp>
      <p:sp>
        <p:nvSpPr>
          <p:cNvPr id="8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9396919" y="6356349"/>
            <a:ext cx="2743200" cy="365125"/>
          </a:xfrm>
        </p:spPr>
        <p:txBody>
          <a:bodyPr/>
          <a:lstStyle/>
          <a:p>
            <a:r>
              <a:rPr lang="de-DE" dirty="0" smtClean="0">
                <a:solidFill>
                  <a:schemeClr val="tx1"/>
                </a:solidFill>
              </a:rPr>
              <a:t>46</a:t>
            </a:r>
            <a:endParaRPr lang="de-DE" dirty="0">
              <a:solidFill>
                <a:schemeClr val="tx1"/>
              </a:solidFill>
            </a:endParaRPr>
          </a:p>
        </p:txBody>
      </p:sp>
      <p:sp>
        <p:nvSpPr>
          <p:cNvPr id="2" name="Textfeld 1"/>
          <p:cNvSpPr txBox="1"/>
          <p:nvPr/>
        </p:nvSpPr>
        <p:spPr>
          <a:xfrm>
            <a:off x="-9730" y="-47706"/>
            <a:ext cx="3356045" cy="61863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288000"/>
            <a:r>
              <a:rPr lang="de-DE" b="1" dirty="0" smtClean="0">
                <a:solidFill>
                  <a:schemeClr val="bg1"/>
                </a:solidFill>
              </a:rPr>
              <a:t>1.	Lernstrategien</a:t>
            </a:r>
          </a:p>
          <a:p>
            <a:pPr defTabSz="288000"/>
            <a:r>
              <a:rPr lang="de-DE" b="1" dirty="0" smtClean="0">
                <a:solidFill>
                  <a:schemeClr val="bg1"/>
                </a:solidFill>
              </a:rPr>
              <a:t>2.	Zeitmanagement</a:t>
            </a:r>
          </a:p>
          <a:p>
            <a:pPr defTabSz="288000"/>
            <a:r>
              <a:rPr lang="de-DE" b="1" dirty="0" smtClean="0">
                <a:solidFill>
                  <a:schemeClr val="bg1"/>
                </a:solidFill>
              </a:rPr>
              <a:t>3.	Lernumfeld</a:t>
            </a:r>
          </a:p>
          <a:p>
            <a:pPr defTabSz="288000"/>
            <a:r>
              <a:rPr lang="de-DE" b="1" dirty="0">
                <a:solidFill>
                  <a:schemeClr val="bg1"/>
                </a:solidFill>
              </a:rPr>
              <a:t>4</a:t>
            </a:r>
            <a:r>
              <a:rPr lang="de-DE" b="1" dirty="0" smtClean="0">
                <a:solidFill>
                  <a:schemeClr val="bg1"/>
                </a:solidFill>
              </a:rPr>
              <a:t>.	Lernmedien</a:t>
            </a:r>
          </a:p>
          <a:p>
            <a:pPr defTabSz="288000"/>
            <a:r>
              <a:rPr lang="de-DE" b="1" dirty="0" smtClean="0">
                <a:solidFill>
                  <a:schemeClr val="bg1"/>
                </a:solidFill>
              </a:rPr>
              <a:t>    4.a	Gedruckte Medien</a:t>
            </a:r>
          </a:p>
          <a:p>
            <a:pPr defTabSz="252000"/>
            <a:r>
              <a:rPr lang="de-DE" b="1" dirty="0" smtClean="0">
                <a:solidFill>
                  <a:schemeClr val="bg1"/>
                </a:solidFill>
              </a:rPr>
              <a:t>		4.a.1	Gesetzestexte</a:t>
            </a:r>
          </a:p>
          <a:p>
            <a:pPr defTabSz="252000"/>
            <a:r>
              <a:rPr lang="de-DE" b="1" dirty="0" smtClean="0">
                <a:solidFill>
                  <a:schemeClr val="bg1"/>
                </a:solidFill>
              </a:rPr>
              <a:t>		4.a.2	Lehrbücher/Skript</a:t>
            </a:r>
          </a:p>
          <a:p>
            <a:pPr defTabSz="252000"/>
            <a:r>
              <a:rPr lang="de-DE" b="1" dirty="0">
                <a:solidFill>
                  <a:schemeClr val="bg1"/>
                </a:solidFill>
              </a:rPr>
              <a:t>	</a:t>
            </a:r>
            <a:r>
              <a:rPr lang="de-DE" b="1" dirty="0" smtClean="0">
                <a:solidFill>
                  <a:schemeClr val="bg1"/>
                </a:solidFill>
              </a:rPr>
              <a:t>	4.a.3	Kommentar/</a:t>
            </a:r>
          </a:p>
          <a:p>
            <a:pPr defTabSz="252000"/>
            <a:r>
              <a:rPr lang="de-DE" b="1" dirty="0">
                <a:solidFill>
                  <a:schemeClr val="bg1"/>
                </a:solidFill>
              </a:rPr>
              <a:t>	</a:t>
            </a:r>
            <a:r>
              <a:rPr lang="de-DE" b="1" dirty="0" smtClean="0">
                <a:solidFill>
                  <a:schemeClr val="bg1"/>
                </a:solidFill>
              </a:rPr>
              <a:t>			Handbuch</a:t>
            </a:r>
          </a:p>
          <a:p>
            <a:pPr defTabSz="252000"/>
            <a:r>
              <a:rPr lang="de-DE" b="1" dirty="0">
                <a:solidFill>
                  <a:schemeClr val="bg1"/>
                </a:solidFill>
              </a:rPr>
              <a:t>	</a:t>
            </a:r>
            <a:r>
              <a:rPr lang="de-DE" b="1" dirty="0" smtClean="0">
                <a:solidFill>
                  <a:schemeClr val="bg1"/>
                </a:solidFill>
              </a:rPr>
              <a:t>	4.a.4	Monographie	</a:t>
            </a:r>
          </a:p>
          <a:p>
            <a:pPr defTabSz="252000"/>
            <a:r>
              <a:rPr lang="de-DE" b="1" dirty="0">
                <a:solidFill>
                  <a:schemeClr val="bg1"/>
                </a:solidFill>
              </a:rPr>
              <a:t>	</a:t>
            </a:r>
            <a:r>
              <a:rPr lang="de-DE" b="1" dirty="0" smtClean="0">
                <a:solidFill>
                  <a:schemeClr val="bg1"/>
                </a:solidFill>
              </a:rPr>
              <a:t>	4.a.5	Zeitschriften/</a:t>
            </a:r>
          </a:p>
          <a:p>
            <a:pPr defTabSz="252000"/>
            <a:r>
              <a:rPr lang="de-DE" b="1" dirty="0">
                <a:solidFill>
                  <a:schemeClr val="bg1"/>
                </a:solidFill>
              </a:rPr>
              <a:t>	</a:t>
            </a:r>
            <a:r>
              <a:rPr lang="de-DE" b="1" dirty="0" smtClean="0">
                <a:solidFill>
                  <a:schemeClr val="bg1"/>
                </a:solidFill>
              </a:rPr>
              <a:t>			Aufsätze/</a:t>
            </a:r>
          </a:p>
          <a:p>
            <a:pPr defTabSz="252000"/>
            <a:r>
              <a:rPr lang="de-DE" b="1" dirty="0">
                <a:solidFill>
                  <a:schemeClr val="bg1"/>
                </a:solidFill>
              </a:rPr>
              <a:t>	</a:t>
            </a:r>
            <a:r>
              <a:rPr lang="de-DE" b="1" dirty="0" smtClean="0">
                <a:solidFill>
                  <a:schemeClr val="bg1"/>
                </a:solidFill>
              </a:rPr>
              <a:t>			Festschriften</a:t>
            </a:r>
          </a:p>
          <a:p>
            <a:pPr defTabSz="288000">
              <a:tabLst>
                <a:tab pos="288000" algn="l"/>
              </a:tabLst>
            </a:pPr>
            <a:r>
              <a:rPr lang="de-DE" b="1" dirty="0" smtClean="0">
                <a:solidFill>
                  <a:schemeClr val="bg1"/>
                </a:solidFill>
              </a:rPr>
              <a:t>    4.b	Elektronische Medien</a:t>
            </a:r>
          </a:p>
          <a:p>
            <a:pPr defTabSz="252000">
              <a:tabLst>
                <a:tab pos="288000" algn="l"/>
              </a:tabLst>
            </a:pPr>
            <a:r>
              <a:rPr lang="de-DE" b="1" dirty="0" smtClean="0">
                <a:solidFill>
                  <a:schemeClr val="bg1"/>
                </a:solidFill>
              </a:rPr>
              <a:t>		</a:t>
            </a:r>
            <a:r>
              <a:rPr lang="de-DE" b="1" u="sng" dirty="0" smtClean="0">
                <a:solidFill>
                  <a:schemeClr val="bg1"/>
                </a:solidFill>
              </a:rPr>
              <a:t>4.b.1	Internet</a:t>
            </a:r>
          </a:p>
          <a:p>
            <a:pPr defTabSz="252000">
              <a:tabLst>
                <a:tab pos="288000" algn="l"/>
              </a:tabLst>
            </a:pPr>
            <a:r>
              <a:rPr lang="de-DE" b="1" dirty="0">
                <a:solidFill>
                  <a:schemeClr val="bg1"/>
                </a:solidFill>
              </a:rPr>
              <a:t>	</a:t>
            </a:r>
            <a:r>
              <a:rPr lang="de-DE" b="1" dirty="0" smtClean="0">
                <a:solidFill>
                  <a:schemeClr val="bg1"/>
                </a:solidFill>
              </a:rPr>
              <a:t>	4.b.2	Datenbanken</a:t>
            </a:r>
          </a:p>
          <a:p>
            <a:pPr defTabSz="288000">
              <a:tabLst>
                <a:tab pos="288000" algn="l"/>
              </a:tabLst>
            </a:pPr>
            <a:r>
              <a:rPr lang="de-DE" b="1" dirty="0">
                <a:solidFill>
                  <a:schemeClr val="bg1"/>
                </a:solidFill>
              </a:rPr>
              <a:t> </a:t>
            </a:r>
            <a:r>
              <a:rPr lang="de-DE" b="1" dirty="0" smtClean="0">
                <a:solidFill>
                  <a:schemeClr val="bg1"/>
                </a:solidFill>
              </a:rPr>
              <a:t>   4.c	sonstige Medien</a:t>
            </a:r>
          </a:p>
          <a:p>
            <a:pPr defTabSz="288000">
              <a:tabLst>
                <a:tab pos="288000" algn="l"/>
              </a:tabLst>
            </a:pPr>
            <a:r>
              <a:rPr lang="de-DE" b="1" dirty="0" smtClean="0">
                <a:solidFill>
                  <a:schemeClr val="bg1"/>
                </a:solidFill>
              </a:rPr>
              <a:t>    4.d	Kombination der</a:t>
            </a:r>
          </a:p>
          <a:p>
            <a:pPr defTabSz="288000">
              <a:tabLst>
                <a:tab pos="288000" algn="l"/>
              </a:tabLst>
            </a:pPr>
            <a:r>
              <a:rPr lang="de-DE" b="1" dirty="0">
                <a:solidFill>
                  <a:schemeClr val="bg1"/>
                </a:solidFill>
              </a:rPr>
              <a:t>	</a:t>
            </a:r>
            <a:r>
              <a:rPr lang="de-DE" b="1" dirty="0" smtClean="0">
                <a:solidFill>
                  <a:schemeClr val="bg1"/>
                </a:solidFill>
              </a:rPr>
              <a:t>	Lernmedien </a:t>
            </a:r>
          </a:p>
          <a:p>
            <a:pPr defTabSz="288000">
              <a:tabLst>
                <a:tab pos="288000" algn="l"/>
              </a:tabLst>
            </a:pPr>
            <a:r>
              <a:rPr lang="de-DE" b="1" dirty="0" smtClean="0">
                <a:solidFill>
                  <a:schemeClr val="bg1"/>
                </a:solidFill>
              </a:rPr>
              <a:t>5.	Eigene Erfahrungen</a:t>
            </a:r>
          </a:p>
          <a:p>
            <a:pPr defTabSz="252000">
              <a:tabLst>
                <a:tab pos="288000" algn="l"/>
              </a:tabLst>
            </a:pPr>
            <a:r>
              <a:rPr lang="de-DE" b="1" dirty="0" smtClean="0">
                <a:solidFill>
                  <a:schemeClr val="bg1"/>
                </a:solidFill>
              </a:rPr>
              <a:t>		</a:t>
            </a:r>
          </a:p>
          <a:p>
            <a:pPr defTabSz="252000">
              <a:tabLst>
                <a:tab pos="288000" algn="l"/>
              </a:tabLst>
            </a:pPr>
            <a:r>
              <a:rPr lang="de-DE" b="1" dirty="0">
                <a:solidFill>
                  <a:schemeClr val="bg1"/>
                </a:solidFill>
              </a:rPr>
              <a:t>	</a:t>
            </a:r>
            <a:r>
              <a:rPr lang="de-DE" b="1" dirty="0" smtClean="0">
                <a:solidFill>
                  <a:schemeClr val="bg1"/>
                </a:solidFill>
              </a:rPr>
              <a:t>	</a:t>
            </a:r>
            <a:r>
              <a:rPr lang="de-DE" b="1" dirty="0">
                <a:solidFill>
                  <a:schemeClr val="bg1"/>
                </a:solidFill>
              </a:rPr>
              <a:t>	</a:t>
            </a:r>
          </a:p>
        </p:txBody>
      </p:sp>
      <p:sp>
        <p:nvSpPr>
          <p:cNvPr id="9" name="Textfeld 8"/>
          <p:cNvSpPr txBox="1"/>
          <p:nvPr/>
        </p:nvSpPr>
        <p:spPr>
          <a:xfrm>
            <a:off x="3243532" y="1311215"/>
            <a:ext cx="875581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sz="2000" dirty="0" smtClean="0"/>
              <a:t>Nachschlagewerk (unklaren Wortbedeutungen)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sz="2000" dirty="0" smtClean="0"/>
              <a:t>Elektronische Bibliothek (große Anzahl an E-Books)</a:t>
            </a:r>
          </a:p>
        </p:txBody>
      </p:sp>
    </p:spTree>
    <p:extLst>
      <p:ext uri="{BB962C8B-B14F-4D97-AF65-F5344CB8AC3E}">
        <p14:creationId xmlns:p14="http://schemas.microsoft.com/office/powerpoint/2010/main" val="41520608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 rot="5400000">
            <a:off x="-1989307" y="1989305"/>
            <a:ext cx="6858000" cy="2879389"/>
          </a:xfrm>
          <a:solidFill>
            <a:schemeClr val="accent5">
              <a:lumMod val="75000"/>
            </a:schemeClr>
          </a:solidFill>
        </p:spPr>
        <p:txBody>
          <a:bodyPr/>
          <a:lstStyle/>
          <a:p>
            <a:endParaRPr lang="de-DE" dirty="0"/>
          </a:p>
        </p:txBody>
      </p:sp>
      <p:pic>
        <p:nvPicPr>
          <p:cNvPr id="1026" name="Picture 2" descr="Logo der Fachhochschule Schmalkalden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31870" y="36513"/>
            <a:ext cx="4953000" cy="9937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Fußzeilenplatzhalter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6136532" cy="365125"/>
          </a:xfrm>
        </p:spPr>
        <p:txBody>
          <a:bodyPr/>
          <a:lstStyle/>
          <a:p>
            <a:r>
              <a:rPr lang="de-DE" dirty="0" smtClean="0">
                <a:solidFill>
                  <a:schemeClr val="tx1"/>
                </a:solidFill>
              </a:rPr>
              <a:t>Uwe </a:t>
            </a:r>
            <a:r>
              <a:rPr lang="de-DE" dirty="0" err="1" smtClean="0">
                <a:solidFill>
                  <a:schemeClr val="tx1"/>
                </a:solidFill>
              </a:rPr>
              <a:t>Neisen</a:t>
            </a:r>
            <a:r>
              <a:rPr lang="de-DE" dirty="0" smtClean="0">
                <a:solidFill>
                  <a:schemeClr val="tx1"/>
                </a:solidFill>
              </a:rPr>
              <a:t>, Yannick Hartung, </a:t>
            </a:r>
            <a:r>
              <a:rPr lang="de-DE" dirty="0" err="1" smtClean="0">
                <a:solidFill>
                  <a:schemeClr val="tx1"/>
                </a:solidFill>
              </a:rPr>
              <a:t>Yannic</a:t>
            </a:r>
            <a:r>
              <a:rPr lang="de-DE" dirty="0" smtClean="0">
                <a:solidFill>
                  <a:schemeClr val="tx1"/>
                </a:solidFill>
              </a:rPr>
              <a:t> </a:t>
            </a:r>
            <a:r>
              <a:rPr lang="de-DE" dirty="0" err="1" smtClean="0">
                <a:solidFill>
                  <a:schemeClr val="tx1"/>
                </a:solidFill>
              </a:rPr>
              <a:t>Klinzing</a:t>
            </a:r>
            <a:r>
              <a:rPr lang="de-DE" dirty="0" smtClean="0">
                <a:solidFill>
                  <a:schemeClr val="tx1"/>
                </a:solidFill>
              </a:rPr>
              <a:t>, Kevin Ziller </a:t>
            </a:r>
            <a:endParaRPr lang="de-DE" dirty="0">
              <a:solidFill>
                <a:schemeClr val="tx1"/>
              </a:solidFill>
            </a:endParaRPr>
          </a:p>
        </p:txBody>
      </p:sp>
      <p:sp>
        <p:nvSpPr>
          <p:cNvPr id="8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9396919" y="6356349"/>
            <a:ext cx="2743200" cy="365125"/>
          </a:xfrm>
        </p:spPr>
        <p:txBody>
          <a:bodyPr/>
          <a:lstStyle/>
          <a:p>
            <a:r>
              <a:rPr lang="de-DE" dirty="0" smtClean="0">
                <a:solidFill>
                  <a:schemeClr val="tx1"/>
                </a:solidFill>
              </a:rPr>
              <a:t>47</a:t>
            </a:r>
            <a:endParaRPr lang="de-DE" dirty="0">
              <a:solidFill>
                <a:schemeClr val="tx1"/>
              </a:solidFill>
            </a:endParaRPr>
          </a:p>
        </p:txBody>
      </p:sp>
      <p:sp>
        <p:nvSpPr>
          <p:cNvPr id="2" name="Textfeld 1"/>
          <p:cNvSpPr txBox="1"/>
          <p:nvPr/>
        </p:nvSpPr>
        <p:spPr>
          <a:xfrm>
            <a:off x="-9730" y="-47706"/>
            <a:ext cx="3356045" cy="61863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288000"/>
            <a:r>
              <a:rPr lang="de-DE" b="1" dirty="0" smtClean="0">
                <a:solidFill>
                  <a:schemeClr val="bg1"/>
                </a:solidFill>
              </a:rPr>
              <a:t>1.	Lernstrategien</a:t>
            </a:r>
          </a:p>
          <a:p>
            <a:pPr defTabSz="288000"/>
            <a:r>
              <a:rPr lang="de-DE" b="1" dirty="0" smtClean="0">
                <a:solidFill>
                  <a:schemeClr val="bg1"/>
                </a:solidFill>
              </a:rPr>
              <a:t>2.	Zeitmanagement</a:t>
            </a:r>
          </a:p>
          <a:p>
            <a:pPr defTabSz="288000"/>
            <a:r>
              <a:rPr lang="de-DE" b="1" dirty="0" smtClean="0">
                <a:solidFill>
                  <a:schemeClr val="bg1"/>
                </a:solidFill>
              </a:rPr>
              <a:t>3.	Lernumfeld</a:t>
            </a:r>
          </a:p>
          <a:p>
            <a:pPr defTabSz="288000"/>
            <a:r>
              <a:rPr lang="de-DE" b="1" dirty="0">
                <a:solidFill>
                  <a:schemeClr val="bg1"/>
                </a:solidFill>
              </a:rPr>
              <a:t>4</a:t>
            </a:r>
            <a:r>
              <a:rPr lang="de-DE" b="1" dirty="0" smtClean="0">
                <a:solidFill>
                  <a:schemeClr val="bg1"/>
                </a:solidFill>
              </a:rPr>
              <a:t>.	Lernmedien</a:t>
            </a:r>
          </a:p>
          <a:p>
            <a:pPr defTabSz="288000"/>
            <a:r>
              <a:rPr lang="de-DE" b="1" dirty="0" smtClean="0">
                <a:solidFill>
                  <a:schemeClr val="bg1"/>
                </a:solidFill>
              </a:rPr>
              <a:t>    4.a	Gedruckte Medien</a:t>
            </a:r>
          </a:p>
          <a:p>
            <a:pPr defTabSz="252000"/>
            <a:r>
              <a:rPr lang="de-DE" b="1" dirty="0" smtClean="0">
                <a:solidFill>
                  <a:schemeClr val="bg1"/>
                </a:solidFill>
              </a:rPr>
              <a:t>		4.a.1	Gesetzestexte</a:t>
            </a:r>
          </a:p>
          <a:p>
            <a:pPr defTabSz="252000"/>
            <a:r>
              <a:rPr lang="de-DE" b="1" dirty="0" smtClean="0">
                <a:solidFill>
                  <a:schemeClr val="bg1"/>
                </a:solidFill>
              </a:rPr>
              <a:t>		4.a.2	Lehrbücher/Skript</a:t>
            </a:r>
          </a:p>
          <a:p>
            <a:pPr defTabSz="252000"/>
            <a:r>
              <a:rPr lang="de-DE" b="1" dirty="0">
                <a:solidFill>
                  <a:schemeClr val="bg1"/>
                </a:solidFill>
              </a:rPr>
              <a:t>	</a:t>
            </a:r>
            <a:r>
              <a:rPr lang="de-DE" b="1" dirty="0" smtClean="0">
                <a:solidFill>
                  <a:schemeClr val="bg1"/>
                </a:solidFill>
              </a:rPr>
              <a:t>	4.a.3	Kommentar/</a:t>
            </a:r>
          </a:p>
          <a:p>
            <a:pPr defTabSz="252000"/>
            <a:r>
              <a:rPr lang="de-DE" b="1" dirty="0">
                <a:solidFill>
                  <a:schemeClr val="bg1"/>
                </a:solidFill>
              </a:rPr>
              <a:t>	</a:t>
            </a:r>
            <a:r>
              <a:rPr lang="de-DE" b="1" dirty="0" smtClean="0">
                <a:solidFill>
                  <a:schemeClr val="bg1"/>
                </a:solidFill>
              </a:rPr>
              <a:t>			Handbuch</a:t>
            </a:r>
          </a:p>
          <a:p>
            <a:pPr defTabSz="252000"/>
            <a:r>
              <a:rPr lang="de-DE" b="1" dirty="0">
                <a:solidFill>
                  <a:schemeClr val="bg1"/>
                </a:solidFill>
              </a:rPr>
              <a:t>	</a:t>
            </a:r>
            <a:r>
              <a:rPr lang="de-DE" b="1" dirty="0" smtClean="0">
                <a:solidFill>
                  <a:schemeClr val="bg1"/>
                </a:solidFill>
              </a:rPr>
              <a:t>	4.a.4	Monographie	</a:t>
            </a:r>
          </a:p>
          <a:p>
            <a:pPr defTabSz="252000"/>
            <a:r>
              <a:rPr lang="de-DE" b="1" dirty="0">
                <a:solidFill>
                  <a:schemeClr val="bg1"/>
                </a:solidFill>
              </a:rPr>
              <a:t>	</a:t>
            </a:r>
            <a:r>
              <a:rPr lang="de-DE" b="1" dirty="0" smtClean="0">
                <a:solidFill>
                  <a:schemeClr val="bg1"/>
                </a:solidFill>
              </a:rPr>
              <a:t>	4.a.5	Zeitschriften/</a:t>
            </a:r>
          </a:p>
          <a:p>
            <a:pPr defTabSz="252000"/>
            <a:r>
              <a:rPr lang="de-DE" b="1" dirty="0">
                <a:solidFill>
                  <a:schemeClr val="bg1"/>
                </a:solidFill>
              </a:rPr>
              <a:t>	</a:t>
            </a:r>
            <a:r>
              <a:rPr lang="de-DE" b="1" dirty="0" smtClean="0">
                <a:solidFill>
                  <a:schemeClr val="bg1"/>
                </a:solidFill>
              </a:rPr>
              <a:t>			Aufsätze/</a:t>
            </a:r>
          </a:p>
          <a:p>
            <a:pPr defTabSz="252000"/>
            <a:r>
              <a:rPr lang="de-DE" b="1" dirty="0">
                <a:solidFill>
                  <a:schemeClr val="bg1"/>
                </a:solidFill>
              </a:rPr>
              <a:t>	</a:t>
            </a:r>
            <a:r>
              <a:rPr lang="de-DE" b="1" dirty="0" smtClean="0">
                <a:solidFill>
                  <a:schemeClr val="bg1"/>
                </a:solidFill>
              </a:rPr>
              <a:t>			Festschriften</a:t>
            </a:r>
          </a:p>
          <a:p>
            <a:pPr defTabSz="288000">
              <a:tabLst>
                <a:tab pos="288000" algn="l"/>
              </a:tabLst>
            </a:pPr>
            <a:r>
              <a:rPr lang="de-DE" b="1" dirty="0" smtClean="0">
                <a:solidFill>
                  <a:schemeClr val="bg1"/>
                </a:solidFill>
              </a:rPr>
              <a:t>    4.b	Elektronische Medien</a:t>
            </a:r>
          </a:p>
          <a:p>
            <a:pPr defTabSz="252000">
              <a:tabLst>
                <a:tab pos="288000" algn="l"/>
              </a:tabLst>
            </a:pPr>
            <a:r>
              <a:rPr lang="de-DE" b="1" dirty="0" smtClean="0">
                <a:solidFill>
                  <a:schemeClr val="bg1"/>
                </a:solidFill>
              </a:rPr>
              <a:t>		4.b.1	Internet</a:t>
            </a:r>
          </a:p>
          <a:p>
            <a:pPr defTabSz="252000">
              <a:tabLst>
                <a:tab pos="288000" algn="l"/>
              </a:tabLst>
            </a:pPr>
            <a:r>
              <a:rPr lang="de-DE" b="1" dirty="0">
                <a:solidFill>
                  <a:schemeClr val="bg1"/>
                </a:solidFill>
              </a:rPr>
              <a:t>	</a:t>
            </a:r>
            <a:r>
              <a:rPr lang="de-DE" b="1" dirty="0" smtClean="0">
                <a:solidFill>
                  <a:schemeClr val="bg1"/>
                </a:solidFill>
              </a:rPr>
              <a:t>	</a:t>
            </a:r>
            <a:r>
              <a:rPr lang="de-DE" b="1" u="sng" dirty="0" smtClean="0">
                <a:solidFill>
                  <a:schemeClr val="bg1"/>
                </a:solidFill>
              </a:rPr>
              <a:t>4.b.2	Datenbanken</a:t>
            </a:r>
          </a:p>
          <a:p>
            <a:pPr defTabSz="288000">
              <a:tabLst>
                <a:tab pos="288000" algn="l"/>
              </a:tabLst>
            </a:pPr>
            <a:r>
              <a:rPr lang="de-DE" b="1" dirty="0">
                <a:solidFill>
                  <a:schemeClr val="bg1"/>
                </a:solidFill>
              </a:rPr>
              <a:t> </a:t>
            </a:r>
            <a:r>
              <a:rPr lang="de-DE" b="1" dirty="0" smtClean="0">
                <a:solidFill>
                  <a:schemeClr val="bg1"/>
                </a:solidFill>
              </a:rPr>
              <a:t>   4.c	sonstige Medien</a:t>
            </a:r>
          </a:p>
          <a:p>
            <a:pPr defTabSz="288000">
              <a:tabLst>
                <a:tab pos="288000" algn="l"/>
              </a:tabLst>
            </a:pPr>
            <a:r>
              <a:rPr lang="de-DE" b="1" dirty="0" smtClean="0">
                <a:solidFill>
                  <a:schemeClr val="bg1"/>
                </a:solidFill>
              </a:rPr>
              <a:t>    4.d	Kombination der</a:t>
            </a:r>
          </a:p>
          <a:p>
            <a:pPr defTabSz="288000">
              <a:tabLst>
                <a:tab pos="288000" algn="l"/>
              </a:tabLst>
            </a:pPr>
            <a:r>
              <a:rPr lang="de-DE" b="1" dirty="0">
                <a:solidFill>
                  <a:schemeClr val="bg1"/>
                </a:solidFill>
              </a:rPr>
              <a:t>	</a:t>
            </a:r>
            <a:r>
              <a:rPr lang="de-DE" b="1" dirty="0" smtClean="0">
                <a:solidFill>
                  <a:schemeClr val="bg1"/>
                </a:solidFill>
              </a:rPr>
              <a:t>	Lernmedien</a:t>
            </a:r>
          </a:p>
          <a:p>
            <a:pPr defTabSz="288000">
              <a:tabLst>
                <a:tab pos="288000" algn="l"/>
              </a:tabLst>
            </a:pPr>
            <a:r>
              <a:rPr lang="de-DE" b="1" dirty="0" smtClean="0">
                <a:solidFill>
                  <a:schemeClr val="bg1"/>
                </a:solidFill>
              </a:rPr>
              <a:t>5.	Eigene Erfahrungen</a:t>
            </a:r>
          </a:p>
          <a:p>
            <a:pPr defTabSz="252000">
              <a:tabLst>
                <a:tab pos="288000" algn="l"/>
              </a:tabLst>
            </a:pPr>
            <a:r>
              <a:rPr lang="de-DE" b="1" dirty="0" smtClean="0">
                <a:solidFill>
                  <a:schemeClr val="bg1"/>
                </a:solidFill>
              </a:rPr>
              <a:t>		</a:t>
            </a:r>
          </a:p>
          <a:p>
            <a:pPr defTabSz="252000">
              <a:tabLst>
                <a:tab pos="288000" algn="l"/>
              </a:tabLst>
            </a:pPr>
            <a:r>
              <a:rPr lang="de-DE" b="1" dirty="0">
                <a:solidFill>
                  <a:schemeClr val="bg1"/>
                </a:solidFill>
              </a:rPr>
              <a:t>	</a:t>
            </a:r>
            <a:r>
              <a:rPr lang="de-DE" b="1" dirty="0" smtClean="0">
                <a:solidFill>
                  <a:schemeClr val="bg1"/>
                </a:solidFill>
              </a:rPr>
              <a:t>	</a:t>
            </a:r>
            <a:r>
              <a:rPr lang="de-DE" b="1" dirty="0">
                <a:solidFill>
                  <a:schemeClr val="bg1"/>
                </a:solidFill>
              </a:rPr>
              <a:t>	</a:t>
            </a:r>
          </a:p>
        </p:txBody>
      </p:sp>
      <p:sp>
        <p:nvSpPr>
          <p:cNvPr id="9" name="Textfeld 8"/>
          <p:cNvSpPr txBox="1"/>
          <p:nvPr/>
        </p:nvSpPr>
        <p:spPr>
          <a:xfrm>
            <a:off x="3243532" y="1311215"/>
            <a:ext cx="8755811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sz="2000" b="1" dirty="0" smtClean="0"/>
              <a:t>Zweck:</a:t>
            </a:r>
            <a:r>
              <a:rPr lang="de-DE" sz="2000" dirty="0" smtClean="0"/>
              <a:t> Große Datenmengen speichern/verwalten</a:t>
            </a:r>
            <a:r>
              <a:rPr lang="de-DE" sz="2000" dirty="0" smtClean="0">
                <a:sym typeface="Wingdings" panose="05000000000000000000" pitchFamily="2" charset="2"/>
              </a:rPr>
              <a:t> dadurch nutzbar für jedermann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sz="2000" dirty="0" smtClean="0">
                <a:sym typeface="Wingdings" panose="05000000000000000000" pitchFamily="2" charset="2"/>
              </a:rPr>
              <a:t>Zwei Datenbank für Prüfungsvorbereitung besonders wertvoll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sz="2000" dirty="0" smtClean="0">
                <a:sym typeface="Wingdings" panose="05000000000000000000" pitchFamily="2" charset="2"/>
              </a:rPr>
              <a:t>Juris (Vielzahl von Gerichtsentscheidungen, Nachweis der Monographischen und Aufsatzliteratur)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sz="2000" dirty="0" smtClean="0">
                <a:sym typeface="Wingdings" panose="05000000000000000000" pitchFamily="2" charset="2"/>
              </a:rPr>
              <a:t>Beck-Online (Juristische Literatur in digitalisierter Form)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sz="2000" dirty="0" smtClean="0">
                <a:sym typeface="Wingdings" panose="05000000000000000000" pitchFamily="2" charset="2"/>
              </a:rPr>
              <a:t>Kombination mit gedruckten Medien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sz="2000" dirty="0" smtClean="0">
                <a:sym typeface="Wingdings" panose="05000000000000000000" pitchFamily="2" charset="2"/>
              </a:rPr>
              <a:t>Höhere inhaltliche Bandbreite als Internet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sz="2000" dirty="0" smtClean="0">
                <a:sym typeface="Wingdings" panose="05000000000000000000" pitchFamily="2" charset="2"/>
              </a:rPr>
              <a:t>Nachteil: Volle Nutzung teurer Anschluss erforderlich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sz="2000" b="1" dirty="0" smtClean="0">
                <a:sym typeface="Wingdings" panose="05000000000000000000" pitchFamily="2" charset="2"/>
              </a:rPr>
              <a:t>Aber:</a:t>
            </a:r>
            <a:r>
              <a:rPr lang="de-DE" sz="2000" dirty="0" smtClean="0">
                <a:sym typeface="Wingdings" panose="05000000000000000000" pitchFamily="2" charset="2"/>
              </a:rPr>
              <a:t> Alle juristischen Bibliotheken Zugang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sz="2000" dirty="0" smtClean="0">
                <a:sym typeface="Wingdings" panose="05000000000000000000" pitchFamily="2" charset="2"/>
              </a:rPr>
              <a:t>örtlich/zeitlich beschränkter Zugangspunkt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de-DE" sz="2000" dirty="0" smtClean="0"/>
          </a:p>
        </p:txBody>
      </p:sp>
    </p:spTree>
    <p:extLst>
      <p:ext uri="{BB962C8B-B14F-4D97-AF65-F5344CB8AC3E}">
        <p14:creationId xmlns:p14="http://schemas.microsoft.com/office/powerpoint/2010/main" val="20115976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 rot="5400000">
            <a:off x="-1989307" y="1989305"/>
            <a:ext cx="6858000" cy="2879389"/>
          </a:xfrm>
          <a:solidFill>
            <a:schemeClr val="accent5">
              <a:lumMod val="75000"/>
            </a:schemeClr>
          </a:solidFill>
        </p:spPr>
        <p:txBody>
          <a:bodyPr/>
          <a:lstStyle/>
          <a:p>
            <a:endParaRPr lang="de-DE" dirty="0"/>
          </a:p>
        </p:txBody>
      </p:sp>
      <p:pic>
        <p:nvPicPr>
          <p:cNvPr id="1026" name="Picture 2" descr="Logo der Fachhochschule Schmalkalden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31870" y="36513"/>
            <a:ext cx="4953000" cy="9937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Fußzeilenplatzhalter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6136532" cy="365125"/>
          </a:xfrm>
        </p:spPr>
        <p:txBody>
          <a:bodyPr/>
          <a:lstStyle/>
          <a:p>
            <a:r>
              <a:rPr lang="de-DE" dirty="0" smtClean="0">
                <a:solidFill>
                  <a:schemeClr val="tx1"/>
                </a:solidFill>
              </a:rPr>
              <a:t>Uwe </a:t>
            </a:r>
            <a:r>
              <a:rPr lang="de-DE" dirty="0" err="1" smtClean="0">
                <a:solidFill>
                  <a:schemeClr val="tx1"/>
                </a:solidFill>
              </a:rPr>
              <a:t>Neisen</a:t>
            </a:r>
            <a:r>
              <a:rPr lang="de-DE" dirty="0" smtClean="0">
                <a:solidFill>
                  <a:schemeClr val="tx1"/>
                </a:solidFill>
              </a:rPr>
              <a:t>, Yannick Hartung, </a:t>
            </a:r>
            <a:r>
              <a:rPr lang="de-DE" dirty="0" err="1" smtClean="0">
                <a:solidFill>
                  <a:schemeClr val="tx1"/>
                </a:solidFill>
              </a:rPr>
              <a:t>Yannic</a:t>
            </a:r>
            <a:r>
              <a:rPr lang="de-DE" dirty="0" smtClean="0">
                <a:solidFill>
                  <a:schemeClr val="tx1"/>
                </a:solidFill>
              </a:rPr>
              <a:t> </a:t>
            </a:r>
            <a:r>
              <a:rPr lang="de-DE" dirty="0" err="1" smtClean="0">
                <a:solidFill>
                  <a:schemeClr val="tx1"/>
                </a:solidFill>
              </a:rPr>
              <a:t>Klinzing</a:t>
            </a:r>
            <a:r>
              <a:rPr lang="de-DE" dirty="0" smtClean="0">
                <a:solidFill>
                  <a:schemeClr val="tx1"/>
                </a:solidFill>
              </a:rPr>
              <a:t>, Kevin Ziller </a:t>
            </a:r>
            <a:endParaRPr lang="de-DE" dirty="0">
              <a:solidFill>
                <a:schemeClr val="tx1"/>
              </a:solidFill>
            </a:endParaRPr>
          </a:p>
        </p:txBody>
      </p:sp>
      <p:sp>
        <p:nvSpPr>
          <p:cNvPr id="8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9396919" y="6356349"/>
            <a:ext cx="2743200" cy="365125"/>
          </a:xfrm>
        </p:spPr>
        <p:txBody>
          <a:bodyPr/>
          <a:lstStyle/>
          <a:p>
            <a:r>
              <a:rPr lang="de-DE" dirty="0" smtClean="0">
                <a:solidFill>
                  <a:schemeClr val="tx1"/>
                </a:solidFill>
              </a:rPr>
              <a:t>48</a:t>
            </a:r>
            <a:endParaRPr lang="de-DE" dirty="0">
              <a:solidFill>
                <a:schemeClr val="tx1"/>
              </a:solidFill>
            </a:endParaRPr>
          </a:p>
        </p:txBody>
      </p:sp>
      <p:sp>
        <p:nvSpPr>
          <p:cNvPr id="2" name="Textfeld 1"/>
          <p:cNvSpPr txBox="1"/>
          <p:nvPr/>
        </p:nvSpPr>
        <p:spPr>
          <a:xfrm>
            <a:off x="-9730" y="-47706"/>
            <a:ext cx="3356045" cy="61863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288000"/>
            <a:r>
              <a:rPr lang="de-DE" b="1" dirty="0" smtClean="0">
                <a:solidFill>
                  <a:schemeClr val="bg1"/>
                </a:solidFill>
              </a:rPr>
              <a:t>1.	Lernstrategien</a:t>
            </a:r>
          </a:p>
          <a:p>
            <a:pPr defTabSz="288000"/>
            <a:r>
              <a:rPr lang="de-DE" b="1" dirty="0" smtClean="0">
                <a:solidFill>
                  <a:schemeClr val="bg1"/>
                </a:solidFill>
              </a:rPr>
              <a:t>2.	Zeitmanagement</a:t>
            </a:r>
          </a:p>
          <a:p>
            <a:pPr defTabSz="288000"/>
            <a:r>
              <a:rPr lang="de-DE" b="1" dirty="0" smtClean="0">
                <a:solidFill>
                  <a:schemeClr val="bg1"/>
                </a:solidFill>
              </a:rPr>
              <a:t>3.	Lernumfeld</a:t>
            </a:r>
          </a:p>
          <a:p>
            <a:pPr defTabSz="288000"/>
            <a:r>
              <a:rPr lang="de-DE" b="1" dirty="0">
                <a:solidFill>
                  <a:schemeClr val="bg1"/>
                </a:solidFill>
              </a:rPr>
              <a:t>4</a:t>
            </a:r>
            <a:r>
              <a:rPr lang="de-DE" b="1" dirty="0" smtClean="0">
                <a:solidFill>
                  <a:schemeClr val="bg1"/>
                </a:solidFill>
              </a:rPr>
              <a:t>.	Lernmedien</a:t>
            </a:r>
          </a:p>
          <a:p>
            <a:pPr defTabSz="288000"/>
            <a:r>
              <a:rPr lang="de-DE" b="1" dirty="0" smtClean="0">
                <a:solidFill>
                  <a:schemeClr val="bg1"/>
                </a:solidFill>
              </a:rPr>
              <a:t>    4.a	Gedruckte Medien</a:t>
            </a:r>
          </a:p>
          <a:p>
            <a:pPr defTabSz="252000"/>
            <a:r>
              <a:rPr lang="de-DE" b="1" dirty="0" smtClean="0">
                <a:solidFill>
                  <a:schemeClr val="bg1"/>
                </a:solidFill>
              </a:rPr>
              <a:t>		4.a.1	Gesetzestexte</a:t>
            </a:r>
          </a:p>
          <a:p>
            <a:pPr defTabSz="252000"/>
            <a:r>
              <a:rPr lang="de-DE" b="1" dirty="0" smtClean="0">
                <a:solidFill>
                  <a:schemeClr val="bg1"/>
                </a:solidFill>
              </a:rPr>
              <a:t>		4.a.2	Lehrbücher/Skript</a:t>
            </a:r>
          </a:p>
          <a:p>
            <a:pPr defTabSz="252000"/>
            <a:r>
              <a:rPr lang="de-DE" b="1" dirty="0">
                <a:solidFill>
                  <a:schemeClr val="bg1"/>
                </a:solidFill>
              </a:rPr>
              <a:t>	</a:t>
            </a:r>
            <a:r>
              <a:rPr lang="de-DE" b="1" dirty="0" smtClean="0">
                <a:solidFill>
                  <a:schemeClr val="bg1"/>
                </a:solidFill>
              </a:rPr>
              <a:t>	4.a.3	Kommentar/</a:t>
            </a:r>
          </a:p>
          <a:p>
            <a:pPr defTabSz="252000"/>
            <a:r>
              <a:rPr lang="de-DE" b="1" dirty="0">
                <a:solidFill>
                  <a:schemeClr val="bg1"/>
                </a:solidFill>
              </a:rPr>
              <a:t>	</a:t>
            </a:r>
            <a:r>
              <a:rPr lang="de-DE" b="1" dirty="0" smtClean="0">
                <a:solidFill>
                  <a:schemeClr val="bg1"/>
                </a:solidFill>
              </a:rPr>
              <a:t>			Handbuch</a:t>
            </a:r>
          </a:p>
          <a:p>
            <a:pPr defTabSz="252000"/>
            <a:r>
              <a:rPr lang="de-DE" b="1" dirty="0">
                <a:solidFill>
                  <a:schemeClr val="bg1"/>
                </a:solidFill>
              </a:rPr>
              <a:t>	</a:t>
            </a:r>
            <a:r>
              <a:rPr lang="de-DE" b="1" dirty="0" smtClean="0">
                <a:solidFill>
                  <a:schemeClr val="bg1"/>
                </a:solidFill>
              </a:rPr>
              <a:t>	4.a.4	Monographie	</a:t>
            </a:r>
          </a:p>
          <a:p>
            <a:pPr defTabSz="252000"/>
            <a:r>
              <a:rPr lang="de-DE" b="1" dirty="0">
                <a:solidFill>
                  <a:schemeClr val="bg1"/>
                </a:solidFill>
              </a:rPr>
              <a:t>	</a:t>
            </a:r>
            <a:r>
              <a:rPr lang="de-DE" b="1" dirty="0" smtClean="0">
                <a:solidFill>
                  <a:schemeClr val="bg1"/>
                </a:solidFill>
              </a:rPr>
              <a:t>	4.a.5	Zeitschriften/</a:t>
            </a:r>
          </a:p>
          <a:p>
            <a:pPr defTabSz="252000"/>
            <a:r>
              <a:rPr lang="de-DE" b="1" dirty="0">
                <a:solidFill>
                  <a:schemeClr val="bg1"/>
                </a:solidFill>
              </a:rPr>
              <a:t>	</a:t>
            </a:r>
            <a:r>
              <a:rPr lang="de-DE" b="1" dirty="0" smtClean="0">
                <a:solidFill>
                  <a:schemeClr val="bg1"/>
                </a:solidFill>
              </a:rPr>
              <a:t>			Aufsätze/</a:t>
            </a:r>
          </a:p>
          <a:p>
            <a:pPr defTabSz="252000"/>
            <a:r>
              <a:rPr lang="de-DE" b="1" dirty="0">
                <a:solidFill>
                  <a:schemeClr val="bg1"/>
                </a:solidFill>
              </a:rPr>
              <a:t>	</a:t>
            </a:r>
            <a:r>
              <a:rPr lang="de-DE" b="1" dirty="0" smtClean="0">
                <a:solidFill>
                  <a:schemeClr val="bg1"/>
                </a:solidFill>
              </a:rPr>
              <a:t>			Festschriften</a:t>
            </a:r>
          </a:p>
          <a:p>
            <a:pPr defTabSz="288000">
              <a:tabLst>
                <a:tab pos="288000" algn="l"/>
              </a:tabLst>
            </a:pPr>
            <a:r>
              <a:rPr lang="de-DE" b="1" dirty="0" smtClean="0">
                <a:solidFill>
                  <a:schemeClr val="bg1"/>
                </a:solidFill>
              </a:rPr>
              <a:t>    4.b	Elektronische Medien</a:t>
            </a:r>
          </a:p>
          <a:p>
            <a:pPr defTabSz="252000">
              <a:tabLst>
                <a:tab pos="288000" algn="l"/>
              </a:tabLst>
            </a:pPr>
            <a:r>
              <a:rPr lang="de-DE" b="1" dirty="0" smtClean="0">
                <a:solidFill>
                  <a:schemeClr val="bg1"/>
                </a:solidFill>
              </a:rPr>
              <a:t>		4.b.1	Internet</a:t>
            </a:r>
          </a:p>
          <a:p>
            <a:pPr defTabSz="252000">
              <a:tabLst>
                <a:tab pos="288000" algn="l"/>
              </a:tabLst>
            </a:pPr>
            <a:r>
              <a:rPr lang="de-DE" b="1" dirty="0">
                <a:solidFill>
                  <a:schemeClr val="bg1"/>
                </a:solidFill>
              </a:rPr>
              <a:t>	</a:t>
            </a:r>
            <a:r>
              <a:rPr lang="de-DE" b="1" dirty="0" smtClean="0">
                <a:solidFill>
                  <a:schemeClr val="bg1"/>
                </a:solidFill>
              </a:rPr>
              <a:t>	4.b.2	Datenbanken</a:t>
            </a:r>
          </a:p>
          <a:p>
            <a:pPr defTabSz="288000">
              <a:tabLst>
                <a:tab pos="288000" algn="l"/>
              </a:tabLst>
            </a:pPr>
            <a:r>
              <a:rPr lang="de-DE" b="1" dirty="0">
                <a:solidFill>
                  <a:schemeClr val="bg1"/>
                </a:solidFill>
              </a:rPr>
              <a:t> </a:t>
            </a:r>
            <a:r>
              <a:rPr lang="de-DE" b="1" dirty="0" smtClean="0">
                <a:solidFill>
                  <a:schemeClr val="bg1"/>
                </a:solidFill>
              </a:rPr>
              <a:t>   </a:t>
            </a:r>
            <a:r>
              <a:rPr lang="de-DE" b="1" u="sng" dirty="0" smtClean="0">
                <a:solidFill>
                  <a:schemeClr val="bg1"/>
                </a:solidFill>
              </a:rPr>
              <a:t>4.c	sonstige Medien</a:t>
            </a:r>
          </a:p>
          <a:p>
            <a:pPr defTabSz="288000">
              <a:tabLst>
                <a:tab pos="288000" algn="l"/>
              </a:tabLst>
            </a:pPr>
            <a:r>
              <a:rPr lang="de-DE" b="1" dirty="0" smtClean="0">
                <a:solidFill>
                  <a:schemeClr val="bg1"/>
                </a:solidFill>
              </a:rPr>
              <a:t>    4.d	Kombination der</a:t>
            </a:r>
          </a:p>
          <a:p>
            <a:pPr defTabSz="288000">
              <a:tabLst>
                <a:tab pos="288000" algn="l"/>
              </a:tabLst>
            </a:pPr>
            <a:r>
              <a:rPr lang="de-DE" b="1" dirty="0">
                <a:solidFill>
                  <a:schemeClr val="bg1"/>
                </a:solidFill>
              </a:rPr>
              <a:t>	</a:t>
            </a:r>
            <a:r>
              <a:rPr lang="de-DE" b="1" dirty="0" smtClean="0">
                <a:solidFill>
                  <a:schemeClr val="bg1"/>
                </a:solidFill>
              </a:rPr>
              <a:t>	Lernmedien</a:t>
            </a:r>
          </a:p>
          <a:p>
            <a:pPr defTabSz="288000">
              <a:tabLst>
                <a:tab pos="288000" algn="l"/>
              </a:tabLst>
            </a:pPr>
            <a:r>
              <a:rPr lang="de-DE" b="1" dirty="0" smtClean="0">
                <a:solidFill>
                  <a:schemeClr val="bg1"/>
                </a:solidFill>
              </a:rPr>
              <a:t>5.	Eigene Erfahrungen</a:t>
            </a:r>
          </a:p>
          <a:p>
            <a:pPr defTabSz="252000">
              <a:tabLst>
                <a:tab pos="288000" algn="l"/>
              </a:tabLst>
            </a:pPr>
            <a:r>
              <a:rPr lang="de-DE" b="1" dirty="0" smtClean="0">
                <a:solidFill>
                  <a:schemeClr val="bg1"/>
                </a:solidFill>
              </a:rPr>
              <a:t>		</a:t>
            </a:r>
          </a:p>
          <a:p>
            <a:pPr defTabSz="252000">
              <a:tabLst>
                <a:tab pos="288000" algn="l"/>
              </a:tabLst>
            </a:pPr>
            <a:r>
              <a:rPr lang="de-DE" b="1" dirty="0">
                <a:solidFill>
                  <a:schemeClr val="bg1"/>
                </a:solidFill>
              </a:rPr>
              <a:t>	</a:t>
            </a:r>
            <a:r>
              <a:rPr lang="de-DE" b="1" dirty="0" smtClean="0">
                <a:solidFill>
                  <a:schemeClr val="bg1"/>
                </a:solidFill>
              </a:rPr>
              <a:t>	</a:t>
            </a:r>
            <a:r>
              <a:rPr lang="de-DE" b="1" dirty="0">
                <a:solidFill>
                  <a:schemeClr val="bg1"/>
                </a:solidFill>
              </a:rPr>
              <a:t>	</a:t>
            </a:r>
          </a:p>
        </p:txBody>
      </p:sp>
      <p:sp>
        <p:nvSpPr>
          <p:cNvPr id="9" name="Textfeld 8"/>
          <p:cNvSpPr txBox="1"/>
          <p:nvPr/>
        </p:nvSpPr>
        <p:spPr>
          <a:xfrm>
            <a:off x="3243532" y="1311215"/>
            <a:ext cx="8755811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sz="2000" dirty="0" smtClean="0"/>
              <a:t>Vorlesungen, Tutorien, Lerngruppen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sz="2000" dirty="0"/>
              <a:t>i</a:t>
            </a:r>
            <a:r>
              <a:rPr lang="de-DE" sz="2000" dirty="0" smtClean="0"/>
              <a:t>n Kombination mit anderen Lernmedien Vorlesungen unabdingbar für Prüfungsvorbereitung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sz="2000" dirty="0" smtClean="0"/>
              <a:t>Studenten oft langweilig (Frontalunterricht)  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sz="2000" b="1" dirty="0" smtClean="0"/>
              <a:t>Aber:</a:t>
            </a:r>
            <a:r>
              <a:rPr lang="de-DE" sz="2000" dirty="0" smtClean="0"/>
              <a:t> Es bilden sich bereits Knotenpunkte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sz="2000" dirty="0" smtClean="0"/>
              <a:t>Nacharbeit Verknüpfung mit Wissensnetz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sz="2000" b="1" dirty="0" smtClean="0"/>
              <a:t>Vorteil Tutorium: </a:t>
            </a:r>
            <a:r>
              <a:rPr lang="de-DE" sz="2000" dirty="0" smtClean="0"/>
              <a:t>Lernstoff wird wiederholt, Student wird einbezogen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sz="2000" b="1" dirty="0" smtClean="0"/>
              <a:t>Vorteil Lerngruppe:</a:t>
            </a:r>
            <a:r>
              <a:rPr lang="de-DE" sz="2000" dirty="0" smtClean="0"/>
              <a:t> Jeder kann profitieren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sz="2000" dirty="0" smtClean="0"/>
              <a:t>Schwächere Student kann individuell eingegangen werden (Gruppenstärke)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sz="2000" dirty="0" smtClean="0"/>
              <a:t>Stärkere Student kann bereits erlernten Stoff wiederholen (festigen</a:t>
            </a:r>
            <a:r>
              <a:rPr lang="de-DE" sz="2000" dirty="0" smtClean="0"/>
              <a:t>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sz="2000" dirty="0" smtClean="0"/>
              <a:t>(soziale Medien ebenfalls darunter zu verstehen)</a:t>
            </a:r>
            <a:endParaRPr lang="de-DE" sz="2000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de-DE" sz="2000" dirty="0" smtClean="0"/>
          </a:p>
        </p:txBody>
      </p:sp>
    </p:spTree>
    <p:extLst>
      <p:ext uri="{BB962C8B-B14F-4D97-AF65-F5344CB8AC3E}">
        <p14:creationId xmlns:p14="http://schemas.microsoft.com/office/powerpoint/2010/main" val="16123778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 rot="5400000">
            <a:off x="-1989307" y="1989305"/>
            <a:ext cx="6858000" cy="2879389"/>
          </a:xfrm>
          <a:solidFill>
            <a:schemeClr val="accent5">
              <a:lumMod val="75000"/>
            </a:schemeClr>
          </a:solidFill>
        </p:spPr>
        <p:txBody>
          <a:bodyPr/>
          <a:lstStyle/>
          <a:p>
            <a:endParaRPr lang="de-DE" dirty="0"/>
          </a:p>
        </p:txBody>
      </p:sp>
      <p:pic>
        <p:nvPicPr>
          <p:cNvPr id="1026" name="Picture 2" descr="Logo der Fachhochschule Schmalkalden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31870" y="36513"/>
            <a:ext cx="4953000" cy="9937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Fußzeilenplatzhalter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6136532" cy="365125"/>
          </a:xfrm>
        </p:spPr>
        <p:txBody>
          <a:bodyPr/>
          <a:lstStyle/>
          <a:p>
            <a:r>
              <a:rPr lang="de-DE" dirty="0" smtClean="0">
                <a:solidFill>
                  <a:schemeClr val="tx1"/>
                </a:solidFill>
              </a:rPr>
              <a:t>Uwe </a:t>
            </a:r>
            <a:r>
              <a:rPr lang="de-DE" dirty="0" err="1" smtClean="0">
                <a:solidFill>
                  <a:schemeClr val="tx1"/>
                </a:solidFill>
              </a:rPr>
              <a:t>Neisen</a:t>
            </a:r>
            <a:r>
              <a:rPr lang="de-DE" dirty="0" smtClean="0">
                <a:solidFill>
                  <a:schemeClr val="tx1"/>
                </a:solidFill>
              </a:rPr>
              <a:t>, Yannick Hartung, </a:t>
            </a:r>
            <a:r>
              <a:rPr lang="de-DE" dirty="0" err="1" smtClean="0">
                <a:solidFill>
                  <a:schemeClr val="tx1"/>
                </a:solidFill>
              </a:rPr>
              <a:t>Yannic</a:t>
            </a:r>
            <a:r>
              <a:rPr lang="de-DE" dirty="0" smtClean="0">
                <a:solidFill>
                  <a:schemeClr val="tx1"/>
                </a:solidFill>
              </a:rPr>
              <a:t> </a:t>
            </a:r>
            <a:r>
              <a:rPr lang="de-DE" dirty="0" err="1" smtClean="0">
                <a:solidFill>
                  <a:schemeClr val="tx1"/>
                </a:solidFill>
              </a:rPr>
              <a:t>Klinzing</a:t>
            </a:r>
            <a:r>
              <a:rPr lang="de-DE" dirty="0" smtClean="0">
                <a:solidFill>
                  <a:schemeClr val="tx1"/>
                </a:solidFill>
              </a:rPr>
              <a:t>, Kevin Ziller </a:t>
            </a:r>
            <a:endParaRPr lang="de-DE" dirty="0">
              <a:solidFill>
                <a:schemeClr val="tx1"/>
              </a:solidFill>
            </a:endParaRPr>
          </a:p>
        </p:txBody>
      </p:sp>
      <p:sp>
        <p:nvSpPr>
          <p:cNvPr id="8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9396919" y="6356349"/>
            <a:ext cx="2743200" cy="365125"/>
          </a:xfrm>
        </p:spPr>
        <p:txBody>
          <a:bodyPr/>
          <a:lstStyle/>
          <a:p>
            <a:r>
              <a:rPr lang="de-DE" dirty="0" smtClean="0">
                <a:solidFill>
                  <a:schemeClr val="tx1"/>
                </a:solidFill>
              </a:rPr>
              <a:t>49</a:t>
            </a:r>
            <a:endParaRPr lang="de-DE" dirty="0">
              <a:solidFill>
                <a:schemeClr val="tx1"/>
              </a:solidFill>
            </a:endParaRPr>
          </a:p>
        </p:txBody>
      </p:sp>
      <p:sp>
        <p:nvSpPr>
          <p:cNvPr id="2" name="Textfeld 1"/>
          <p:cNvSpPr txBox="1"/>
          <p:nvPr/>
        </p:nvSpPr>
        <p:spPr>
          <a:xfrm>
            <a:off x="-9730" y="-47706"/>
            <a:ext cx="3356045" cy="61863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288000"/>
            <a:r>
              <a:rPr lang="de-DE" b="1" dirty="0" smtClean="0">
                <a:solidFill>
                  <a:schemeClr val="bg1"/>
                </a:solidFill>
              </a:rPr>
              <a:t>1.	Lernstrategien</a:t>
            </a:r>
          </a:p>
          <a:p>
            <a:pPr defTabSz="288000"/>
            <a:r>
              <a:rPr lang="de-DE" b="1" dirty="0" smtClean="0">
                <a:solidFill>
                  <a:schemeClr val="bg1"/>
                </a:solidFill>
              </a:rPr>
              <a:t>2.	Zeitmanagement</a:t>
            </a:r>
          </a:p>
          <a:p>
            <a:pPr defTabSz="288000"/>
            <a:r>
              <a:rPr lang="de-DE" b="1" dirty="0" smtClean="0">
                <a:solidFill>
                  <a:schemeClr val="bg1"/>
                </a:solidFill>
              </a:rPr>
              <a:t>3.	Lernumfeld</a:t>
            </a:r>
          </a:p>
          <a:p>
            <a:pPr defTabSz="288000"/>
            <a:r>
              <a:rPr lang="de-DE" b="1" dirty="0">
                <a:solidFill>
                  <a:schemeClr val="bg1"/>
                </a:solidFill>
              </a:rPr>
              <a:t>4</a:t>
            </a:r>
            <a:r>
              <a:rPr lang="de-DE" b="1" dirty="0" smtClean="0">
                <a:solidFill>
                  <a:schemeClr val="bg1"/>
                </a:solidFill>
              </a:rPr>
              <a:t>.	Lernmedien</a:t>
            </a:r>
          </a:p>
          <a:p>
            <a:pPr defTabSz="288000"/>
            <a:r>
              <a:rPr lang="de-DE" b="1" dirty="0" smtClean="0">
                <a:solidFill>
                  <a:schemeClr val="bg1"/>
                </a:solidFill>
              </a:rPr>
              <a:t>    4.a	Gedruckte Medien</a:t>
            </a:r>
          </a:p>
          <a:p>
            <a:pPr defTabSz="252000"/>
            <a:r>
              <a:rPr lang="de-DE" b="1" dirty="0" smtClean="0">
                <a:solidFill>
                  <a:schemeClr val="bg1"/>
                </a:solidFill>
              </a:rPr>
              <a:t>		4.a.1	Gesetzestexte</a:t>
            </a:r>
          </a:p>
          <a:p>
            <a:pPr defTabSz="252000"/>
            <a:r>
              <a:rPr lang="de-DE" b="1" dirty="0" smtClean="0">
                <a:solidFill>
                  <a:schemeClr val="bg1"/>
                </a:solidFill>
              </a:rPr>
              <a:t>		4.a.2	Lehrbücher/Skript</a:t>
            </a:r>
          </a:p>
          <a:p>
            <a:pPr defTabSz="252000"/>
            <a:r>
              <a:rPr lang="de-DE" b="1" dirty="0">
                <a:solidFill>
                  <a:schemeClr val="bg1"/>
                </a:solidFill>
              </a:rPr>
              <a:t>	</a:t>
            </a:r>
            <a:r>
              <a:rPr lang="de-DE" b="1" dirty="0" smtClean="0">
                <a:solidFill>
                  <a:schemeClr val="bg1"/>
                </a:solidFill>
              </a:rPr>
              <a:t>	4.a.3	Kommentar/</a:t>
            </a:r>
          </a:p>
          <a:p>
            <a:pPr defTabSz="252000"/>
            <a:r>
              <a:rPr lang="de-DE" b="1" dirty="0">
                <a:solidFill>
                  <a:schemeClr val="bg1"/>
                </a:solidFill>
              </a:rPr>
              <a:t>	</a:t>
            </a:r>
            <a:r>
              <a:rPr lang="de-DE" b="1" dirty="0" smtClean="0">
                <a:solidFill>
                  <a:schemeClr val="bg1"/>
                </a:solidFill>
              </a:rPr>
              <a:t>			Handbuch</a:t>
            </a:r>
          </a:p>
          <a:p>
            <a:pPr defTabSz="252000"/>
            <a:r>
              <a:rPr lang="de-DE" b="1" dirty="0">
                <a:solidFill>
                  <a:schemeClr val="bg1"/>
                </a:solidFill>
              </a:rPr>
              <a:t>	</a:t>
            </a:r>
            <a:r>
              <a:rPr lang="de-DE" b="1" dirty="0" smtClean="0">
                <a:solidFill>
                  <a:schemeClr val="bg1"/>
                </a:solidFill>
              </a:rPr>
              <a:t>	4.a.4	Monographie	</a:t>
            </a:r>
          </a:p>
          <a:p>
            <a:pPr defTabSz="252000"/>
            <a:r>
              <a:rPr lang="de-DE" b="1" dirty="0">
                <a:solidFill>
                  <a:schemeClr val="bg1"/>
                </a:solidFill>
              </a:rPr>
              <a:t>	</a:t>
            </a:r>
            <a:r>
              <a:rPr lang="de-DE" b="1" dirty="0" smtClean="0">
                <a:solidFill>
                  <a:schemeClr val="bg1"/>
                </a:solidFill>
              </a:rPr>
              <a:t>	4.a.5	Zeitschriften/</a:t>
            </a:r>
          </a:p>
          <a:p>
            <a:pPr defTabSz="252000"/>
            <a:r>
              <a:rPr lang="de-DE" b="1" dirty="0">
                <a:solidFill>
                  <a:schemeClr val="bg1"/>
                </a:solidFill>
              </a:rPr>
              <a:t>	</a:t>
            </a:r>
            <a:r>
              <a:rPr lang="de-DE" b="1" dirty="0" smtClean="0">
                <a:solidFill>
                  <a:schemeClr val="bg1"/>
                </a:solidFill>
              </a:rPr>
              <a:t>			Aufsätze/</a:t>
            </a:r>
          </a:p>
          <a:p>
            <a:pPr defTabSz="252000"/>
            <a:r>
              <a:rPr lang="de-DE" b="1" dirty="0">
                <a:solidFill>
                  <a:schemeClr val="bg1"/>
                </a:solidFill>
              </a:rPr>
              <a:t>	</a:t>
            </a:r>
            <a:r>
              <a:rPr lang="de-DE" b="1" dirty="0" smtClean="0">
                <a:solidFill>
                  <a:schemeClr val="bg1"/>
                </a:solidFill>
              </a:rPr>
              <a:t>			Festschriften</a:t>
            </a:r>
          </a:p>
          <a:p>
            <a:pPr defTabSz="288000">
              <a:tabLst>
                <a:tab pos="288000" algn="l"/>
              </a:tabLst>
            </a:pPr>
            <a:r>
              <a:rPr lang="de-DE" b="1" dirty="0" smtClean="0">
                <a:solidFill>
                  <a:schemeClr val="bg1"/>
                </a:solidFill>
              </a:rPr>
              <a:t>    4.b	Elektronische Medien</a:t>
            </a:r>
          </a:p>
          <a:p>
            <a:pPr defTabSz="252000">
              <a:tabLst>
                <a:tab pos="288000" algn="l"/>
              </a:tabLst>
            </a:pPr>
            <a:r>
              <a:rPr lang="de-DE" b="1" dirty="0" smtClean="0">
                <a:solidFill>
                  <a:schemeClr val="bg1"/>
                </a:solidFill>
              </a:rPr>
              <a:t>		4.b.1	Internet</a:t>
            </a:r>
          </a:p>
          <a:p>
            <a:pPr defTabSz="252000">
              <a:tabLst>
                <a:tab pos="288000" algn="l"/>
              </a:tabLst>
            </a:pPr>
            <a:r>
              <a:rPr lang="de-DE" b="1" dirty="0">
                <a:solidFill>
                  <a:schemeClr val="bg1"/>
                </a:solidFill>
              </a:rPr>
              <a:t>	</a:t>
            </a:r>
            <a:r>
              <a:rPr lang="de-DE" b="1" dirty="0" smtClean="0">
                <a:solidFill>
                  <a:schemeClr val="bg1"/>
                </a:solidFill>
              </a:rPr>
              <a:t>	4.b.2	Datenbanken</a:t>
            </a:r>
          </a:p>
          <a:p>
            <a:pPr defTabSz="288000">
              <a:tabLst>
                <a:tab pos="288000" algn="l"/>
              </a:tabLst>
            </a:pPr>
            <a:r>
              <a:rPr lang="de-DE" b="1" dirty="0">
                <a:solidFill>
                  <a:schemeClr val="bg1"/>
                </a:solidFill>
              </a:rPr>
              <a:t> </a:t>
            </a:r>
            <a:r>
              <a:rPr lang="de-DE" b="1" dirty="0" smtClean="0">
                <a:solidFill>
                  <a:schemeClr val="bg1"/>
                </a:solidFill>
              </a:rPr>
              <a:t>   4.c	sonstige Medien</a:t>
            </a:r>
          </a:p>
          <a:p>
            <a:pPr defTabSz="288000">
              <a:tabLst>
                <a:tab pos="288000" algn="l"/>
              </a:tabLst>
            </a:pPr>
            <a:r>
              <a:rPr lang="de-DE" b="1" dirty="0" smtClean="0">
                <a:solidFill>
                  <a:schemeClr val="bg1"/>
                </a:solidFill>
              </a:rPr>
              <a:t>    </a:t>
            </a:r>
            <a:r>
              <a:rPr lang="de-DE" b="1" u="sng" dirty="0" smtClean="0">
                <a:solidFill>
                  <a:schemeClr val="bg1"/>
                </a:solidFill>
              </a:rPr>
              <a:t>4.d	Kombination der</a:t>
            </a:r>
          </a:p>
          <a:p>
            <a:pPr defTabSz="288000">
              <a:tabLst>
                <a:tab pos="288000" algn="l"/>
              </a:tabLst>
            </a:pPr>
            <a:r>
              <a:rPr lang="de-DE" b="1" dirty="0">
                <a:solidFill>
                  <a:schemeClr val="bg1"/>
                </a:solidFill>
              </a:rPr>
              <a:t>	</a:t>
            </a:r>
            <a:r>
              <a:rPr lang="de-DE" b="1" dirty="0" smtClean="0">
                <a:solidFill>
                  <a:schemeClr val="bg1"/>
                </a:solidFill>
              </a:rPr>
              <a:t>	</a:t>
            </a:r>
            <a:r>
              <a:rPr lang="de-DE" b="1" u="sng" dirty="0" smtClean="0">
                <a:solidFill>
                  <a:schemeClr val="bg1"/>
                </a:solidFill>
              </a:rPr>
              <a:t>Lernmedien</a:t>
            </a:r>
            <a:r>
              <a:rPr lang="de-DE" b="1" dirty="0" smtClean="0">
                <a:solidFill>
                  <a:schemeClr val="bg1"/>
                </a:solidFill>
              </a:rPr>
              <a:t> </a:t>
            </a:r>
          </a:p>
          <a:p>
            <a:pPr defTabSz="288000">
              <a:tabLst>
                <a:tab pos="288000" algn="l"/>
              </a:tabLst>
            </a:pPr>
            <a:r>
              <a:rPr lang="de-DE" b="1" dirty="0" smtClean="0">
                <a:solidFill>
                  <a:schemeClr val="bg1"/>
                </a:solidFill>
              </a:rPr>
              <a:t>5.	Eigene Erfahrungen</a:t>
            </a:r>
          </a:p>
          <a:p>
            <a:pPr defTabSz="252000">
              <a:tabLst>
                <a:tab pos="288000" algn="l"/>
              </a:tabLst>
            </a:pPr>
            <a:r>
              <a:rPr lang="de-DE" b="1" dirty="0" smtClean="0">
                <a:solidFill>
                  <a:schemeClr val="bg1"/>
                </a:solidFill>
              </a:rPr>
              <a:t>		</a:t>
            </a:r>
          </a:p>
          <a:p>
            <a:pPr defTabSz="252000">
              <a:tabLst>
                <a:tab pos="288000" algn="l"/>
              </a:tabLst>
            </a:pPr>
            <a:r>
              <a:rPr lang="de-DE" b="1" dirty="0">
                <a:solidFill>
                  <a:schemeClr val="bg1"/>
                </a:solidFill>
              </a:rPr>
              <a:t>	</a:t>
            </a:r>
            <a:r>
              <a:rPr lang="de-DE" b="1" dirty="0" smtClean="0">
                <a:solidFill>
                  <a:schemeClr val="bg1"/>
                </a:solidFill>
              </a:rPr>
              <a:t>	</a:t>
            </a:r>
            <a:r>
              <a:rPr lang="de-DE" b="1" dirty="0">
                <a:solidFill>
                  <a:schemeClr val="bg1"/>
                </a:solidFill>
              </a:rPr>
              <a:t>	</a:t>
            </a:r>
          </a:p>
        </p:txBody>
      </p:sp>
      <p:pic>
        <p:nvPicPr>
          <p:cNvPr id="4" name="Grafik 3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9499" b="42257"/>
          <a:stretch/>
        </p:blipFill>
        <p:spPr>
          <a:xfrm>
            <a:off x="4064167" y="1795503"/>
            <a:ext cx="6085398" cy="32669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88721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 rot="5400000">
            <a:off x="-1989307" y="1989305"/>
            <a:ext cx="6858000" cy="2879389"/>
          </a:xfrm>
          <a:solidFill>
            <a:schemeClr val="accent5">
              <a:lumMod val="75000"/>
            </a:schemeClr>
          </a:solidFill>
        </p:spPr>
        <p:txBody>
          <a:bodyPr/>
          <a:lstStyle/>
          <a:p>
            <a:endParaRPr lang="de-DE" dirty="0"/>
          </a:p>
        </p:txBody>
      </p:sp>
      <p:pic>
        <p:nvPicPr>
          <p:cNvPr id="1026" name="Picture 2" descr="Logo der Fachhochschule Schmalkalden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31870" y="36513"/>
            <a:ext cx="4953000" cy="9937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Fußzeilenplatzhalter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6136532" cy="365125"/>
          </a:xfrm>
        </p:spPr>
        <p:txBody>
          <a:bodyPr/>
          <a:lstStyle/>
          <a:p>
            <a:r>
              <a:rPr lang="de-DE" dirty="0" smtClean="0">
                <a:solidFill>
                  <a:schemeClr val="tx1"/>
                </a:solidFill>
              </a:rPr>
              <a:t>Uwe </a:t>
            </a:r>
            <a:r>
              <a:rPr lang="de-DE" dirty="0" err="1" smtClean="0">
                <a:solidFill>
                  <a:schemeClr val="tx1"/>
                </a:solidFill>
              </a:rPr>
              <a:t>Neisen</a:t>
            </a:r>
            <a:r>
              <a:rPr lang="de-DE" dirty="0" smtClean="0">
                <a:solidFill>
                  <a:schemeClr val="tx1"/>
                </a:solidFill>
              </a:rPr>
              <a:t>, Yannick Hartung, </a:t>
            </a:r>
            <a:r>
              <a:rPr lang="de-DE" dirty="0" err="1" smtClean="0">
                <a:solidFill>
                  <a:schemeClr val="tx1"/>
                </a:solidFill>
              </a:rPr>
              <a:t>Yannic</a:t>
            </a:r>
            <a:r>
              <a:rPr lang="de-DE" dirty="0" smtClean="0">
                <a:solidFill>
                  <a:schemeClr val="tx1"/>
                </a:solidFill>
              </a:rPr>
              <a:t> </a:t>
            </a:r>
            <a:r>
              <a:rPr lang="de-DE" dirty="0" err="1" smtClean="0">
                <a:solidFill>
                  <a:schemeClr val="tx1"/>
                </a:solidFill>
              </a:rPr>
              <a:t>Klinzing</a:t>
            </a:r>
            <a:r>
              <a:rPr lang="de-DE" dirty="0" smtClean="0">
                <a:solidFill>
                  <a:schemeClr val="tx1"/>
                </a:solidFill>
              </a:rPr>
              <a:t>, Kevin Ziller </a:t>
            </a:r>
            <a:endParaRPr lang="de-DE" dirty="0">
              <a:solidFill>
                <a:schemeClr val="tx1"/>
              </a:solidFill>
            </a:endParaRPr>
          </a:p>
        </p:txBody>
      </p:sp>
      <p:sp>
        <p:nvSpPr>
          <p:cNvPr id="8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9396919" y="6356349"/>
            <a:ext cx="2743200" cy="365125"/>
          </a:xfrm>
        </p:spPr>
        <p:txBody>
          <a:bodyPr/>
          <a:lstStyle/>
          <a:p>
            <a:r>
              <a:rPr lang="de-DE" dirty="0" smtClean="0">
                <a:solidFill>
                  <a:schemeClr val="tx1"/>
                </a:solidFill>
              </a:rPr>
              <a:t>50</a:t>
            </a:r>
            <a:endParaRPr lang="de-DE" dirty="0">
              <a:solidFill>
                <a:schemeClr val="tx1"/>
              </a:solidFill>
            </a:endParaRPr>
          </a:p>
        </p:txBody>
      </p:sp>
      <p:sp>
        <p:nvSpPr>
          <p:cNvPr id="2" name="Textfeld 1"/>
          <p:cNvSpPr txBox="1"/>
          <p:nvPr/>
        </p:nvSpPr>
        <p:spPr>
          <a:xfrm>
            <a:off x="-2" y="-47706"/>
            <a:ext cx="3356045" cy="3693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288000"/>
            <a:r>
              <a:rPr lang="de-DE" b="1" dirty="0" smtClean="0">
                <a:solidFill>
                  <a:schemeClr val="bg1"/>
                </a:solidFill>
              </a:rPr>
              <a:t>1.	Lernstrategien</a:t>
            </a:r>
          </a:p>
          <a:p>
            <a:pPr defTabSz="288000"/>
            <a:r>
              <a:rPr lang="de-DE" b="1" dirty="0" smtClean="0">
                <a:solidFill>
                  <a:schemeClr val="bg1"/>
                </a:solidFill>
              </a:rPr>
              <a:t>2.	Zeitmanagement</a:t>
            </a:r>
          </a:p>
          <a:p>
            <a:pPr defTabSz="288000"/>
            <a:r>
              <a:rPr lang="de-DE" b="1" dirty="0" smtClean="0">
                <a:solidFill>
                  <a:schemeClr val="bg1"/>
                </a:solidFill>
              </a:rPr>
              <a:t>3.</a:t>
            </a:r>
            <a:r>
              <a:rPr lang="de-DE" b="1" dirty="0">
                <a:solidFill>
                  <a:schemeClr val="bg1"/>
                </a:solidFill>
              </a:rPr>
              <a:t>	</a:t>
            </a:r>
            <a:r>
              <a:rPr lang="de-DE" b="1" dirty="0" smtClean="0">
                <a:solidFill>
                  <a:schemeClr val="bg1"/>
                </a:solidFill>
              </a:rPr>
              <a:t>Lernumfeld</a:t>
            </a:r>
          </a:p>
          <a:p>
            <a:pPr defTabSz="288000"/>
            <a:r>
              <a:rPr lang="de-DE" b="1" dirty="0" smtClean="0">
                <a:solidFill>
                  <a:schemeClr val="bg1"/>
                </a:solidFill>
              </a:rPr>
              <a:t>4.	Lernmedien</a:t>
            </a:r>
          </a:p>
          <a:p>
            <a:pPr defTabSz="216000">
              <a:tabLst>
                <a:tab pos="288000" algn="l"/>
              </a:tabLst>
            </a:pPr>
            <a:r>
              <a:rPr lang="de-DE" b="1" dirty="0" smtClean="0">
                <a:solidFill>
                  <a:schemeClr val="bg1"/>
                </a:solidFill>
              </a:rPr>
              <a:t>5.	Eigene Erfahrungen</a:t>
            </a:r>
          </a:p>
          <a:p>
            <a:pPr defTabSz="288000">
              <a:tabLst>
                <a:tab pos="288000" algn="l"/>
              </a:tabLst>
            </a:pPr>
            <a:r>
              <a:rPr lang="de-DE" b="1" dirty="0" smtClean="0">
                <a:solidFill>
                  <a:schemeClr val="bg1"/>
                </a:solidFill>
              </a:rPr>
              <a:t>    </a:t>
            </a:r>
            <a:r>
              <a:rPr lang="de-DE" b="1" u="sng" dirty="0" smtClean="0">
                <a:solidFill>
                  <a:schemeClr val="bg1"/>
                </a:solidFill>
              </a:rPr>
              <a:t>5.a	Lernstrategien</a:t>
            </a:r>
            <a:endParaRPr lang="de-DE" b="1" u="sng" dirty="0">
              <a:solidFill>
                <a:schemeClr val="bg1"/>
              </a:solidFill>
            </a:endParaRPr>
          </a:p>
          <a:p>
            <a:pPr defTabSz="288000">
              <a:tabLst>
                <a:tab pos="288000" algn="l"/>
              </a:tabLst>
            </a:pPr>
            <a:r>
              <a:rPr lang="de-DE" b="1" dirty="0">
                <a:solidFill>
                  <a:schemeClr val="bg1"/>
                </a:solidFill>
              </a:rPr>
              <a:t>    </a:t>
            </a:r>
            <a:r>
              <a:rPr lang="de-DE" b="1" dirty="0" smtClean="0">
                <a:solidFill>
                  <a:schemeClr val="bg1"/>
                </a:solidFill>
              </a:rPr>
              <a:t>5.b</a:t>
            </a:r>
            <a:r>
              <a:rPr lang="de-DE" b="1" dirty="0">
                <a:solidFill>
                  <a:schemeClr val="bg1"/>
                </a:solidFill>
              </a:rPr>
              <a:t>	</a:t>
            </a:r>
            <a:r>
              <a:rPr lang="de-DE" b="1" dirty="0" smtClean="0">
                <a:solidFill>
                  <a:schemeClr val="bg1"/>
                </a:solidFill>
              </a:rPr>
              <a:t>Zeitmanagement</a:t>
            </a:r>
            <a:endParaRPr lang="de-DE" b="1" dirty="0">
              <a:solidFill>
                <a:schemeClr val="bg1"/>
              </a:solidFill>
            </a:endParaRPr>
          </a:p>
          <a:p>
            <a:pPr defTabSz="288000">
              <a:tabLst>
                <a:tab pos="288000" algn="l"/>
              </a:tabLst>
            </a:pPr>
            <a:r>
              <a:rPr lang="de-DE" b="1" dirty="0">
                <a:solidFill>
                  <a:schemeClr val="bg1"/>
                </a:solidFill>
              </a:rPr>
              <a:t>    5</a:t>
            </a:r>
            <a:r>
              <a:rPr lang="de-DE" b="1" dirty="0" smtClean="0">
                <a:solidFill>
                  <a:schemeClr val="bg1"/>
                </a:solidFill>
              </a:rPr>
              <a:t>.c</a:t>
            </a:r>
            <a:r>
              <a:rPr lang="de-DE" b="1" dirty="0">
                <a:solidFill>
                  <a:schemeClr val="bg1"/>
                </a:solidFill>
              </a:rPr>
              <a:t>	</a:t>
            </a:r>
            <a:r>
              <a:rPr lang="de-DE" b="1" dirty="0" smtClean="0">
                <a:solidFill>
                  <a:schemeClr val="bg1"/>
                </a:solidFill>
              </a:rPr>
              <a:t>Lernumfeld</a:t>
            </a:r>
          </a:p>
          <a:p>
            <a:pPr defTabSz="288000">
              <a:tabLst>
                <a:tab pos="288000" algn="l"/>
              </a:tabLst>
            </a:pPr>
            <a:r>
              <a:rPr lang="de-DE" b="1" dirty="0" smtClean="0">
                <a:solidFill>
                  <a:schemeClr val="bg1"/>
                </a:solidFill>
              </a:rPr>
              <a:t>    5.d</a:t>
            </a:r>
            <a:r>
              <a:rPr lang="de-DE" b="1" dirty="0">
                <a:solidFill>
                  <a:schemeClr val="bg1"/>
                </a:solidFill>
              </a:rPr>
              <a:t>	</a:t>
            </a:r>
            <a:r>
              <a:rPr lang="de-DE" b="1" dirty="0" smtClean="0">
                <a:solidFill>
                  <a:schemeClr val="bg1"/>
                </a:solidFill>
              </a:rPr>
              <a:t>Lernmedien</a:t>
            </a:r>
            <a:endParaRPr lang="de-DE" b="1" dirty="0">
              <a:solidFill>
                <a:schemeClr val="bg1"/>
              </a:solidFill>
            </a:endParaRPr>
          </a:p>
          <a:p>
            <a:pPr defTabSz="252000">
              <a:tabLst>
                <a:tab pos="288000" algn="l"/>
              </a:tabLst>
            </a:pPr>
            <a:r>
              <a:rPr lang="de-DE" b="1" dirty="0">
                <a:solidFill>
                  <a:schemeClr val="bg1"/>
                </a:solidFill>
              </a:rPr>
              <a:t>		</a:t>
            </a:r>
          </a:p>
          <a:p>
            <a:pPr defTabSz="252000">
              <a:tabLst>
                <a:tab pos="288000" algn="l"/>
              </a:tabLst>
            </a:pPr>
            <a:r>
              <a:rPr lang="de-DE" b="1" dirty="0">
                <a:solidFill>
                  <a:schemeClr val="bg1"/>
                </a:solidFill>
              </a:rPr>
              <a:t>			</a:t>
            </a:r>
          </a:p>
          <a:p>
            <a:pPr defTabSz="252000">
              <a:tabLst>
                <a:tab pos="288000" algn="l"/>
              </a:tabLst>
            </a:pPr>
            <a:r>
              <a:rPr lang="de-DE" b="1" dirty="0">
                <a:solidFill>
                  <a:schemeClr val="bg1"/>
                </a:solidFill>
              </a:rPr>
              <a:t>			</a:t>
            </a:r>
          </a:p>
          <a:p>
            <a:pPr defTabSz="252000">
              <a:tabLst>
                <a:tab pos="288000" algn="l"/>
              </a:tabLst>
            </a:pPr>
            <a:r>
              <a:rPr lang="de-DE" b="1" dirty="0" smtClean="0">
                <a:solidFill>
                  <a:schemeClr val="bg1"/>
                </a:solidFill>
              </a:rPr>
              <a:t>			</a:t>
            </a:r>
            <a:endParaRPr lang="de-DE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450421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 rot="5400000">
            <a:off x="-1989307" y="1989305"/>
            <a:ext cx="6858000" cy="2879389"/>
          </a:xfrm>
          <a:solidFill>
            <a:schemeClr val="accent5">
              <a:lumMod val="75000"/>
            </a:schemeClr>
          </a:solidFill>
        </p:spPr>
        <p:txBody>
          <a:bodyPr/>
          <a:lstStyle/>
          <a:p>
            <a:endParaRPr lang="de-DE" dirty="0"/>
          </a:p>
        </p:txBody>
      </p:sp>
      <p:pic>
        <p:nvPicPr>
          <p:cNvPr id="1026" name="Picture 2" descr="Logo der Fachhochschule Schmalkalden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31870" y="36513"/>
            <a:ext cx="4953000" cy="9937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Fußzeilenplatzhalter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6136532" cy="365125"/>
          </a:xfrm>
        </p:spPr>
        <p:txBody>
          <a:bodyPr/>
          <a:lstStyle/>
          <a:p>
            <a:r>
              <a:rPr lang="de-DE" dirty="0" smtClean="0">
                <a:solidFill>
                  <a:schemeClr val="tx1"/>
                </a:solidFill>
              </a:rPr>
              <a:t>Uwe </a:t>
            </a:r>
            <a:r>
              <a:rPr lang="de-DE" dirty="0" err="1" smtClean="0">
                <a:solidFill>
                  <a:schemeClr val="tx1"/>
                </a:solidFill>
              </a:rPr>
              <a:t>Neisen</a:t>
            </a:r>
            <a:r>
              <a:rPr lang="de-DE" dirty="0" smtClean="0">
                <a:solidFill>
                  <a:schemeClr val="tx1"/>
                </a:solidFill>
              </a:rPr>
              <a:t>, Yannick Hartung, </a:t>
            </a:r>
            <a:r>
              <a:rPr lang="de-DE" dirty="0" err="1" smtClean="0">
                <a:solidFill>
                  <a:schemeClr val="tx1"/>
                </a:solidFill>
              </a:rPr>
              <a:t>Yannic</a:t>
            </a:r>
            <a:r>
              <a:rPr lang="de-DE" dirty="0" smtClean="0">
                <a:solidFill>
                  <a:schemeClr val="tx1"/>
                </a:solidFill>
              </a:rPr>
              <a:t> </a:t>
            </a:r>
            <a:r>
              <a:rPr lang="de-DE" dirty="0" err="1" smtClean="0">
                <a:solidFill>
                  <a:schemeClr val="tx1"/>
                </a:solidFill>
              </a:rPr>
              <a:t>Klinzing</a:t>
            </a:r>
            <a:r>
              <a:rPr lang="de-DE" dirty="0" smtClean="0">
                <a:solidFill>
                  <a:schemeClr val="tx1"/>
                </a:solidFill>
              </a:rPr>
              <a:t>, Kevin Ziller </a:t>
            </a:r>
            <a:endParaRPr lang="de-DE" dirty="0">
              <a:solidFill>
                <a:schemeClr val="tx1"/>
              </a:solidFill>
            </a:endParaRPr>
          </a:p>
        </p:txBody>
      </p:sp>
      <p:sp>
        <p:nvSpPr>
          <p:cNvPr id="8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9396919" y="6356349"/>
            <a:ext cx="2743200" cy="365125"/>
          </a:xfrm>
        </p:spPr>
        <p:txBody>
          <a:bodyPr/>
          <a:lstStyle/>
          <a:p>
            <a:r>
              <a:rPr lang="de-DE" dirty="0" smtClean="0">
                <a:solidFill>
                  <a:schemeClr val="tx1"/>
                </a:solidFill>
              </a:rPr>
              <a:t>51</a:t>
            </a:r>
            <a:endParaRPr lang="de-DE" dirty="0">
              <a:solidFill>
                <a:schemeClr val="tx1"/>
              </a:solidFill>
            </a:endParaRPr>
          </a:p>
        </p:txBody>
      </p:sp>
      <p:sp>
        <p:nvSpPr>
          <p:cNvPr id="2" name="Textfeld 1"/>
          <p:cNvSpPr txBox="1"/>
          <p:nvPr/>
        </p:nvSpPr>
        <p:spPr>
          <a:xfrm>
            <a:off x="-2" y="-47706"/>
            <a:ext cx="3356045" cy="3693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288000"/>
            <a:r>
              <a:rPr lang="de-DE" b="1" dirty="0" smtClean="0">
                <a:solidFill>
                  <a:schemeClr val="bg1"/>
                </a:solidFill>
              </a:rPr>
              <a:t>1.	Lernstrategien</a:t>
            </a:r>
          </a:p>
          <a:p>
            <a:pPr defTabSz="288000"/>
            <a:r>
              <a:rPr lang="de-DE" b="1" dirty="0" smtClean="0">
                <a:solidFill>
                  <a:schemeClr val="bg1"/>
                </a:solidFill>
              </a:rPr>
              <a:t>2.	Zeitmanagement</a:t>
            </a:r>
          </a:p>
          <a:p>
            <a:pPr defTabSz="288000"/>
            <a:r>
              <a:rPr lang="de-DE" b="1" dirty="0" smtClean="0">
                <a:solidFill>
                  <a:schemeClr val="bg1"/>
                </a:solidFill>
              </a:rPr>
              <a:t>3.</a:t>
            </a:r>
            <a:r>
              <a:rPr lang="de-DE" b="1" dirty="0">
                <a:solidFill>
                  <a:schemeClr val="bg1"/>
                </a:solidFill>
              </a:rPr>
              <a:t>	</a:t>
            </a:r>
            <a:r>
              <a:rPr lang="de-DE" b="1" dirty="0" smtClean="0">
                <a:solidFill>
                  <a:schemeClr val="bg1"/>
                </a:solidFill>
              </a:rPr>
              <a:t>Lernumfeld</a:t>
            </a:r>
          </a:p>
          <a:p>
            <a:pPr defTabSz="288000"/>
            <a:r>
              <a:rPr lang="de-DE" b="1" dirty="0" smtClean="0">
                <a:solidFill>
                  <a:schemeClr val="bg1"/>
                </a:solidFill>
              </a:rPr>
              <a:t>4.	Lernmedien</a:t>
            </a:r>
          </a:p>
          <a:p>
            <a:pPr defTabSz="216000">
              <a:tabLst>
                <a:tab pos="288000" algn="l"/>
              </a:tabLst>
            </a:pPr>
            <a:r>
              <a:rPr lang="de-DE" b="1" dirty="0" smtClean="0">
                <a:solidFill>
                  <a:schemeClr val="bg1"/>
                </a:solidFill>
              </a:rPr>
              <a:t>5.	Eigene Erfahrungen</a:t>
            </a:r>
          </a:p>
          <a:p>
            <a:pPr defTabSz="288000">
              <a:tabLst>
                <a:tab pos="288000" algn="l"/>
              </a:tabLst>
            </a:pPr>
            <a:r>
              <a:rPr lang="de-DE" b="1" dirty="0" smtClean="0">
                <a:solidFill>
                  <a:schemeClr val="bg1"/>
                </a:solidFill>
              </a:rPr>
              <a:t>    5.a	Lernstrategien</a:t>
            </a:r>
            <a:endParaRPr lang="de-DE" b="1" dirty="0">
              <a:solidFill>
                <a:schemeClr val="bg1"/>
              </a:solidFill>
            </a:endParaRPr>
          </a:p>
          <a:p>
            <a:pPr defTabSz="288000">
              <a:tabLst>
                <a:tab pos="288000" algn="l"/>
              </a:tabLst>
            </a:pPr>
            <a:r>
              <a:rPr lang="de-DE" b="1" dirty="0">
                <a:solidFill>
                  <a:schemeClr val="bg1"/>
                </a:solidFill>
              </a:rPr>
              <a:t>    </a:t>
            </a:r>
            <a:r>
              <a:rPr lang="de-DE" b="1" u="sng" dirty="0" smtClean="0">
                <a:solidFill>
                  <a:schemeClr val="bg1"/>
                </a:solidFill>
              </a:rPr>
              <a:t>5.b</a:t>
            </a:r>
            <a:r>
              <a:rPr lang="de-DE" b="1" u="sng" dirty="0">
                <a:solidFill>
                  <a:schemeClr val="bg1"/>
                </a:solidFill>
              </a:rPr>
              <a:t>	</a:t>
            </a:r>
            <a:r>
              <a:rPr lang="de-DE" b="1" u="sng" dirty="0" smtClean="0">
                <a:solidFill>
                  <a:schemeClr val="bg1"/>
                </a:solidFill>
              </a:rPr>
              <a:t>Zeitmanagement</a:t>
            </a:r>
            <a:endParaRPr lang="de-DE" b="1" u="sng" dirty="0">
              <a:solidFill>
                <a:schemeClr val="bg1"/>
              </a:solidFill>
            </a:endParaRPr>
          </a:p>
          <a:p>
            <a:pPr defTabSz="288000">
              <a:tabLst>
                <a:tab pos="288000" algn="l"/>
              </a:tabLst>
            </a:pPr>
            <a:r>
              <a:rPr lang="de-DE" b="1" dirty="0">
                <a:solidFill>
                  <a:schemeClr val="bg1"/>
                </a:solidFill>
              </a:rPr>
              <a:t>    5</a:t>
            </a:r>
            <a:r>
              <a:rPr lang="de-DE" b="1" dirty="0" smtClean="0">
                <a:solidFill>
                  <a:schemeClr val="bg1"/>
                </a:solidFill>
              </a:rPr>
              <a:t>.c</a:t>
            </a:r>
            <a:r>
              <a:rPr lang="de-DE" b="1" dirty="0">
                <a:solidFill>
                  <a:schemeClr val="bg1"/>
                </a:solidFill>
              </a:rPr>
              <a:t>	</a:t>
            </a:r>
            <a:r>
              <a:rPr lang="de-DE" b="1" dirty="0" smtClean="0">
                <a:solidFill>
                  <a:schemeClr val="bg1"/>
                </a:solidFill>
              </a:rPr>
              <a:t>Lernumfeld</a:t>
            </a:r>
          </a:p>
          <a:p>
            <a:pPr defTabSz="288000">
              <a:tabLst>
                <a:tab pos="288000" algn="l"/>
              </a:tabLst>
            </a:pPr>
            <a:r>
              <a:rPr lang="de-DE" b="1" dirty="0" smtClean="0">
                <a:solidFill>
                  <a:schemeClr val="bg1"/>
                </a:solidFill>
              </a:rPr>
              <a:t>    5.d</a:t>
            </a:r>
            <a:r>
              <a:rPr lang="de-DE" b="1" dirty="0">
                <a:solidFill>
                  <a:schemeClr val="bg1"/>
                </a:solidFill>
              </a:rPr>
              <a:t>	</a:t>
            </a:r>
            <a:r>
              <a:rPr lang="de-DE" b="1" dirty="0" smtClean="0">
                <a:solidFill>
                  <a:schemeClr val="bg1"/>
                </a:solidFill>
              </a:rPr>
              <a:t>Lernmedien</a:t>
            </a:r>
            <a:endParaRPr lang="de-DE" b="1" dirty="0">
              <a:solidFill>
                <a:schemeClr val="bg1"/>
              </a:solidFill>
            </a:endParaRPr>
          </a:p>
          <a:p>
            <a:pPr defTabSz="252000">
              <a:tabLst>
                <a:tab pos="288000" algn="l"/>
              </a:tabLst>
            </a:pPr>
            <a:r>
              <a:rPr lang="de-DE" b="1" dirty="0">
                <a:solidFill>
                  <a:schemeClr val="bg1"/>
                </a:solidFill>
              </a:rPr>
              <a:t>		</a:t>
            </a:r>
          </a:p>
          <a:p>
            <a:pPr defTabSz="252000">
              <a:tabLst>
                <a:tab pos="288000" algn="l"/>
              </a:tabLst>
            </a:pPr>
            <a:r>
              <a:rPr lang="de-DE" b="1" dirty="0">
                <a:solidFill>
                  <a:schemeClr val="bg1"/>
                </a:solidFill>
              </a:rPr>
              <a:t>			</a:t>
            </a:r>
          </a:p>
          <a:p>
            <a:pPr defTabSz="252000">
              <a:tabLst>
                <a:tab pos="288000" algn="l"/>
              </a:tabLst>
            </a:pPr>
            <a:r>
              <a:rPr lang="de-DE" b="1" dirty="0">
                <a:solidFill>
                  <a:schemeClr val="bg1"/>
                </a:solidFill>
              </a:rPr>
              <a:t>			</a:t>
            </a:r>
          </a:p>
          <a:p>
            <a:pPr defTabSz="252000">
              <a:tabLst>
                <a:tab pos="288000" algn="l"/>
              </a:tabLst>
            </a:pPr>
            <a:r>
              <a:rPr lang="de-DE" b="1" dirty="0" smtClean="0">
                <a:solidFill>
                  <a:schemeClr val="bg1"/>
                </a:solidFill>
              </a:rPr>
              <a:t>			</a:t>
            </a:r>
            <a:endParaRPr lang="de-DE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303882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 rot="5400000">
            <a:off x="-1989307" y="1989305"/>
            <a:ext cx="6858000" cy="2879389"/>
          </a:xfrm>
          <a:solidFill>
            <a:schemeClr val="accent5">
              <a:lumMod val="75000"/>
            </a:schemeClr>
          </a:solidFill>
        </p:spPr>
        <p:txBody>
          <a:bodyPr/>
          <a:lstStyle/>
          <a:p>
            <a:endParaRPr lang="de-DE" dirty="0"/>
          </a:p>
        </p:txBody>
      </p:sp>
      <p:pic>
        <p:nvPicPr>
          <p:cNvPr id="1026" name="Picture 2" descr="Logo der Fachhochschule Schmalkalden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31870" y="36513"/>
            <a:ext cx="4953000" cy="9937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Fußzeilenplatzhalter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6136532" cy="365125"/>
          </a:xfrm>
        </p:spPr>
        <p:txBody>
          <a:bodyPr/>
          <a:lstStyle/>
          <a:p>
            <a:r>
              <a:rPr lang="de-DE" dirty="0" smtClean="0">
                <a:solidFill>
                  <a:schemeClr val="tx1"/>
                </a:solidFill>
              </a:rPr>
              <a:t>Uwe </a:t>
            </a:r>
            <a:r>
              <a:rPr lang="de-DE" dirty="0" err="1" smtClean="0">
                <a:solidFill>
                  <a:schemeClr val="tx1"/>
                </a:solidFill>
              </a:rPr>
              <a:t>Neisen</a:t>
            </a:r>
            <a:r>
              <a:rPr lang="de-DE" dirty="0" smtClean="0">
                <a:solidFill>
                  <a:schemeClr val="tx1"/>
                </a:solidFill>
              </a:rPr>
              <a:t>, Yannick Hartung, </a:t>
            </a:r>
            <a:r>
              <a:rPr lang="de-DE" dirty="0" err="1" smtClean="0">
                <a:solidFill>
                  <a:schemeClr val="tx1"/>
                </a:solidFill>
              </a:rPr>
              <a:t>Yannic</a:t>
            </a:r>
            <a:r>
              <a:rPr lang="de-DE" dirty="0" smtClean="0">
                <a:solidFill>
                  <a:schemeClr val="tx1"/>
                </a:solidFill>
              </a:rPr>
              <a:t> </a:t>
            </a:r>
            <a:r>
              <a:rPr lang="de-DE" dirty="0" err="1" smtClean="0">
                <a:solidFill>
                  <a:schemeClr val="tx1"/>
                </a:solidFill>
              </a:rPr>
              <a:t>Klinzing</a:t>
            </a:r>
            <a:r>
              <a:rPr lang="de-DE" dirty="0" smtClean="0">
                <a:solidFill>
                  <a:schemeClr val="tx1"/>
                </a:solidFill>
              </a:rPr>
              <a:t>, Kevin Ziller </a:t>
            </a:r>
            <a:endParaRPr lang="de-DE" dirty="0">
              <a:solidFill>
                <a:schemeClr val="tx1"/>
              </a:solidFill>
            </a:endParaRPr>
          </a:p>
        </p:txBody>
      </p:sp>
      <p:sp>
        <p:nvSpPr>
          <p:cNvPr id="8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9396919" y="6356349"/>
            <a:ext cx="2743200" cy="365125"/>
          </a:xfrm>
        </p:spPr>
        <p:txBody>
          <a:bodyPr/>
          <a:lstStyle/>
          <a:p>
            <a:r>
              <a:rPr lang="de-DE" dirty="0" smtClean="0">
                <a:solidFill>
                  <a:schemeClr val="tx1"/>
                </a:solidFill>
              </a:rPr>
              <a:t>52</a:t>
            </a:r>
            <a:endParaRPr lang="de-DE" dirty="0">
              <a:solidFill>
                <a:schemeClr val="tx1"/>
              </a:solidFill>
            </a:endParaRPr>
          </a:p>
        </p:txBody>
      </p:sp>
      <p:sp>
        <p:nvSpPr>
          <p:cNvPr id="2" name="Textfeld 1"/>
          <p:cNvSpPr txBox="1"/>
          <p:nvPr/>
        </p:nvSpPr>
        <p:spPr>
          <a:xfrm>
            <a:off x="-2" y="-47706"/>
            <a:ext cx="3356045" cy="3693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288000"/>
            <a:r>
              <a:rPr lang="de-DE" b="1" dirty="0" smtClean="0">
                <a:solidFill>
                  <a:schemeClr val="bg1"/>
                </a:solidFill>
              </a:rPr>
              <a:t>1.	Lernstrategien</a:t>
            </a:r>
          </a:p>
          <a:p>
            <a:pPr defTabSz="288000"/>
            <a:r>
              <a:rPr lang="de-DE" b="1" dirty="0" smtClean="0">
                <a:solidFill>
                  <a:schemeClr val="bg1"/>
                </a:solidFill>
              </a:rPr>
              <a:t>2.	Zeitmanagement</a:t>
            </a:r>
          </a:p>
          <a:p>
            <a:pPr defTabSz="288000"/>
            <a:r>
              <a:rPr lang="de-DE" b="1" dirty="0" smtClean="0">
                <a:solidFill>
                  <a:schemeClr val="bg1"/>
                </a:solidFill>
              </a:rPr>
              <a:t>3.</a:t>
            </a:r>
            <a:r>
              <a:rPr lang="de-DE" b="1" dirty="0">
                <a:solidFill>
                  <a:schemeClr val="bg1"/>
                </a:solidFill>
              </a:rPr>
              <a:t>	</a:t>
            </a:r>
            <a:r>
              <a:rPr lang="de-DE" b="1" dirty="0" smtClean="0">
                <a:solidFill>
                  <a:schemeClr val="bg1"/>
                </a:solidFill>
              </a:rPr>
              <a:t>Lernumfeld</a:t>
            </a:r>
          </a:p>
          <a:p>
            <a:pPr defTabSz="288000"/>
            <a:r>
              <a:rPr lang="de-DE" b="1" dirty="0" smtClean="0">
                <a:solidFill>
                  <a:schemeClr val="bg1"/>
                </a:solidFill>
              </a:rPr>
              <a:t>4.	Lernmedien</a:t>
            </a:r>
          </a:p>
          <a:p>
            <a:pPr defTabSz="216000">
              <a:tabLst>
                <a:tab pos="288000" algn="l"/>
              </a:tabLst>
            </a:pPr>
            <a:r>
              <a:rPr lang="de-DE" b="1" dirty="0" smtClean="0">
                <a:solidFill>
                  <a:schemeClr val="bg1"/>
                </a:solidFill>
              </a:rPr>
              <a:t>5.	Eigene Erfahrungen</a:t>
            </a:r>
          </a:p>
          <a:p>
            <a:pPr defTabSz="288000">
              <a:tabLst>
                <a:tab pos="288000" algn="l"/>
              </a:tabLst>
            </a:pPr>
            <a:r>
              <a:rPr lang="de-DE" b="1" dirty="0" smtClean="0">
                <a:solidFill>
                  <a:schemeClr val="bg1"/>
                </a:solidFill>
              </a:rPr>
              <a:t>    5.a	Lernstrategien</a:t>
            </a:r>
            <a:endParaRPr lang="de-DE" b="1" dirty="0">
              <a:solidFill>
                <a:schemeClr val="bg1"/>
              </a:solidFill>
            </a:endParaRPr>
          </a:p>
          <a:p>
            <a:pPr defTabSz="288000">
              <a:tabLst>
                <a:tab pos="288000" algn="l"/>
              </a:tabLst>
            </a:pPr>
            <a:r>
              <a:rPr lang="de-DE" b="1" dirty="0">
                <a:solidFill>
                  <a:schemeClr val="bg1"/>
                </a:solidFill>
              </a:rPr>
              <a:t>    </a:t>
            </a:r>
            <a:r>
              <a:rPr lang="de-DE" b="1" dirty="0" smtClean="0">
                <a:solidFill>
                  <a:schemeClr val="bg1"/>
                </a:solidFill>
              </a:rPr>
              <a:t>5.b</a:t>
            </a:r>
            <a:r>
              <a:rPr lang="de-DE" b="1" dirty="0">
                <a:solidFill>
                  <a:schemeClr val="bg1"/>
                </a:solidFill>
              </a:rPr>
              <a:t>	</a:t>
            </a:r>
            <a:r>
              <a:rPr lang="de-DE" b="1" dirty="0" smtClean="0">
                <a:solidFill>
                  <a:schemeClr val="bg1"/>
                </a:solidFill>
              </a:rPr>
              <a:t>Zeitmanagement</a:t>
            </a:r>
            <a:endParaRPr lang="de-DE" b="1" dirty="0">
              <a:solidFill>
                <a:schemeClr val="bg1"/>
              </a:solidFill>
            </a:endParaRPr>
          </a:p>
          <a:p>
            <a:pPr defTabSz="288000">
              <a:tabLst>
                <a:tab pos="288000" algn="l"/>
              </a:tabLst>
            </a:pPr>
            <a:r>
              <a:rPr lang="de-DE" b="1" dirty="0">
                <a:solidFill>
                  <a:schemeClr val="bg1"/>
                </a:solidFill>
              </a:rPr>
              <a:t>    </a:t>
            </a:r>
            <a:r>
              <a:rPr lang="de-DE" b="1" u="sng" dirty="0">
                <a:solidFill>
                  <a:schemeClr val="bg1"/>
                </a:solidFill>
              </a:rPr>
              <a:t>5</a:t>
            </a:r>
            <a:r>
              <a:rPr lang="de-DE" b="1" u="sng" dirty="0" smtClean="0">
                <a:solidFill>
                  <a:schemeClr val="bg1"/>
                </a:solidFill>
              </a:rPr>
              <a:t>.c</a:t>
            </a:r>
            <a:r>
              <a:rPr lang="de-DE" b="1" u="sng" dirty="0">
                <a:solidFill>
                  <a:schemeClr val="bg1"/>
                </a:solidFill>
              </a:rPr>
              <a:t>	</a:t>
            </a:r>
            <a:r>
              <a:rPr lang="de-DE" b="1" u="sng" dirty="0" smtClean="0">
                <a:solidFill>
                  <a:schemeClr val="bg1"/>
                </a:solidFill>
              </a:rPr>
              <a:t>Lernumfeld</a:t>
            </a:r>
          </a:p>
          <a:p>
            <a:pPr defTabSz="288000">
              <a:tabLst>
                <a:tab pos="288000" algn="l"/>
              </a:tabLst>
            </a:pPr>
            <a:r>
              <a:rPr lang="de-DE" b="1" dirty="0" smtClean="0">
                <a:solidFill>
                  <a:schemeClr val="bg1"/>
                </a:solidFill>
              </a:rPr>
              <a:t>    5.d</a:t>
            </a:r>
            <a:r>
              <a:rPr lang="de-DE" b="1" dirty="0">
                <a:solidFill>
                  <a:schemeClr val="bg1"/>
                </a:solidFill>
              </a:rPr>
              <a:t>	</a:t>
            </a:r>
            <a:r>
              <a:rPr lang="de-DE" b="1" dirty="0" smtClean="0">
                <a:solidFill>
                  <a:schemeClr val="bg1"/>
                </a:solidFill>
              </a:rPr>
              <a:t>Lernmedien</a:t>
            </a:r>
            <a:endParaRPr lang="de-DE" b="1" dirty="0">
              <a:solidFill>
                <a:schemeClr val="bg1"/>
              </a:solidFill>
            </a:endParaRPr>
          </a:p>
          <a:p>
            <a:pPr defTabSz="252000">
              <a:tabLst>
                <a:tab pos="288000" algn="l"/>
              </a:tabLst>
            </a:pPr>
            <a:r>
              <a:rPr lang="de-DE" b="1" dirty="0">
                <a:solidFill>
                  <a:schemeClr val="bg1"/>
                </a:solidFill>
              </a:rPr>
              <a:t>		</a:t>
            </a:r>
          </a:p>
          <a:p>
            <a:pPr defTabSz="252000">
              <a:tabLst>
                <a:tab pos="288000" algn="l"/>
              </a:tabLst>
            </a:pPr>
            <a:r>
              <a:rPr lang="de-DE" b="1" dirty="0">
                <a:solidFill>
                  <a:schemeClr val="bg1"/>
                </a:solidFill>
              </a:rPr>
              <a:t>			</a:t>
            </a:r>
          </a:p>
          <a:p>
            <a:pPr defTabSz="252000">
              <a:tabLst>
                <a:tab pos="288000" algn="l"/>
              </a:tabLst>
            </a:pPr>
            <a:r>
              <a:rPr lang="de-DE" b="1" dirty="0">
                <a:solidFill>
                  <a:schemeClr val="bg1"/>
                </a:solidFill>
              </a:rPr>
              <a:t>			</a:t>
            </a:r>
          </a:p>
          <a:p>
            <a:pPr defTabSz="252000">
              <a:tabLst>
                <a:tab pos="288000" algn="l"/>
              </a:tabLst>
            </a:pPr>
            <a:r>
              <a:rPr lang="de-DE" b="1" dirty="0" smtClean="0">
                <a:solidFill>
                  <a:schemeClr val="bg1"/>
                </a:solidFill>
              </a:rPr>
              <a:t>			</a:t>
            </a:r>
            <a:endParaRPr lang="de-DE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999826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 rot="5400000">
            <a:off x="-1989307" y="1989305"/>
            <a:ext cx="6858000" cy="2879389"/>
          </a:xfrm>
          <a:solidFill>
            <a:schemeClr val="accent5">
              <a:lumMod val="75000"/>
            </a:schemeClr>
          </a:solidFill>
        </p:spPr>
        <p:txBody>
          <a:bodyPr/>
          <a:lstStyle/>
          <a:p>
            <a:endParaRPr lang="de-DE" dirty="0"/>
          </a:p>
        </p:txBody>
      </p:sp>
      <p:pic>
        <p:nvPicPr>
          <p:cNvPr id="1026" name="Picture 2" descr="Logo der Fachhochschule Schmalkalden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31870" y="36513"/>
            <a:ext cx="4953000" cy="9937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Fußzeilenplatzhalter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6136532" cy="365125"/>
          </a:xfrm>
        </p:spPr>
        <p:txBody>
          <a:bodyPr/>
          <a:lstStyle/>
          <a:p>
            <a:r>
              <a:rPr lang="de-DE" dirty="0" smtClean="0">
                <a:solidFill>
                  <a:schemeClr val="tx1"/>
                </a:solidFill>
              </a:rPr>
              <a:t>Uwe </a:t>
            </a:r>
            <a:r>
              <a:rPr lang="de-DE" dirty="0" err="1" smtClean="0">
                <a:solidFill>
                  <a:schemeClr val="tx1"/>
                </a:solidFill>
              </a:rPr>
              <a:t>Neisen</a:t>
            </a:r>
            <a:r>
              <a:rPr lang="de-DE" dirty="0" smtClean="0">
                <a:solidFill>
                  <a:schemeClr val="tx1"/>
                </a:solidFill>
              </a:rPr>
              <a:t>, Yannick Hartung, </a:t>
            </a:r>
            <a:r>
              <a:rPr lang="de-DE" dirty="0" err="1" smtClean="0">
                <a:solidFill>
                  <a:schemeClr val="tx1"/>
                </a:solidFill>
              </a:rPr>
              <a:t>Yannic</a:t>
            </a:r>
            <a:r>
              <a:rPr lang="de-DE" dirty="0" smtClean="0">
                <a:solidFill>
                  <a:schemeClr val="tx1"/>
                </a:solidFill>
              </a:rPr>
              <a:t> </a:t>
            </a:r>
            <a:r>
              <a:rPr lang="de-DE" dirty="0" err="1" smtClean="0">
                <a:solidFill>
                  <a:schemeClr val="tx1"/>
                </a:solidFill>
              </a:rPr>
              <a:t>Klinzing</a:t>
            </a:r>
            <a:r>
              <a:rPr lang="de-DE" dirty="0" smtClean="0">
                <a:solidFill>
                  <a:schemeClr val="tx1"/>
                </a:solidFill>
              </a:rPr>
              <a:t>, Kevin Ziller </a:t>
            </a:r>
            <a:endParaRPr lang="de-DE" dirty="0">
              <a:solidFill>
                <a:schemeClr val="tx1"/>
              </a:solidFill>
            </a:endParaRPr>
          </a:p>
        </p:txBody>
      </p:sp>
      <p:sp>
        <p:nvSpPr>
          <p:cNvPr id="8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9396919" y="6356349"/>
            <a:ext cx="2743200" cy="365125"/>
          </a:xfrm>
        </p:spPr>
        <p:txBody>
          <a:bodyPr/>
          <a:lstStyle/>
          <a:p>
            <a:r>
              <a:rPr lang="de-DE" dirty="0" smtClean="0">
                <a:solidFill>
                  <a:schemeClr val="tx1"/>
                </a:solidFill>
              </a:rPr>
              <a:t>53</a:t>
            </a:r>
            <a:endParaRPr lang="de-DE" dirty="0">
              <a:solidFill>
                <a:schemeClr val="tx1"/>
              </a:solidFill>
            </a:endParaRPr>
          </a:p>
        </p:txBody>
      </p:sp>
      <p:sp>
        <p:nvSpPr>
          <p:cNvPr id="2" name="Textfeld 1"/>
          <p:cNvSpPr txBox="1"/>
          <p:nvPr/>
        </p:nvSpPr>
        <p:spPr>
          <a:xfrm>
            <a:off x="-2" y="-47706"/>
            <a:ext cx="3356045" cy="3693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288000"/>
            <a:r>
              <a:rPr lang="de-DE" b="1" dirty="0" smtClean="0">
                <a:solidFill>
                  <a:schemeClr val="bg1"/>
                </a:solidFill>
              </a:rPr>
              <a:t>1.	Lernstrategien</a:t>
            </a:r>
          </a:p>
          <a:p>
            <a:pPr defTabSz="288000"/>
            <a:r>
              <a:rPr lang="de-DE" b="1" dirty="0" smtClean="0">
                <a:solidFill>
                  <a:schemeClr val="bg1"/>
                </a:solidFill>
              </a:rPr>
              <a:t>2.	Zeitmanagement</a:t>
            </a:r>
          </a:p>
          <a:p>
            <a:pPr defTabSz="288000"/>
            <a:r>
              <a:rPr lang="de-DE" b="1" dirty="0" smtClean="0">
                <a:solidFill>
                  <a:schemeClr val="bg1"/>
                </a:solidFill>
              </a:rPr>
              <a:t>3.</a:t>
            </a:r>
            <a:r>
              <a:rPr lang="de-DE" b="1" dirty="0">
                <a:solidFill>
                  <a:schemeClr val="bg1"/>
                </a:solidFill>
              </a:rPr>
              <a:t>	</a:t>
            </a:r>
            <a:r>
              <a:rPr lang="de-DE" b="1" dirty="0" smtClean="0">
                <a:solidFill>
                  <a:schemeClr val="bg1"/>
                </a:solidFill>
              </a:rPr>
              <a:t>Lernumfeld</a:t>
            </a:r>
          </a:p>
          <a:p>
            <a:pPr defTabSz="288000"/>
            <a:r>
              <a:rPr lang="de-DE" b="1" dirty="0" smtClean="0">
                <a:solidFill>
                  <a:schemeClr val="bg1"/>
                </a:solidFill>
              </a:rPr>
              <a:t>4.	Lernmedien</a:t>
            </a:r>
          </a:p>
          <a:p>
            <a:pPr defTabSz="216000">
              <a:tabLst>
                <a:tab pos="288000" algn="l"/>
              </a:tabLst>
            </a:pPr>
            <a:r>
              <a:rPr lang="de-DE" b="1" dirty="0" smtClean="0">
                <a:solidFill>
                  <a:schemeClr val="bg1"/>
                </a:solidFill>
              </a:rPr>
              <a:t>5.	Eigene Erfahrungen</a:t>
            </a:r>
          </a:p>
          <a:p>
            <a:pPr defTabSz="288000">
              <a:tabLst>
                <a:tab pos="288000" algn="l"/>
              </a:tabLst>
            </a:pPr>
            <a:r>
              <a:rPr lang="de-DE" b="1" dirty="0" smtClean="0">
                <a:solidFill>
                  <a:schemeClr val="bg1"/>
                </a:solidFill>
              </a:rPr>
              <a:t>    5.a	Lernstrategien</a:t>
            </a:r>
            <a:endParaRPr lang="de-DE" b="1" dirty="0">
              <a:solidFill>
                <a:schemeClr val="bg1"/>
              </a:solidFill>
            </a:endParaRPr>
          </a:p>
          <a:p>
            <a:pPr defTabSz="288000">
              <a:tabLst>
                <a:tab pos="288000" algn="l"/>
              </a:tabLst>
            </a:pPr>
            <a:r>
              <a:rPr lang="de-DE" b="1" dirty="0">
                <a:solidFill>
                  <a:schemeClr val="bg1"/>
                </a:solidFill>
              </a:rPr>
              <a:t>    </a:t>
            </a:r>
            <a:r>
              <a:rPr lang="de-DE" b="1" dirty="0" smtClean="0">
                <a:solidFill>
                  <a:schemeClr val="bg1"/>
                </a:solidFill>
              </a:rPr>
              <a:t>5.b</a:t>
            </a:r>
            <a:r>
              <a:rPr lang="de-DE" b="1" dirty="0">
                <a:solidFill>
                  <a:schemeClr val="bg1"/>
                </a:solidFill>
              </a:rPr>
              <a:t>	</a:t>
            </a:r>
            <a:r>
              <a:rPr lang="de-DE" b="1" dirty="0" smtClean="0">
                <a:solidFill>
                  <a:schemeClr val="bg1"/>
                </a:solidFill>
              </a:rPr>
              <a:t>Zeitmanagement</a:t>
            </a:r>
            <a:endParaRPr lang="de-DE" b="1" dirty="0">
              <a:solidFill>
                <a:schemeClr val="bg1"/>
              </a:solidFill>
            </a:endParaRPr>
          </a:p>
          <a:p>
            <a:pPr defTabSz="288000">
              <a:tabLst>
                <a:tab pos="288000" algn="l"/>
              </a:tabLst>
            </a:pPr>
            <a:r>
              <a:rPr lang="de-DE" b="1" dirty="0">
                <a:solidFill>
                  <a:schemeClr val="bg1"/>
                </a:solidFill>
              </a:rPr>
              <a:t>    5</a:t>
            </a:r>
            <a:r>
              <a:rPr lang="de-DE" b="1" dirty="0" smtClean="0">
                <a:solidFill>
                  <a:schemeClr val="bg1"/>
                </a:solidFill>
              </a:rPr>
              <a:t>.c</a:t>
            </a:r>
            <a:r>
              <a:rPr lang="de-DE" b="1" dirty="0">
                <a:solidFill>
                  <a:schemeClr val="bg1"/>
                </a:solidFill>
              </a:rPr>
              <a:t>	</a:t>
            </a:r>
            <a:r>
              <a:rPr lang="de-DE" b="1" dirty="0" smtClean="0">
                <a:solidFill>
                  <a:schemeClr val="bg1"/>
                </a:solidFill>
              </a:rPr>
              <a:t>Lernumfeld</a:t>
            </a:r>
          </a:p>
          <a:p>
            <a:pPr defTabSz="288000">
              <a:tabLst>
                <a:tab pos="288000" algn="l"/>
              </a:tabLst>
            </a:pPr>
            <a:r>
              <a:rPr lang="de-DE" b="1" dirty="0" smtClean="0">
                <a:solidFill>
                  <a:schemeClr val="bg1"/>
                </a:solidFill>
              </a:rPr>
              <a:t>    </a:t>
            </a:r>
            <a:r>
              <a:rPr lang="de-DE" b="1" u="sng" dirty="0" smtClean="0">
                <a:solidFill>
                  <a:schemeClr val="bg1"/>
                </a:solidFill>
              </a:rPr>
              <a:t>5.d</a:t>
            </a:r>
            <a:r>
              <a:rPr lang="de-DE" b="1" u="sng" dirty="0">
                <a:solidFill>
                  <a:schemeClr val="bg1"/>
                </a:solidFill>
              </a:rPr>
              <a:t>	</a:t>
            </a:r>
            <a:r>
              <a:rPr lang="de-DE" b="1" u="sng" dirty="0" smtClean="0">
                <a:solidFill>
                  <a:schemeClr val="bg1"/>
                </a:solidFill>
              </a:rPr>
              <a:t>Lernmedien</a:t>
            </a:r>
            <a:endParaRPr lang="de-DE" b="1" u="sng" dirty="0">
              <a:solidFill>
                <a:schemeClr val="bg1"/>
              </a:solidFill>
            </a:endParaRPr>
          </a:p>
          <a:p>
            <a:pPr defTabSz="252000">
              <a:tabLst>
                <a:tab pos="288000" algn="l"/>
              </a:tabLst>
            </a:pPr>
            <a:r>
              <a:rPr lang="de-DE" b="1" dirty="0">
                <a:solidFill>
                  <a:schemeClr val="bg1"/>
                </a:solidFill>
              </a:rPr>
              <a:t>		</a:t>
            </a:r>
          </a:p>
          <a:p>
            <a:pPr defTabSz="252000">
              <a:tabLst>
                <a:tab pos="288000" algn="l"/>
              </a:tabLst>
            </a:pPr>
            <a:r>
              <a:rPr lang="de-DE" b="1" dirty="0">
                <a:solidFill>
                  <a:schemeClr val="bg1"/>
                </a:solidFill>
              </a:rPr>
              <a:t>			</a:t>
            </a:r>
          </a:p>
          <a:p>
            <a:pPr defTabSz="252000">
              <a:tabLst>
                <a:tab pos="288000" algn="l"/>
              </a:tabLst>
            </a:pPr>
            <a:r>
              <a:rPr lang="de-DE" b="1" dirty="0">
                <a:solidFill>
                  <a:schemeClr val="bg1"/>
                </a:solidFill>
              </a:rPr>
              <a:t>			</a:t>
            </a:r>
          </a:p>
          <a:p>
            <a:pPr defTabSz="252000">
              <a:tabLst>
                <a:tab pos="288000" algn="l"/>
              </a:tabLst>
            </a:pPr>
            <a:r>
              <a:rPr lang="de-DE" b="1" dirty="0" smtClean="0">
                <a:solidFill>
                  <a:schemeClr val="bg1"/>
                </a:solidFill>
              </a:rPr>
              <a:t>			</a:t>
            </a:r>
            <a:endParaRPr lang="de-DE" b="1" dirty="0">
              <a:solidFill>
                <a:schemeClr val="bg1"/>
              </a:solidFill>
            </a:endParaRPr>
          </a:p>
        </p:txBody>
      </p:sp>
      <p:sp>
        <p:nvSpPr>
          <p:cNvPr id="9" name="Textfeld 8"/>
          <p:cNvSpPr txBox="1"/>
          <p:nvPr/>
        </p:nvSpPr>
        <p:spPr>
          <a:xfrm>
            <a:off x="3243532" y="1311215"/>
            <a:ext cx="8755811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sz="2000" dirty="0" smtClean="0"/>
              <a:t>Mit den Lernmedien vertraut machen (mit allen)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sz="2000" dirty="0" smtClean="0"/>
              <a:t>Sinnvolle Kombination der Lernmedien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sz="2000" b="1" dirty="0" smtClean="0"/>
              <a:t>Kein Lehrbuch ohne Gesetz!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sz="2000" dirty="0" smtClean="0"/>
              <a:t>Bei Verständnisproblemen in Lehrbüchern (Kommentare, Juristische Zeitschriften)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sz="2000" dirty="0" smtClean="0"/>
              <a:t>Keine Monographien/Handbücher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sz="2000" dirty="0" smtClean="0"/>
              <a:t>Gang zur Vorlesung und </a:t>
            </a:r>
            <a:r>
              <a:rPr lang="de-DE" sz="2000" dirty="0"/>
              <a:t>T</a:t>
            </a:r>
            <a:r>
              <a:rPr lang="de-DE" sz="2000" dirty="0" smtClean="0"/>
              <a:t>eilnahme an Tutorien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sz="2000" dirty="0" smtClean="0"/>
              <a:t>Gründung von Lerngruppen </a:t>
            </a:r>
          </a:p>
        </p:txBody>
      </p:sp>
    </p:spTree>
    <p:extLst>
      <p:ext uri="{BB962C8B-B14F-4D97-AF65-F5344CB8AC3E}">
        <p14:creationId xmlns:p14="http://schemas.microsoft.com/office/powerpoint/2010/main" val="31291742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 rot="5400000">
            <a:off x="-1989307" y="1989305"/>
            <a:ext cx="6858000" cy="2879389"/>
          </a:xfrm>
          <a:solidFill>
            <a:schemeClr val="accent5">
              <a:lumMod val="75000"/>
            </a:schemeClr>
          </a:solidFill>
        </p:spPr>
        <p:txBody>
          <a:bodyPr/>
          <a:lstStyle/>
          <a:p>
            <a:endParaRPr lang="de-DE" dirty="0"/>
          </a:p>
        </p:txBody>
      </p:sp>
      <p:pic>
        <p:nvPicPr>
          <p:cNvPr id="1026" name="Picture 2" descr="Logo der Fachhochschule Schmalkalden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31870" y="36513"/>
            <a:ext cx="4953000" cy="9937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Fußzeilenplatzhalter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6136532" cy="365125"/>
          </a:xfrm>
        </p:spPr>
        <p:txBody>
          <a:bodyPr/>
          <a:lstStyle/>
          <a:p>
            <a:r>
              <a:rPr lang="de-DE" dirty="0" smtClean="0">
                <a:solidFill>
                  <a:schemeClr val="tx1"/>
                </a:solidFill>
              </a:rPr>
              <a:t>Uwe </a:t>
            </a:r>
            <a:r>
              <a:rPr lang="de-DE" dirty="0" err="1" smtClean="0">
                <a:solidFill>
                  <a:schemeClr val="tx1"/>
                </a:solidFill>
              </a:rPr>
              <a:t>Neisen</a:t>
            </a:r>
            <a:r>
              <a:rPr lang="de-DE" dirty="0" smtClean="0">
                <a:solidFill>
                  <a:schemeClr val="tx1"/>
                </a:solidFill>
              </a:rPr>
              <a:t>, Yannick Hartung, </a:t>
            </a:r>
            <a:r>
              <a:rPr lang="de-DE" dirty="0" err="1" smtClean="0">
                <a:solidFill>
                  <a:schemeClr val="tx1"/>
                </a:solidFill>
              </a:rPr>
              <a:t>Yannic</a:t>
            </a:r>
            <a:r>
              <a:rPr lang="de-DE" dirty="0" smtClean="0">
                <a:solidFill>
                  <a:schemeClr val="tx1"/>
                </a:solidFill>
              </a:rPr>
              <a:t> </a:t>
            </a:r>
            <a:r>
              <a:rPr lang="de-DE" dirty="0" err="1" smtClean="0">
                <a:solidFill>
                  <a:schemeClr val="tx1"/>
                </a:solidFill>
              </a:rPr>
              <a:t>Klinzing</a:t>
            </a:r>
            <a:r>
              <a:rPr lang="de-DE" dirty="0" smtClean="0">
                <a:solidFill>
                  <a:schemeClr val="tx1"/>
                </a:solidFill>
              </a:rPr>
              <a:t>, Kevin Ziller </a:t>
            </a:r>
            <a:endParaRPr lang="de-DE" dirty="0">
              <a:solidFill>
                <a:schemeClr val="tx1"/>
              </a:solidFill>
            </a:endParaRPr>
          </a:p>
        </p:txBody>
      </p:sp>
      <p:sp>
        <p:nvSpPr>
          <p:cNvPr id="8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9396919" y="6356349"/>
            <a:ext cx="2743200" cy="365125"/>
          </a:xfrm>
        </p:spPr>
        <p:txBody>
          <a:bodyPr/>
          <a:lstStyle/>
          <a:p>
            <a:r>
              <a:rPr lang="de-DE" smtClean="0">
                <a:solidFill>
                  <a:schemeClr val="tx1"/>
                </a:solidFill>
              </a:rPr>
              <a:t>54</a:t>
            </a:r>
            <a:endParaRPr lang="de-DE" dirty="0">
              <a:solidFill>
                <a:schemeClr val="tx1"/>
              </a:solidFill>
            </a:endParaRPr>
          </a:p>
        </p:txBody>
      </p:sp>
      <p:sp>
        <p:nvSpPr>
          <p:cNvPr id="2" name="Textfeld 1"/>
          <p:cNvSpPr txBox="1"/>
          <p:nvPr/>
        </p:nvSpPr>
        <p:spPr>
          <a:xfrm>
            <a:off x="-7953" y="-55657"/>
            <a:ext cx="335604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252000">
              <a:tabLst>
                <a:tab pos="288000" algn="l"/>
              </a:tabLst>
            </a:pPr>
            <a:r>
              <a:rPr lang="de-DE" b="1" dirty="0">
                <a:solidFill>
                  <a:schemeClr val="bg1"/>
                </a:solidFill>
              </a:rPr>
              <a:t>		</a:t>
            </a:r>
          </a:p>
          <a:p>
            <a:pPr defTabSz="252000">
              <a:tabLst>
                <a:tab pos="288000" algn="l"/>
              </a:tabLst>
            </a:pPr>
            <a:r>
              <a:rPr lang="de-DE" b="1" dirty="0">
                <a:solidFill>
                  <a:schemeClr val="bg1"/>
                </a:solidFill>
              </a:rPr>
              <a:t>			</a:t>
            </a:r>
          </a:p>
          <a:p>
            <a:pPr defTabSz="252000">
              <a:tabLst>
                <a:tab pos="288000" algn="l"/>
              </a:tabLst>
            </a:pPr>
            <a:r>
              <a:rPr lang="de-DE" b="1" dirty="0">
                <a:solidFill>
                  <a:schemeClr val="bg1"/>
                </a:solidFill>
              </a:rPr>
              <a:t>			</a:t>
            </a:r>
          </a:p>
          <a:p>
            <a:pPr defTabSz="252000">
              <a:tabLst>
                <a:tab pos="288000" algn="l"/>
              </a:tabLst>
            </a:pPr>
            <a:r>
              <a:rPr lang="de-DE" b="1" dirty="0" smtClean="0">
                <a:solidFill>
                  <a:schemeClr val="bg1"/>
                </a:solidFill>
              </a:rPr>
              <a:t>			</a:t>
            </a:r>
            <a:endParaRPr lang="de-DE" b="1" dirty="0">
              <a:solidFill>
                <a:schemeClr val="bg1"/>
              </a:solidFill>
            </a:endParaRPr>
          </a:p>
        </p:txBody>
      </p:sp>
      <p:sp>
        <p:nvSpPr>
          <p:cNvPr id="9" name="Textfeld 8"/>
          <p:cNvSpPr txBox="1"/>
          <p:nvPr/>
        </p:nvSpPr>
        <p:spPr>
          <a:xfrm>
            <a:off x="3156068" y="2837866"/>
            <a:ext cx="875581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4000" b="1" dirty="0" smtClean="0"/>
              <a:t>Vielen Dank für eure Aufmerksamkeit</a:t>
            </a:r>
            <a:r>
              <a:rPr lang="de-DE" sz="4000" b="1" dirty="0" smtClean="0">
                <a:hlinkClick r:id="rId3"/>
              </a:rPr>
              <a:t>!</a:t>
            </a:r>
            <a:endParaRPr lang="de-DE" sz="4000" b="1" dirty="0" smtClean="0"/>
          </a:p>
        </p:txBody>
      </p:sp>
    </p:spTree>
    <p:extLst>
      <p:ext uri="{BB962C8B-B14F-4D97-AF65-F5344CB8AC3E}">
        <p14:creationId xmlns:p14="http://schemas.microsoft.com/office/powerpoint/2010/main" val="1664570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1203</Words>
  <Application>Microsoft Office PowerPoint</Application>
  <PresentationFormat>Breitbild</PresentationFormat>
  <Paragraphs>1298</Paragraphs>
  <Slides>55</Slides>
  <Notes>0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4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55</vt:i4>
      </vt:variant>
    </vt:vector>
  </HeadingPairs>
  <TitlesOfParts>
    <vt:vector size="60" baseType="lpstr">
      <vt:lpstr>Arial</vt:lpstr>
      <vt:lpstr>Calibri</vt:lpstr>
      <vt:lpstr>Calibri Light</vt:lpstr>
      <vt:lpstr>Wingdings</vt:lpstr>
      <vt:lpstr>Office Theme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Kevin</dc:creator>
  <cp:lastModifiedBy>Microsoft-Konto</cp:lastModifiedBy>
  <cp:revision>43</cp:revision>
  <dcterms:created xsi:type="dcterms:W3CDTF">2015-06-14T21:58:00Z</dcterms:created>
  <dcterms:modified xsi:type="dcterms:W3CDTF">2015-06-22T21:17:29Z</dcterms:modified>
</cp:coreProperties>
</file>