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325" r:id="rId4"/>
    <p:sldId id="303" r:id="rId5"/>
    <p:sldId id="297" r:id="rId6"/>
    <p:sldId id="304" r:id="rId7"/>
    <p:sldId id="298" r:id="rId8"/>
    <p:sldId id="305" r:id="rId9"/>
    <p:sldId id="299" r:id="rId10"/>
    <p:sldId id="306" r:id="rId11"/>
    <p:sldId id="300" r:id="rId12"/>
    <p:sldId id="307" r:id="rId13"/>
    <p:sldId id="301" r:id="rId14"/>
    <p:sldId id="308" r:id="rId15"/>
    <p:sldId id="302" r:id="rId16"/>
    <p:sldId id="309" r:id="rId17"/>
    <p:sldId id="310" r:id="rId18"/>
    <p:sldId id="311" r:id="rId19"/>
    <p:sldId id="312" r:id="rId20"/>
    <p:sldId id="313" r:id="rId21"/>
    <p:sldId id="314" r:id="rId22"/>
    <p:sldId id="315" r:id="rId23"/>
    <p:sldId id="321" r:id="rId24"/>
    <p:sldId id="316" r:id="rId25"/>
    <p:sldId id="322" r:id="rId26"/>
    <p:sldId id="317" r:id="rId27"/>
    <p:sldId id="318" r:id="rId28"/>
    <p:sldId id="319" r:id="rId29"/>
    <p:sldId id="323" r:id="rId30"/>
    <p:sldId id="324" r:id="rId31"/>
    <p:sldId id="264" r:id="rId32"/>
    <p:sldId id="295" r:id="rId33"/>
    <p:sldId id="265" r:id="rId34"/>
    <p:sldId id="266" r:id="rId35"/>
    <p:sldId id="267" r:id="rId36"/>
    <p:sldId id="268" r:id="rId37"/>
    <p:sldId id="269" r:id="rId38"/>
    <p:sldId id="270" r:id="rId39"/>
    <p:sldId id="271" r:id="rId40"/>
    <p:sldId id="272" r:id="rId41"/>
    <p:sldId id="273" r:id="rId42"/>
    <p:sldId id="274" r:id="rId43"/>
    <p:sldId id="277" r:id="rId44"/>
    <p:sldId id="296" r:id="rId45"/>
    <p:sldId id="278" r:id="rId46"/>
    <p:sldId id="279" r:id="rId47"/>
    <p:sldId id="280" r:id="rId48"/>
    <p:sldId id="281" r:id="rId49"/>
    <p:sldId id="282" r:id="rId50"/>
    <p:sldId id="283" r:id="rId51"/>
    <p:sldId id="284" r:id="rId52"/>
    <p:sldId id="285" r:id="rId53"/>
    <p:sldId id="286" r:id="rId54"/>
    <p:sldId id="287" r:id="rId55"/>
    <p:sldId id="326" r:id="rId56"/>
    <p:sldId id="288" r:id="rId57"/>
    <p:sldId id="289" r:id="rId58"/>
    <p:sldId id="290" r:id="rId59"/>
    <p:sldId id="291" r:id="rId60"/>
    <p:sldId id="292" r:id="rId61"/>
    <p:sldId id="294" r:id="rId62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35" autoAdjust="0"/>
    <p:restoredTop sz="94660"/>
  </p:normalViewPr>
  <p:slideViewPr>
    <p:cSldViewPr snapToGrid="0">
      <p:cViewPr varScale="1">
        <p:scale>
          <a:sx n="89" d="100"/>
          <a:sy n="89" d="100"/>
        </p:scale>
        <p:origin x="422" y="77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7525D-0083-4B93-AE72-2B8F00F5F35B}" type="datetimeFigureOut">
              <a:rPr lang="de-DE" smtClean="0"/>
              <a:pPr/>
              <a:t>29.06.2015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B40235-E060-4702-AE03-D598BC4DC863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751517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7525D-0083-4B93-AE72-2B8F00F5F35B}" type="datetimeFigureOut">
              <a:rPr lang="de-DE" smtClean="0"/>
              <a:pPr/>
              <a:t>29.06.2015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B40235-E060-4702-AE03-D598BC4DC863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753425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7525D-0083-4B93-AE72-2B8F00F5F35B}" type="datetimeFigureOut">
              <a:rPr lang="de-DE" smtClean="0"/>
              <a:pPr/>
              <a:t>29.06.2015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B40235-E060-4702-AE03-D598BC4DC863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373334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7525D-0083-4B93-AE72-2B8F00F5F35B}" type="datetimeFigureOut">
              <a:rPr lang="de-DE" smtClean="0"/>
              <a:pPr/>
              <a:t>29.06.2015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B40235-E060-4702-AE03-D598BC4DC863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45518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7525D-0083-4B93-AE72-2B8F00F5F35B}" type="datetimeFigureOut">
              <a:rPr lang="de-DE" smtClean="0"/>
              <a:pPr/>
              <a:t>29.06.2015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B40235-E060-4702-AE03-D598BC4DC863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559940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7525D-0083-4B93-AE72-2B8F00F5F35B}" type="datetimeFigureOut">
              <a:rPr lang="de-DE" smtClean="0"/>
              <a:pPr/>
              <a:t>29.06.2015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B40235-E060-4702-AE03-D598BC4DC863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669326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7525D-0083-4B93-AE72-2B8F00F5F35B}" type="datetimeFigureOut">
              <a:rPr lang="de-DE" smtClean="0"/>
              <a:pPr/>
              <a:t>29.06.2015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B40235-E060-4702-AE03-D598BC4DC863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419484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7525D-0083-4B93-AE72-2B8F00F5F35B}" type="datetimeFigureOut">
              <a:rPr lang="de-DE" smtClean="0"/>
              <a:pPr/>
              <a:t>29.06.2015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B40235-E060-4702-AE03-D598BC4DC863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605291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7525D-0083-4B93-AE72-2B8F00F5F35B}" type="datetimeFigureOut">
              <a:rPr lang="de-DE" smtClean="0"/>
              <a:pPr/>
              <a:t>29.06.2015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B40235-E060-4702-AE03-D598BC4DC863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482022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7525D-0083-4B93-AE72-2B8F00F5F35B}" type="datetimeFigureOut">
              <a:rPr lang="de-DE" smtClean="0"/>
              <a:pPr/>
              <a:t>29.06.2015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B40235-E060-4702-AE03-D598BC4DC863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922337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7525D-0083-4B93-AE72-2B8F00F5F35B}" type="datetimeFigureOut">
              <a:rPr lang="de-DE" smtClean="0"/>
              <a:pPr/>
              <a:t>29.06.2015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B40235-E060-4702-AE03-D598BC4DC863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987260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47525D-0083-4B93-AE72-2B8F00F5F35B}" type="datetimeFigureOut">
              <a:rPr lang="de-DE" smtClean="0"/>
              <a:pPr/>
              <a:t>29.06.2015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B40235-E060-4702-AE03-D598BC4DC863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744533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image" Target="../media/image24.jpe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wdb.fh-sm.de/PruefungenVorbereitenBestehen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 rot="5400000">
            <a:off x="-1986052" y="1986050"/>
            <a:ext cx="6858000" cy="2885900"/>
          </a:xfrm>
          <a:solidFill>
            <a:schemeClr val="accent5">
              <a:lumMod val="75000"/>
            </a:schemeClr>
          </a:solidFill>
        </p:spPr>
        <p:txBody>
          <a:bodyPr/>
          <a:lstStyle/>
          <a:p>
            <a:endParaRPr lang="de-DE" dirty="0"/>
          </a:p>
        </p:txBody>
      </p:sp>
      <p:pic>
        <p:nvPicPr>
          <p:cNvPr id="1026" name="Picture 2" descr="Logo der Fachhochschule Schmalkalde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1870" y="36513"/>
            <a:ext cx="4953000" cy="993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feld 3"/>
          <p:cNvSpPr txBox="1"/>
          <p:nvPr/>
        </p:nvSpPr>
        <p:spPr>
          <a:xfrm>
            <a:off x="3726451" y="1582339"/>
            <a:ext cx="7363838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Präsentation Wirtschaftsjuristische </a:t>
            </a:r>
          </a:p>
          <a:p>
            <a:pPr algn="ctr"/>
            <a:r>
              <a:rPr lang="de-DE" sz="2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Datenbanksysteme </a:t>
            </a:r>
          </a:p>
          <a:p>
            <a:pPr algn="ctr"/>
            <a:endParaRPr lang="de-DE" sz="2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de-DE" sz="2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de-DE" sz="2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Thema: </a:t>
            </a:r>
          </a:p>
          <a:p>
            <a:pPr algn="ctr"/>
            <a:r>
              <a:rPr lang="de-DE" sz="2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Prüfungen vorbereiten und bestehen</a:t>
            </a:r>
          </a:p>
          <a:p>
            <a:pPr algn="ctr"/>
            <a:endParaRPr lang="de-DE" sz="2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de-DE" sz="2600" dirty="0" smtClean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endParaRPr lang="de-DE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Datumsplatzhalt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0347525D-0083-4B93-AE72-2B8F00F5F35B}" type="datetimeFigureOut">
              <a:rPr lang="de-DE" smtClean="0">
                <a:solidFill>
                  <a:schemeClr val="tx1"/>
                </a:solidFill>
              </a:rPr>
              <a:pPr/>
              <a:t>29.06.2015</a:t>
            </a:fld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7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6136532" cy="365125"/>
          </a:xfrm>
        </p:spPr>
        <p:txBody>
          <a:bodyPr/>
          <a:lstStyle/>
          <a:p>
            <a:r>
              <a:rPr lang="de-DE" dirty="0" smtClean="0">
                <a:solidFill>
                  <a:schemeClr val="tx1"/>
                </a:solidFill>
              </a:rPr>
              <a:t>Uwe </a:t>
            </a:r>
            <a:r>
              <a:rPr lang="de-DE" dirty="0" err="1" smtClean="0">
                <a:solidFill>
                  <a:schemeClr val="tx1"/>
                </a:solidFill>
              </a:rPr>
              <a:t>Neisen</a:t>
            </a:r>
            <a:r>
              <a:rPr lang="de-DE" dirty="0" smtClean="0">
                <a:solidFill>
                  <a:schemeClr val="tx1"/>
                </a:solidFill>
              </a:rPr>
              <a:t>, Yannick Hartung, </a:t>
            </a:r>
            <a:r>
              <a:rPr lang="de-DE" dirty="0" err="1" smtClean="0">
                <a:solidFill>
                  <a:schemeClr val="tx1"/>
                </a:solidFill>
              </a:rPr>
              <a:t>Yannic</a:t>
            </a:r>
            <a:r>
              <a:rPr lang="de-DE" dirty="0" smtClean="0">
                <a:solidFill>
                  <a:schemeClr val="tx1"/>
                </a:solidFill>
              </a:rPr>
              <a:t> </a:t>
            </a:r>
            <a:r>
              <a:rPr lang="de-DE" dirty="0" err="1" smtClean="0">
                <a:solidFill>
                  <a:schemeClr val="tx1"/>
                </a:solidFill>
              </a:rPr>
              <a:t>Klinzing</a:t>
            </a:r>
            <a:r>
              <a:rPr lang="de-DE" dirty="0" smtClean="0">
                <a:solidFill>
                  <a:schemeClr val="tx1"/>
                </a:solidFill>
              </a:rPr>
              <a:t>, Kevin Ziller </a:t>
            </a:r>
            <a:endParaRPr lang="de-DE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5332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 rot="5400000">
            <a:off x="-1989307" y="1989305"/>
            <a:ext cx="6858000" cy="2879389"/>
          </a:xfrm>
          <a:solidFill>
            <a:schemeClr val="accent5">
              <a:lumMod val="75000"/>
            </a:schemeClr>
          </a:solidFill>
        </p:spPr>
        <p:txBody>
          <a:bodyPr/>
          <a:lstStyle/>
          <a:p>
            <a:endParaRPr lang="de-DE" dirty="0"/>
          </a:p>
        </p:txBody>
      </p:sp>
      <p:pic>
        <p:nvPicPr>
          <p:cNvPr id="1026" name="Picture 2" descr="Logo der Fachhochschule Schmalkalde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6181" y="2007"/>
            <a:ext cx="3673850" cy="737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6136532" cy="365125"/>
          </a:xfrm>
        </p:spPr>
        <p:txBody>
          <a:bodyPr/>
          <a:lstStyle/>
          <a:p>
            <a:r>
              <a:rPr lang="de-DE" dirty="0" smtClean="0">
                <a:solidFill>
                  <a:schemeClr val="tx1"/>
                </a:solidFill>
              </a:rPr>
              <a:t>Uwe </a:t>
            </a:r>
            <a:r>
              <a:rPr lang="de-DE" dirty="0" err="1" smtClean="0">
                <a:solidFill>
                  <a:schemeClr val="tx1"/>
                </a:solidFill>
              </a:rPr>
              <a:t>Neisen</a:t>
            </a:r>
            <a:r>
              <a:rPr lang="de-DE" dirty="0" smtClean="0">
                <a:solidFill>
                  <a:schemeClr val="tx1"/>
                </a:solidFill>
              </a:rPr>
              <a:t>, Yannick Hartung, </a:t>
            </a:r>
            <a:r>
              <a:rPr lang="de-DE" dirty="0" err="1" smtClean="0">
                <a:solidFill>
                  <a:schemeClr val="tx1"/>
                </a:solidFill>
              </a:rPr>
              <a:t>Yannic</a:t>
            </a:r>
            <a:r>
              <a:rPr lang="de-DE" dirty="0" smtClean="0">
                <a:solidFill>
                  <a:schemeClr val="tx1"/>
                </a:solidFill>
              </a:rPr>
              <a:t> </a:t>
            </a:r>
            <a:r>
              <a:rPr lang="de-DE" dirty="0" err="1" smtClean="0">
                <a:solidFill>
                  <a:schemeClr val="tx1"/>
                </a:solidFill>
              </a:rPr>
              <a:t>Klinzing</a:t>
            </a:r>
            <a:r>
              <a:rPr lang="de-DE" dirty="0" smtClean="0">
                <a:solidFill>
                  <a:schemeClr val="tx1"/>
                </a:solidFill>
              </a:rPr>
              <a:t>, Kevin Ziller 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8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9396919" y="6356349"/>
            <a:ext cx="2743200" cy="365125"/>
          </a:xfrm>
        </p:spPr>
        <p:txBody>
          <a:bodyPr/>
          <a:lstStyle/>
          <a:p>
            <a:r>
              <a:rPr lang="de-DE" dirty="0" smtClean="0">
                <a:solidFill>
                  <a:schemeClr val="tx1"/>
                </a:solidFill>
              </a:rPr>
              <a:t>1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2" name="Textfeld 1"/>
          <p:cNvSpPr txBox="1"/>
          <p:nvPr/>
        </p:nvSpPr>
        <p:spPr>
          <a:xfrm>
            <a:off x="-9730" y="-47706"/>
            <a:ext cx="3356045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288000"/>
            <a:r>
              <a:rPr lang="de-DE" b="1" u="sng" dirty="0" smtClean="0">
                <a:solidFill>
                  <a:schemeClr val="bg1"/>
                </a:solidFill>
              </a:rPr>
              <a:t>1.	Lernstrategien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    1.a	Lernkartei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    1.b	Loci-Technik</a:t>
            </a:r>
          </a:p>
          <a:p>
            <a:pPr defTabSz="288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    1.c	Finger als Merkhilfen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    1.d	Gruppierungstechnik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    1.e	Rhythmus und Reim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    1.f	Grafiken, Mindmaps,</a:t>
            </a:r>
          </a:p>
          <a:p>
            <a:pPr defTabSz="288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Bilder</a:t>
            </a:r>
            <a:endParaRPr lang="de-DE" b="1" dirty="0">
              <a:solidFill>
                <a:schemeClr val="bg1"/>
              </a:solidFill>
            </a:endParaRPr>
          </a:p>
          <a:p>
            <a:pPr defTabSz="288000"/>
            <a:r>
              <a:rPr lang="de-DE" b="1" dirty="0">
                <a:solidFill>
                  <a:schemeClr val="bg1"/>
                </a:solidFill>
              </a:rPr>
              <a:t>    </a:t>
            </a:r>
            <a:r>
              <a:rPr lang="de-DE" b="1" dirty="0" smtClean="0">
                <a:solidFill>
                  <a:schemeClr val="bg1"/>
                </a:solidFill>
              </a:rPr>
              <a:t>1.g</a:t>
            </a: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Umsetzung der</a:t>
            </a:r>
          </a:p>
          <a:p>
            <a:pPr defTabSz="288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Lernstrategien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2.	Zeitmanagement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3.	Lernumfeld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4.	Lernmedien</a:t>
            </a:r>
          </a:p>
          <a:p>
            <a:pPr defTabSz="288000"/>
            <a:r>
              <a:rPr lang="de-DE" b="1" dirty="0">
                <a:solidFill>
                  <a:schemeClr val="bg1"/>
                </a:solidFill>
              </a:rPr>
              <a:t>5.	Eigene Erfahrungen</a:t>
            </a:r>
          </a:p>
          <a:p>
            <a:pPr defTabSz="288000"/>
            <a:endParaRPr lang="de-DE" b="1" dirty="0">
              <a:solidFill>
                <a:schemeClr val="bg1"/>
              </a:solidFill>
            </a:endParaRPr>
          </a:p>
        </p:txBody>
      </p:sp>
      <p:sp>
        <p:nvSpPr>
          <p:cNvPr id="10" name="Textfeld 9"/>
          <p:cNvSpPr txBox="1"/>
          <p:nvPr/>
        </p:nvSpPr>
        <p:spPr>
          <a:xfrm>
            <a:off x="3346315" y="1099739"/>
            <a:ext cx="7363838" cy="66787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600" b="1" u="sng" dirty="0" smtClean="0">
                <a:cs typeface="Arial" panose="020B0604020202020204" pitchFamily="34" charset="0"/>
              </a:rPr>
              <a:t>Lernstrategien</a:t>
            </a:r>
          </a:p>
          <a:p>
            <a:pPr algn="ctr"/>
            <a:endParaRPr lang="de-DE" sz="2600" b="1" u="sng" dirty="0" smtClean="0">
              <a:cs typeface="Arial" panose="020B0604020202020204" pitchFamily="34" charset="0"/>
            </a:endParaRPr>
          </a:p>
          <a:p>
            <a:pPr algn="ctr"/>
            <a:endParaRPr lang="de-DE" sz="2000" dirty="0" smtClean="0"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dirty="0" smtClean="0">
                <a:cs typeface="Arial" panose="020B0604020202020204" pitchFamily="34" charset="0"/>
              </a:rPr>
              <a:t>Jeder Mensch lernt anders</a:t>
            </a:r>
          </a:p>
          <a:p>
            <a:pPr algn="ctr">
              <a:buFontTx/>
              <a:buChar char="-"/>
            </a:pPr>
            <a:endParaRPr lang="de-DE" sz="2000" dirty="0" smtClean="0">
              <a:cs typeface="Arial" panose="020B0604020202020204" pitchFamily="34" charset="0"/>
            </a:endParaRPr>
          </a:p>
          <a:p>
            <a:pPr algn="ctr">
              <a:buFontTx/>
              <a:buChar char="-"/>
            </a:pPr>
            <a:endParaRPr lang="de-DE" sz="2000" dirty="0" smtClean="0">
              <a:cs typeface="Arial" panose="020B0604020202020204" pitchFamily="34" charset="0"/>
            </a:endParaRPr>
          </a:p>
          <a:p>
            <a:pPr algn="ctr">
              <a:buFontTx/>
              <a:buChar char="-"/>
            </a:pPr>
            <a:endParaRPr lang="de-DE" sz="2000" dirty="0" smtClean="0"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dirty="0" smtClean="0">
                <a:cs typeface="Arial" panose="020B0604020202020204" pitchFamily="34" charset="0"/>
              </a:rPr>
              <a:t>Bücher, Skripte, Mitschriften</a:t>
            </a:r>
          </a:p>
          <a:p>
            <a:pPr algn="ctr">
              <a:buFontTx/>
              <a:buChar char="-"/>
            </a:pPr>
            <a:endParaRPr lang="de-DE" sz="2000" dirty="0" smtClean="0">
              <a:cs typeface="Arial" panose="020B0604020202020204" pitchFamily="34" charset="0"/>
            </a:endParaRPr>
          </a:p>
          <a:p>
            <a:pPr algn="ctr">
              <a:buFontTx/>
              <a:buChar char="-"/>
            </a:pPr>
            <a:endParaRPr lang="de-DE" sz="2000" dirty="0" smtClean="0">
              <a:cs typeface="Arial" panose="020B0604020202020204" pitchFamily="34" charset="0"/>
            </a:endParaRPr>
          </a:p>
          <a:p>
            <a:pPr algn="ctr"/>
            <a:endParaRPr lang="de-DE" sz="2000" dirty="0" smtClean="0"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b="1" i="1" dirty="0" smtClean="0">
                <a:cs typeface="Arial" panose="020B0604020202020204" pitchFamily="34" charset="0"/>
              </a:rPr>
              <a:t> ,,rechtzeitig anfangen“</a:t>
            </a:r>
          </a:p>
          <a:p>
            <a:pPr algn="ctr"/>
            <a:endParaRPr lang="de-DE" sz="2600" b="1" u="sng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de-DE" sz="2000" dirty="0" smtClean="0">
              <a:cs typeface="Arial" panose="020B0604020202020204" pitchFamily="34" charset="0"/>
            </a:endParaRPr>
          </a:p>
          <a:p>
            <a:pPr algn="ctr"/>
            <a:endParaRPr lang="de-DE" sz="2600" b="1" u="sng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de-DE" sz="26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de-DE" sz="26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de-DE" sz="2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de-DE" sz="2600" dirty="0" smtClean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endParaRPr lang="de-DE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583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 rot="5400000">
            <a:off x="-1989307" y="1989305"/>
            <a:ext cx="6858000" cy="2879389"/>
          </a:xfrm>
          <a:solidFill>
            <a:schemeClr val="accent5">
              <a:lumMod val="75000"/>
            </a:schemeClr>
          </a:solidFill>
        </p:spPr>
        <p:txBody>
          <a:bodyPr/>
          <a:lstStyle/>
          <a:p>
            <a:endParaRPr lang="de-DE" dirty="0"/>
          </a:p>
        </p:txBody>
      </p:sp>
      <p:sp>
        <p:nvSpPr>
          <p:cNvPr id="7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6136532" cy="365125"/>
          </a:xfrm>
        </p:spPr>
        <p:txBody>
          <a:bodyPr/>
          <a:lstStyle/>
          <a:p>
            <a:r>
              <a:rPr lang="de-DE" dirty="0" smtClean="0">
                <a:solidFill>
                  <a:schemeClr val="tx1"/>
                </a:solidFill>
              </a:rPr>
              <a:t>Uwe </a:t>
            </a:r>
            <a:r>
              <a:rPr lang="de-DE" dirty="0" err="1" smtClean="0">
                <a:solidFill>
                  <a:schemeClr val="tx1"/>
                </a:solidFill>
              </a:rPr>
              <a:t>Neisen</a:t>
            </a:r>
            <a:r>
              <a:rPr lang="de-DE" dirty="0" smtClean="0">
                <a:solidFill>
                  <a:schemeClr val="tx1"/>
                </a:solidFill>
              </a:rPr>
              <a:t>, Yannick Hartung, </a:t>
            </a:r>
            <a:r>
              <a:rPr lang="de-DE" dirty="0" err="1" smtClean="0">
                <a:solidFill>
                  <a:schemeClr val="tx1"/>
                </a:solidFill>
              </a:rPr>
              <a:t>Yannic</a:t>
            </a:r>
            <a:r>
              <a:rPr lang="de-DE" dirty="0" smtClean="0">
                <a:solidFill>
                  <a:schemeClr val="tx1"/>
                </a:solidFill>
              </a:rPr>
              <a:t> </a:t>
            </a:r>
            <a:r>
              <a:rPr lang="de-DE" dirty="0" err="1" smtClean="0">
                <a:solidFill>
                  <a:schemeClr val="tx1"/>
                </a:solidFill>
              </a:rPr>
              <a:t>Klinzing</a:t>
            </a:r>
            <a:r>
              <a:rPr lang="de-DE" dirty="0" smtClean="0">
                <a:solidFill>
                  <a:schemeClr val="tx1"/>
                </a:solidFill>
              </a:rPr>
              <a:t>, Kevin Ziller 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8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9396919" y="6356349"/>
            <a:ext cx="2743200" cy="365125"/>
          </a:xfrm>
        </p:spPr>
        <p:txBody>
          <a:bodyPr/>
          <a:lstStyle/>
          <a:p>
            <a:r>
              <a:rPr lang="de-DE" dirty="0" smtClean="0">
                <a:solidFill>
                  <a:schemeClr val="tx1"/>
                </a:solidFill>
              </a:rPr>
              <a:t>1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2" name="Textfeld 1"/>
          <p:cNvSpPr txBox="1"/>
          <p:nvPr/>
        </p:nvSpPr>
        <p:spPr>
          <a:xfrm>
            <a:off x="-9730" y="-47706"/>
            <a:ext cx="3356045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1.	Lernstrategien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    </a:t>
            </a:r>
            <a:r>
              <a:rPr lang="de-DE" b="1" u="sng" dirty="0" smtClean="0">
                <a:solidFill>
                  <a:schemeClr val="bg1"/>
                </a:solidFill>
              </a:rPr>
              <a:t>1.a	Lernkartei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    1.b	Loci-Technik</a:t>
            </a:r>
          </a:p>
          <a:p>
            <a:pPr defTabSz="288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    1.c	Finger als Merkhilfen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    1.d	Gruppierungstechnik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    1.e	Rhythmus und Reim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    1.f	Grafiken, Mindmaps,</a:t>
            </a:r>
          </a:p>
          <a:p>
            <a:pPr defTabSz="288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Bilder</a:t>
            </a:r>
            <a:endParaRPr lang="de-DE" b="1" dirty="0">
              <a:solidFill>
                <a:schemeClr val="bg1"/>
              </a:solidFill>
            </a:endParaRPr>
          </a:p>
          <a:p>
            <a:pPr defTabSz="288000"/>
            <a:r>
              <a:rPr lang="de-DE" b="1" dirty="0">
                <a:solidFill>
                  <a:schemeClr val="bg1"/>
                </a:solidFill>
              </a:rPr>
              <a:t>    </a:t>
            </a:r>
            <a:r>
              <a:rPr lang="de-DE" b="1" dirty="0" smtClean="0">
                <a:solidFill>
                  <a:schemeClr val="bg1"/>
                </a:solidFill>
              </a:rPr>
              <a:t>1.g</a:t>
            </a: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Umsetzung der</a:t>
            </a:r>
          </a:p>
          <a:p>
            <a:pPr defTabSz="288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Lernstrategien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2.	Zeitmanagement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3.	Lernumfeld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4.	Lernmedien</a:t>
            </a:r>
          </a:p>
          <a:p>
            <a:pPr defTabSz="288000"/>
            <a:r>
              <a:rPr lang="de-DE" b="1" dirty="0">
                <a:solidFill>
                  <a:schemeClr val="bg1"/>
                </a:solidFill>
              </a:rPr>
              <a:t>5.	Eigene Erfahrungen</a:t>
            </a:r>
          </a:p>
          <a:p>
            <a:pPr defTabSz="288000"/>
            <a:endParaRPr lang="de-DE" b="1" dirty="0">
              <a:solidFill>
                <a:schemeClr val="bg1"/>
              </a:solidFill>
            </a:endParaRPr>
          </a:p>
        </p:txBody>
      </p:sp>
      <p:sp>
        <p:nvSpPr>
          <p:cNvPr id="9" name="Textfeld 8"/>
          <p:cNvSpPr txBox="1"/>
          <p:nvPr/>
        </p:nvSpPr>
        <p:spPr>
          <a:xfrm>
            <a:off x="3346315" y="1223715"/>
            <a:ext cx="5120640" cy="32624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600" b="1" u="sng" dirty="0" smtClean="0"/>
              <a:t>Lernkartei ( Karteikarten)</a:t>
            </a:r>
          </a:p>
          <a:p>
            <a:pPr algn="ctr"/>
            <a:endParaRPr lang="de-DE" sz="2000" dirty="0" smtClean="0"/>
          </a:p>
          <a:p>
            <a:pPr algn="ctr"/>
            <a:endParaRPr lang="de-DE" sz="2000" b="1" u="sng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dirty="0" smtClean="0"/>
              <a:t>Zentrale Inhalte des zu lernenden Stoffes</a:t>
            </a:r>
          </a:p>
          <a:p>
            <a:pPr>
              <a:buFont typeface="Arial" pitchFamily="34" charset="0"/>
              <a:buChar char="•"/>
            </a:pPr>
            <a:endParaRPr lang="de-DE" sz="2000" dirty="0" smtClean="0"/>
          </a:p>
          <a:p>
            <a:pPr algn="ctr">
              <a:buFontTx/>
              <a:buChar char="-"/>
            </a:pPr>
            <a:endParaRPr lang="de-DE" sz="20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dirty="0" smtClean="0"/>
              <a:t>guten Überblick über Thema verschaffen</a:t>
            </a:r>
          </a:p>
          <a:p>
            <a:pPr>
              <a:buFont typeface="Arial" pitchFamily="34" charset="0"/>
              <a:buChar char="•"/>
            </a:pPr>
            <a:endParaRPr lang="de-DE" sz="2000" dirty="0" smtClean="0"/>
          </a:p>
          <a:p>
            <a:pPr algn="ctr">
              <a:buFontTx/>
              <a:buChar char="-"/>
            </a:pPr>
            <a:endParaRPr lang="de-DE" sz="20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dirty="0" smtClean="0"/>
              <a:t>Unterteilung in </a:t>
            </a:r>
            <a:r>
              <a:rPr lang="de-DE" sz="2000" b="1" i="1" dirty="0" smtClean="0"/>
              <a:t>,, 4 Bündel“</a:t>
            </a:r>
            <a:endParaRPr lang="de-DE" sz="2600" b="1" i="1" dirty="0"/>
          </a:p>
        </p:txBody>
      </p:sp>
      <p:pic>
        <p:nvPicPr>
          <p:cNvPr id="56322" name="Picture 2" descr="http://www.nachhilfewedel.de/images/img_1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26738" y="3735251"/>
            <a:ext cx="2857500" cy="2143125"/>
          </a:xfrm>
          <a:prstGeom prst="rect">
            <a:avLst/>
          </a:prstGeom>
          <a:noFill/>
        </p:spPr>
      </p:pic>
      <p:pic>
        <p:nvPicPr>
          <p:cNvPr id="10" name="Picture 2" descr="Logo der Fachhochschule Schmalkal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6181" y="2007"/>
            <a:ext cx="3673850" cy="737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4094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 rot="5400000">
            <a:off x="-1989307" y="1989305"/>
            <a:ext cx="6858000" cy="2879389"/>
          </a:xfrm>
          <a:solidFill>
            <a:schemeClr val="accent5">
              <a:lumMod val="75000"/>
            </a:schemeClr>
          </a:solidFill>
        </p:spPr>
        <p:txBody>
          <a:bodyPr/>
          <a:lstStyle/>
          <a:p>
            <a:endParaRPr lang="de-DE" dirty="0"/>
          </a:p>
        </p:txBody>
      </p:sp>
      <p:sp>
        <p:nvSpPr>
          <p:cNvPr id="7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6136532" cy="365125"/>
          </a:xfrm>
        </p:spPr>
        <p:txBody>
          <a:bodyPr/>
          <a:lstStyle/>
          <a:p>
            <a:r>
              <a:rPr lang="de-DE" dirty="0" smtClean="0">
                <a:solidFill>
                  <a:schemeClr val="tx1"/>
                </a:solidFill>
              </a:rPr>
              <a:t>Uwe </a:t>
            </a:r>
            <a:r>
              <a:rPr lang="de-DE" dirty="0" err="1" smtClean="0">
                <a:solidFill>
                  <a:schemeClr val="tx1"/>
                </a:solidFill>
              </a:rPr>
              <a:t>Neisen</a:t>
            </a:r>
            <a:r>
              <a:rPr lang="de-DE" dirty="0" smtClean="0">
                <a:solidFill>
                  <a:schemeClr val="tx1"/>
                </a:solidFill>
              </a:rPr>
              <a:t>, Yannick Hartung, </a:t>
            </a:r>
            <a:r>
              <a:rPr lang="de-DE" dirty="0" err="1" smtClean="0">
                <a:solidFill>
                  <a:schemeClr val="tx1"/>
                </a:solidFill>
              </a:rPr>
              <a:t>Yannic</a:t>
            </a:r>
            <a:r>
              <a:rPr lang="de-DE" dirty="0" smtClean="0">
                <a:solidFill>
                  <a:schemeClr val="tx1"/>
                </a:solidFill>
              </a:rPr>
              <a:t> </a:t>
            </a:r>
            <a:r>
              <a:rPr lang="de-DE" dirty="0" err="1" smtClean="0">
                <a:solidFill>
                  <a:schemeClr val="tx1"/>
                </a:solidFill>
              </a:rPr>
              <a:t>Klinzing</a:t>
            </a:r>
            <a:r>
              <a:rPr lang="de-DE" dirty="0" smtClean="0">
                <a:solidFill>
                  <a:schemeClr val="tx1"/>
                </a:solidFill>
              </a:rPr>
              <a:t>, Kevin Ziller 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8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9396919" y="6356349"/>
            <a:ext cx="2743200" cy="365125"/>
          </a:xfrm>
        </p:spPr>
        <p:txBody>
          <a:bodyPr/>
          <a:lstStyle/>
          <a:p>
            <a:r>
              <a:rPr lang="de-DE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2" name="Textfeld 1"/>
          <p:cNvSpPr txBox="1"/>
          <p:nvPr/>
        </p:nvSpPr>
        <p:spPr>
          <a:xfrm>
            <a:off x="-9730" y="-47706"/>
            <a:ext cx="3356045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1.	Lernstrategien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    </a:t>
            </a:r>
            <a:r>
              <a:rPr lang="de-DE" b="1" u="sng" dirty="0" smtClean="0">
                <a:solidFill>
                  <a:schemeClr val="bg1"/>
                </a:solidFill>
              </a:rPr>
              <a:t>1.a	Lernkartei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    1.b	Loci-Technik</a:t>
            </a:r>
          </a:p>
          <a:p>
            <a:pPr defTabSz="288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    1.c	Finger als Merkhilfen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    1.d	Gruppierungstechnik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    1.e	Rhythmus und Reim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    1.f	Grafiken, Mindmaps,</a:t>
            </a:r>
          </a:p>
          <a:p>
            <a:pPr defTabSz="288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Bilder</a:t>
            </a:r>
            <a:endParaRPr lang="de-DE" b="1" dirty="0">
              <a:solidFill>
                <a:schemeClr val="bg1"/>
              </a:solidFill>
            </a:endParaRPr>
          </a:p>
          <a:p>
            <a:pPr defTabSz="288000"/>
            <a:r>
              <a:rPr lang="de-DE" b="1" dirty="0">
                <a:solidFill>
                  <a:schemeClr val="bg1"/>
                </a:solidFill>
              </a:rPr>
              <a:t>    </a:t>
            </a:r>
            <a:r>
              <a:rPr lang="de-DE" b="1" dirty="0" smtClean="0">
                <a:solidFill>
                  <a:schemeClr val="bg1"/>
                </a:solidFill>
              </a:rPr>
              <a:t>1.g</a:t>
            </a: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Umsetzung der</a:t>
            </a:r>
          </a:p>
          <a:p>
            <a:pPr defTabSz="288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Lernstrategien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2.	Zeitmanagement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3.	Lernumfeld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4.	Lernmedien</a:t>
            </a:r>
          </a:p>
          <a:p>
            <a:pPr defTabSz="288000"/>
            <a:r>
              <a:rPr lang="de-DE" b="1" dirty="0">
                <a:solidFill>
                  <a:schemeClr val="bg1"/>
                </a:solidFill>
              </a:rPr>
              <a:t>5.	Eigene Erfahrungen</a:t>
            </a:r>
          </a:p>
          <a:p>
            <a:pPr defTabSz="288000"/>
            <a:endParaRPr lang="de-DE" b="1" dirty="0">
              <a:solidFill>
                <a:schemeClr val="bg1"/>
              </a:solidFill>
            </a:endParaRPr>
          </a:p>
        </p:txBody>
      </p:sp>
      <p:sp>
        <p:nvSpPr>
          <p:cNvPr id="9" name="Textfeld 8"/>
          <p:cNvSpPr txBox="1"/>
          <p:nvPr/>
        </p:nvSpPr>
        <p:spPr>
          <a:xfrm>
            <a:off x="3346315" y="2050930"/>
            <a:ext cx="7210697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de-DE" sz="2000" b="1" u="sng" dirty="0" smtClean="0"/>
              <a:t>Bündel:</a:t>
            </a:r>
            <a:r>
              <a:rPr lang="de-DE" sz="2000" b="1" dirty="0" smtClean="0"/>
              <a:t>    </a:t>
            </a:r>
            <a:r>
              <a:rPr lang="de-DE" sz="2000" dirty="0" smtClean="0"/>
              <a:t>- Lernstoff so oft wie möglich wiederholen</a:t>
            </a:r>
          </a:p>
          <a:p>
            <a:pPr marL="457200" indent="-457200"/>
            <a:endParaRPr lang="de-DE" sz="2000" dirty="0" smtClean="0"/>
          </a:p>
          <a:p>
            <a:pPr marL="457200" indent="-457200">
              <a:buAutoNum type="arabicPeriod"/>
            </a:pPr>
            <a:endParaRPr lang="de-DE" sz="2000" dirty="0" smtClean="0"/>
          </a:p>
          <a:p>
            <a:pPr marL="457200" indent="-457200">
              <a:buAutoNum type="arabicPeriod"/>
            </a:pPr>
            <a:r>
              <a:rPr lang="de-DE" sz="2000" b="1" u="sng" dirty="0" smtClean="0"/>
              <a:t>Bündel:</a:t>
            </a:r>
            <a:r>
              <a:rPr lang="de-DE" sz="2000" b="1" dirty="0" smtClean="0"/>
              <a:t>    </a:t>
            </a:r>
            <a:r>
              <a:rPr lang="de-DE" sz="2000" dirty="0" smtClean="0"/>
              <a:t>- Lernstoff wöchentlich wieder holen </a:t>
            </a:r>
          </a:p>
          <a:p>
            <a:pPr marL="457200" indent="-457200">
              <a:buAutoNum type="arabicPeriod"/>
            </a:pPr>
            <a:endParaRPr lang="de-DE" sz="2000" dirty="0" smtClean="0"/>
          </a:p>
          <a:p>
            <a:pPr marL="457200" indent="-457200"/>
            <a:endParaRPr lang="de-DE" sz="2000" dirty="0" smtClean="0"/>
          </a:p>
          <a:p>
            <a:pPr marL="457200" indent="-457200"/>
            <a:r>
              <a:rPr lang="de-DE" sz="2000" b="1" dirty="0" smtClean="0"/>
              <a:t>3.	</a:t>
            </a:r>
            <a:r>
              <a:rPr lang="de-DE" sz="2000" b="1" u="sng" dirty="0" smtClean="0"/>
              <a:t>Bündel:</a:t>
            </a:r>
            <a:r>
              <a:rPr lang="de-DE" sz="2000" dirty="0" smtClean="0"/>
              <a:t>     - Lernstoff alle 2-3 Wochen wiederholen 	</a:t>
            </a:r>
          </a:p>
          <a:p>
            <a:pPr marL="457200" indent="-457200"/>
            <a:r>
              <a:rPr lang="de-DE" sz="2000" dirty="0" smtClean="0"/>
              <a:t>			</a:t>
            </a:r>
            <a:r>
              <a:rPr lang="de-DE" sz="2000" b="1" dirty="0" smtClean="0"/>
              <a:t>-&gt; ,,Langzeitgedächtnis“</a:t>
            </a:r>
          </a:p>
          <a:p>
            <a:pPr marL="457200" indent="-457200"/>
            <a:endParaRPr lang="de-DE" sz="2000" b="1" dirty="0" smtClean="0"/>
          </a:p>
          <a:p>
            <a:pPr marL="457200" indent="-457200"/>
            <a:endParaRPr lang="de-DE" sz="2000" b="1" dirty="0" smtClean="0"/>
          </a:p>
          <a:p>
            <a:pPr marL="457200" indent="-457200"/>
            <a:r>
              <a:rPr lang="de-DE" sz="2000" b="1" dirty="0" smtClean="0"/>
              <a:t>4. 	</a:t>
            </a:r>
            <a:r>
              <a:rPr lang="de-DE" sz="2000" b="1" u="sng" dirty="0" smtClean="0"/>
              <a:t>Bündel:</a:t>
            </a:r>
            <a:r>
              <a:rPr lang="de-DE" sz="2000" b="1" dirty="0" smtClean="0"/>
              <a:t>     </a:t>
            </a:r>
            <a:r>
              <a:rPr lang="de-DE" sz="2000" dirty="0" smtClean="0"/>
              <a:t>- Lernstoff vor Prüfungen wiederholen</a:t>
            </a:r>
            <a:endParaRPr lang="de-DE" sz="2000" b="1" u="sng" dirty="0"/>
          </a:p>
        </p:txBody>
      </p:sp>
      <p:pic>
        <p:nvPicPr>
          <p:cNvPr id="10" name="Picture 2" descr="Logo der Fachhochschule Schmalkalde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6181" y="2007"/>
            <a:ext cx="3673850" cy="737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04468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 rot="5400000">
            <a:off x="-1989307" y="1989305"/>
            <a:ext cx="6858000" cy="2879389"/>
          </a:xfrm>
          <a:solidFill>
            <a:schemeClr val="accent5">
              <a:lumMod val="75000"/>
            </a:schemeClr>
          </a:solidFill>
        </p:spPr>
        <p:txBody>
          <a:bodyPr/>
          <a:lstStyle/>
          <a:p>
            <a:endParaRPr lang="de-DE" dirty="0"/>
          </a:p>
        </p:txBody>
      </p:sp>
      <p:sp>
        <p:nvSpPr>
          <p:cNvPr id="7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6136532" cy="365125"/>
          </a:xfrm>
        </p:spPr>
        <p:txBody>
          <a:bodyPr/>
          <a:lstStyle/>
          <a:p>
            <a:r>
              <a:rPr lang="de-DE" dirty="0" smtClean="0">
                <a:solidFill>
                  <a:schemeClr val="tx1"/>
                </a:solidFill>
              </a:rPr>
              <a:t>Uwe </a:t>
            </a:r>
            <a:r>
              <a:rPr lang="de-DE" dirty="0" err="1" smtClean="0">
                <a:solidFill>
                  <a:schemeClr val="tx1"/>
                </a:solidFill>
              </a:rPr>
              <a:t>Neisen</a:t>
            </a:r>
            <a:r>
              <a:rPr lang="de-DE" dirty="0" smtClean="0">
                <a:solidFill>
                  <a:schemeClr val="tx1"/>
                </a:solidFill>
              </a:rPr>
              <a:t>, Yannick Hartung, </a:t>
            </a:r>
            <a:r>
              <a:rPr lang="de-DE" dirty="0" err="1" smtClean="0">
                <a:solidFill>
                  <a:schemeClr val="tx1"/>
                </a:solidFill>
              </a:rPr>
              <a:t>Yannic</a:t>
            </a:r>
            <a:r>
              <a:rPr lang="de-DE" dirty="0" smtClean="0">
                <a:solidFill>
                  <a:schemeClr val="tx1"/>
                </a:solidFill>
              </a:rPr>
              <a:t> </a:t>
            </a:r>
            <a:r>
              <a:rPr lang="de-DE" dirty="0" err="1" smtClean="0">
                <a:solidFill>
                  <a:schemeClr val="tx1"/>
                </a:solidFill>
              </a:rPr>
              <a:t>Klinzing</a:t>
            </a:r>
            <a:r>
              <a:rPr lang="de-DE" dirty="0" smtClean="0">
                <a:solidFill>
                  <a:schemeClr val="tx1"/>
                </a:solidFill>
              </a:rPr>
              <a:t>, Kevin Ziller 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8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9396919" y="6356349"/>
            <a:ext cx="2743200" cy="365125"/>
          </a:xfrm>
        </p:spPr>
        <p:txBody>
          <a:bodyPr/>
          <a:lstStyle/>
          <a:p>
            <a:r>
              <a:rPr lang="de-DE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2" name="Textfeld 1"/>
          <p:cNvSpPr txBox="1"/>
          <p:nvPr/>
        </p:nvSpPr>
        <p:spPr>
          <a:xfrm>
            <a:off x="-9730" y="-47706"/>
            <a:ext cx="3356045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1.	Lernstrategien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    1.a	Lernkartei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    </a:t>
            </a:r>
            <a:r>
              <a:rPr lang="de-DE" b="1" u="sng" dirty="0" smtClean="0">
                <a:solidFill>
                  <a:schemeClr val="bg1"/>
                </a:solidFill>
              </a:rPr>
              <a:t>1.b	Loci-Technik</a:t>
            </a:r>
          </a:p>
          <a:p>
            <a:pPr defTabSz="288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    1.c	Finger als Merkhilfen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    1.d	Gruppierungstechnik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    1.e	Rhythmus und Reim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    1.f	Grafiken, Mindmaps,</a:t>
            </a:r>
          </a:p>
          <a:p>
            <a:pPr defTabSz="288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Bilder</a:t>
            </a:r>
            <a:endParaRPr lang="de-DE" b="1" dirty="0">
              <a:solidFill>
                <a:schemeClr val="bg1"/>
              </a:solidFill>
            </a:endParaRPr>
          </a:p>
          <a:p>
            <a:pPr defTabSz="288000"/>
            <a:r>
              <a:rPr lang="de-DE" b="1" dirty="0">
                <a:solidFill>
                  <a:schemeClr val="bg1"/>
                </a:solidFill>
              </a:rPr>
              <a:t>    </a:t>
            </a:r>
            <a:r>
              <a:rPr lang="de-DE" b="1" dirty="0" smtClean="0">
                <a:solidFill>
                  <a:schemeClr val="bg1"/>
                </a:solidFill>
              </a:rPr>
              <a:t>1.g</a:t>
            </a: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Umsetzung der</a:t>
            </a:r>
          </a:p>
          <a:p>
            <a:pPr defTabSz="288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Lernstrategien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2.	Zeitmanagement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3.	Lernumfeld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4.	Lernmedien</a:t>
            </a:r>
          </a:p>
          <a:p>
            <a:pPr defTabSz="288000"/>
            <a:r>
              <a:rPr lang="de-DE" b="1" dirty="0">
                <a:solidFill>
                  <a:schemeClr val="bg1"/>
                </a:solidFill>
              </a:rPr>
              <a:t>5.	Eigene Erfahrungen</a:t>
            </a:r>
          </a:p>
          <a:p>
            <a:pPr defTabSz="288000"/>
            <a:endParaRPr lang="de-DE" b="1" dirty="0">
              <a:solidFill>
                <a:schemeClr val="bg1"/>
              </a:solidFill>
            </a:endParaRPr>
          </a:p>
        </p:txBody>
      </p:sp>
      <p:sp>
        <p:nvSpPr>
          <p:cNvPr id="9" name="Textfeld 8"/>
          <p:cNvSpPr txBox="1"/>
          <p:nvPr/>
        </p:nvSpPr>
        <p:spPr>
          <a:xfrm>
            <a:off x="3346315" y="1113574"/>
            <a:ext cx="6897188" cy="44935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600" b="1" u="sng" dirty="0" smtClean="0"/>
              <a:t>Loci-Technik</a:t>
            </a:r>
            <a:endParaRPr lang="de-DE" sz="2600" dirty="0" smtClean="0"/>
          </a:p>
          <a:p>
            <a:endParaRPr lang="de-DE" sz="2000" b="1" u="sng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dirty="0" smtClean="0"/>
              <a:t>Methode der Orte</a:t>
            </a:r>
          </a:p>
          <a:p>
            <a:pPr>
              <a:buFontTx/>
              <a:buChar char="-"/>
            </a:pPr>
            <a:endParaRPr lang="de-DE" sz="2000" dirty="0" smtClean="0"/>
          </a:p>
          <a:p>
            <a:pPr>
              <a:buFontTx/>
              <a:buChar char="-"/>
            </a:pPr>
            <a:endParaRPr lang="de-DE" sz="2000" i="1" dirty="0" smtClean="0"/>
          </a:p>
          <a:p>
            <a:r>
              <a:rPr lang="de-DE" sz="2000" b="1" i="1" u="sng" dirty="0" smtClean="0"/>
              <a:t>Zuordnung:</a:t>
            </a:r>
          </a:p>
          <a:p>
            <a:pPr>
              <a:buFontTx/>
              <a:buChar char="-"/>
            </a:pPr>
            <a:endParaRPr lang="de-DE" sz="20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dirty="0" smtClean="0"/>
              <a:t>Punkte im Haus</a:t>
            </a:r>
          </a:p>
          <a:p>
            <a:pPr>
              <a:buFontTx/>
              <a:buChar char="-"/>
            </a:pPr>
            <a:endParaRPr lang="de-DE" sz="20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dirty="0" smtClean="0"/>
              <a:t>Körperteile</a:t>
            </a:r>
          </a:p>
          <a:p>
            <a:pPr>
              <a:buFontTx/>
              <a:buChar char="-"/>
            </a:pPr>
            <a:endParaRPr lang="de-DE" sz="20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dirty="0" smtClean="0"/>
              <a:t>Weg zur Arbeit </a:t>
            </a:r>
          </a:p>
          <a:p>
            <a:endParaRPr lang="de-DE" sz="2000" b="1" u="sng" dirty="0" smtClean="0"/>
          </a:p>
          <a:p>
            <a:endParaRPr lang="de-DE" sz="2000" b="1" u="sng" dirty="0"/>
          </a:p>
        </p:txBody>
      </p:sp>
      <p:pic>
        <p:nvPicPr>
          <p:cNvPr id="54274" name="Picture 2" descr="http://schule.lerntipp.at/20/reiseweg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666320" y="2016984"/>
            <a:ext cx="3645717" cy="3131957"/>
          </a:xfrm>
          <a:prstGeom prst="rect">
            <a:avLst/>
          </a:prstGeom>
          <a:noFill/>
        </p:spPr>
      </p:pic>
      <p:pic>
        <p:nvPicPr>
          <p:cNvPr id="10" name="Picture 2" descr="Logo der Fachhochschule Schmalkal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6181" y="2007"/>
            <a:ext cx="3673850" cy="737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75152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 rot="5400000">
            <a:off x="-1989307" y="1989305"/>
            <a:ext cx="6858000" cy="2879389"/>
          </a:xfrm>
          <a:solidFill>
            <a:schemeClr val="accent5">
              <a:lumMod val="75000"/>
            </a:schemeClr>
          </a:solidFill>
        </p:spPr>
        <p:txBody>
          <a:bodyPr/>
          <a:lstStyle/>
          <a:p>
            <a:endParaRPr lang="de-DE" dirty="0"/>
          </a:p>
        </p:txBody>
      </p:sp>
      <p:sp>
        <p:nvSpPr>
          <p:cNvPr id="7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6136532" cy="365125"/>
          </a:xfrm>
        </p:spPr>
        <p:txBody>
          <a:bodyPr/>
          <a:lstStyle/>
          <a:p>
            <a:r>
              <a:rPr lang="de-DE" dirty="0" smtClean="0">
                <a:solidFill>
                  <a:schemeClr val="tx1"/>
                </a:solidFill>
              </a:rPr>
              <a:t>Uwe </a:t>
            </a:r>
            <a:r>
              <a:rPr lang="de-DE" dirty="0" err="1" smtClean="0">
                <a:solidFill>
                  <a:schemeClr val="tx1"/>
                </a:solidFill>
              </a:rPr>
              <a:t>Neisen</a:t>
            </a:r>
            <a:r>
              <a:rPr lang="de-DE" dirty="0" smtClean="0">
                <a:solidFill>
                  <a:schemeClr val="tx1"/>
                </a:solidFill>
              </a:rPr>
              <a:t>, Yannick Hartung, </a:t>
            </a:r>
            <a:r>
              <a:rPr lang="de-DE" dirty="0" err="1" smtClean="0">
                <a:solidFill>
                  <a:schemeClr val="tx1"/>
                </a:solidFill>
              </a:rPr>
              <a:t>Yannic</a:t>
            </a:r>
            <a:r>
              <a:rPr lang="de-DE" dirty="0" smtClean="0">
                <a:solidFill>
                  <a:schemeClr val="tx1"/>
                </a:solidFill>
              </a:rPr>
              <a:t> </a:t>
            </a:r>
            <a:r>
              <a:rPr lang="de-DE" dirty="0" err="1" smtClean="0">
                <a:solidFill>
                  <a:schemeClr val="tx1"/>
                </a:solidFill>
              </a:rPr>
              <a:t>Klinzing</a:t>
            </a:r>
            <a:r>
              <a:rPr lang="de-DE" dirty="0" smtClean="0">
                <a:solidFill>
                  <a:schemeClr val="tx1"/>
                </a:solidFill>
              </a:rPr>
              <a:t>, Kevin Ziller 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8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9396919" y="6356349"/>
            <a:ext cx="2743200" cy="365125"/>
          </a:xfrm>
        </p:spPr>
        <p:txBody>
          <a:bodyPr/>
          <a:lstStyle/>
          <a:p>
            <a:r>
              <a:rPr lang="de-DE" dirty="0"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2" name="Textfeld 1"/>
          <p:cNvSpPr txBox="1"/>
          <p:nvPr/>
        </p:nvSpPr>
        <p:spPr>
          <a:xfrm>
            <a:off x="-9730" y="-47706"/>
            <a:ext cx="3356045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1.	Lernstrategien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    1.a	Lernkartei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    </a:t>
            </a:r>
            <a:r>
              <a:rPr lang="de-DE" b="1" u="sng" dirty="0" smtClean="0">
                <a:solidFill>
                  <a:schemeClr val="bg1"/>
                </a:solidFill>
              </a:rPr>
              <a:t>1.b	Loci-Technik</a:t>
            </a:r>
          </a:p>
          <a:p>
            <a:pPr defTabSz="288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    1.c	Finger als Merkhilfen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    1.d	Gruppierungstechnik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    1.e	Rhythmus und Reim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    1.f	Grafiken, Mindmaps,</a:t>
            </a:r>
          </a:p>
          <a:p>
            <a:pPr defTabSz="288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Bilder</a:t>
            </a:r>
            <a:endParaRPr lang="de-DE" b="1" dirty="0">
              <a:solidFill>
                <a:schemeClr val="bg1"/>
              </a:solidFill>
            </a:endParaRPr>
          </a:p>
          <a:p>
            <a:pPr defTabSz="288000"/>
            <a:r>
              <a:rPr lang="de-DE" b="1" dirty="0">
                <a:solidFill>
                  <a:schemeClr val="bg1"/>
                </a:solidFill>
              </a:rPr>
              <a:t>    </a:t>
            </a:r>
            <a:r>
              <a:rPr lang="de-DE" b="1" dirty="0" smtClean="0">
                <a:solidFill>
                  <a:schemeClr val="bg1"/>
                </a:solidFill>
              </a:rPr>
              <a:t>1.g</a:t>
            </a: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Umsetzung der</a:t>
            </a:r>
          </a:p>
          <a:p>
            <a:pPr defTabSz="288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Lernstrategien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2.	Zeitmanagement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3.	Lernumfeld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4.	Lernmedien</a:t>
            </a:r>
          </a:p>
          <a:p>
            <a:pPr defTabSz="288000"/>
            <a:r>
              <a:rPr lang="de-DE" b="1" dirty="0">
                <a:solidFill>
                  <a:schemeClr val="bg1"/>
                </a:solidFill>
              </a:rPr>
              <a:t>5.	Eigene Erfahrungen</a:t>
            </a:r>
          </a:p>
          <a:p>
            <a:pPr defTabSz="288000"/>
            <a:endParaRPr lang="de-DE" b="1" dirty="0">
              <a:solidFill>
                <a:schemeClr val="bg1"/>
              </a:solidFill>
            </a:endParaRPr>
          </a:p>
        </p:txBody>
      </p:sp>
      <p:sp>
        <p:nvSpPr>
          <p:cNvPr id="9" name="Textfeld 8"/>
          <p:cNvSpPr txBox="1"/>
          <p:nvPr/>
        </p:nvSpPr>
        <p:spPr>
          <a:xfrm>
            <a:off x="3346315" y="1504662"/>
            <a:ext cx="6635932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dirty="0" smtClean="0"/>
              <a:t>Orte, die </a:t>
            </a:r>
            <a:r>
              <a:rPr lang="de-DE" sz="2000" dirty="0" smtClean="0"/>
              <a:t>passiert werden=Verbindung mit Prüfungsstoff</a:t>
            </a:r>
          </a:p>
          <a:p>
            <a:pPr>
              <a:buFontTx/>
              <a:buChar char="-"/>
            </a:pPr>
            <a:endParaRPr lang="de-DE" sz="2000" dirty="0" smtClean="0"/>
          </a:p>
          <a:p>
            <a:pPr>
              <a:buFontTx/>
              <a:buChar char="-"/>
            </a:pPr>
            <a:endParaRPr lang="de-DE" sz="2000" dirty="0" smtClean="0"/>
          </a:p>
          <a:p>
            <a:pPr>
              <a:buFontTx/>
              <a:buChar char="-"/>
            </a:pPr>
            <a:endParaRPr lang="de-DE" sz="20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dirty="0" smtClean="0"/>
              <a:t>nur ausgewählte Orte</a:t>
            </a:r>
          </a:p>
          <a:p>
            <a:pPr>
              <a:buFontTx/>
              <a:buChar char="-"/>
            </a:pPr>
            <a:endParaRPr lang="de-DE" sz="2000" dirty="0" smtClean="0"/>
          </a:p>
          <a:p>
            <a:endParaRPr lang="de-DE" sz="2000" dirty="0" smtClean="0"/>
          </a:p>
          <a:p>
            <a:pPr>
              <a:buFontTx/>
              <a:buChar char="-"/>
            </a:pPr>
            <a:endParaRPr lang="de-DE" sz="20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b="1" i="1" dirty="0" smtClean="0"/>
              <a:t>,,keine wahllosen Orte“</a:t>
            </a:r>
          </a:p>
          <a:p>
            <a:pPr>
              <a:buFontTx/>
              <a:buChar char="-"/>
            </a:pPr>
            <a:endParaRPr lang="de-DE" sz="2000" dirty="0" smtClean="0"/>
          </a:p>
          <a:p>
            <a:pPr>
              <a:buFontTx/>
              <a:buChar char="-"/>
            </a:pPr>
            <a:endParaRPr lang="de-DE" sz="2000" dirty="0"/>
          </a:p>
        </p:txBody>
      </p:sp>
      <p:pic>
        <p:nvPicPr>
          <p:cNvPr id="10" name="Picture 2" descr="Logo der Fachhochschule Schmalkalde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6181" y="2007"/>
            <a:ext cx="3673850" cy="737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53142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 rot="5400000">
            <a:off x="-1989307" y="1989305"/>
            <a:ext cx="6858000" cy="2879389"/>
          </a:xfrm>
          <a:solidFill>
            <a:schemeClr val="accent5">
              <a:lumMod val="75000"/>
            </a:schemeClr>
          </a:solidFill>
        </p:spPr>
        <p:txBody>
          <a:bodyPr/>
          <a:lstStyle/>
          <a:p>
            <a:endParaRPr lang="de-DE" dirty="0"/>
          </a:p>
        </p:txBody>
      </p:sp>
      <p:sp>
        <p:nvSpPr>
          <p:cNvPr id="7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6136532" cy="365125"/>
          </a:xfrm>
        </p:spPr>
        <p:txBody>
          <a:bodyPr/>
          <a:lstStyle/>
          <a:p>
            <a:r>
              <a:rPr lang="de-DE" dirty="0" smtClean="0">
                <a:solidFill>
                  <a:schemeClr val="tx1"/>
                </a:solidFill>
              </a:rPr>
              <a:t>Uwe </a:t>
            </a:r>
            <a:r>
              <a:rPr lang="de-DE" dirty="0" err="1" smtClean="0">
                <a:solidFill>
                  <a:schemeClr val="tx1"/>
                </a:solidFill>
              </a:rPr>
              <a:t>Neisen</a:t>
            </a:r>
            <a:r>
              <a:rPr lang="de-DE" dirty="0" smtClean="0">
                <a:solidFill>
                  <a:schemeClr val="tx1"/>
                </a:solidFill>
              </a:rPr>
              <a:t>, Yannick Hartung, </a:t>
            </a:r>
            <a:r>
              <a:rPr lang="de-DE" dirty="0" err="1" smtClean="0">
                <a:solidFill>
                  <a:schemeClr val="tx1"/>
                </a:solidFill>
              </a:rPr>
              <a:t>Yannic</a:t>
            </a:r>
            <a:r>
              <a:rPr lang="de-DE" dirty="0" smtClean="0">
                <a:solidFill>
                  <a:schemeClr val="tx1"/>
                </a:solidFill>
              </a:rPr>
              <a:t> </a:t>
            </a:r>
            <a:r>
              <a:rPr lang="de-DE" dirty="0" err="1" smtClean="0">
                <a:solidFill>
                  <a:schemeClr val="tx1"/>
                </a:solidFill>
              </a:rPr>
              <a:t>Klinzing</a:t>
            </a:r>
            <a:r>
              <a:rPr lang="de-DE" dirty="0" smtClean="0">
                <a:solidFill>
                  <a:schemeClr val="tx1"/>
                </a:solidFill>
              </a:rPr>
              <a:t>, Kevin Ziller 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8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9396919" y="6356349"/>
            <a:ext cx="2743200" cy="365125"/>
          </a:xfrm>
        </p:spPr>
        <p:txBody>
          <a:bodyPr/>
          <a:lstStyle/>
          <a:p>
            <a:r>
              <a:rPr lang="de-DE" dirty="0">
                <a:solidFill>
                  <a:schemeClr val="tx1"/>
                </a:solidFill>
              </a:rPr>
              <a:t>5</a:t>
            </a:r>
          </a:p>
        </p:txBody>
      </p:sp>
      <p:sp>
        <p:nvSpPr>
          <p:cNvPr id="2" name="Textfeld 1"/>
          <p:cNvSpPr txBox="1"/>
          <p:nvPr/>
        </p:nvSpPr>
        <p:spPr>
          <a:xfrm>
            <a:off x="-9730" y="-47706"/>
            <a:ext cx="3356045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1.	Lernstrategien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    1.a	Lernkartei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    1.b	Loci-Technik</a:t>
            </a:r>
          </a:p>
          <a:p>
            <a:pPr defTabSz="288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    </a:t>
            </a:r>
            <a:r>
              <a:rPr lang="de-DE" b="1" u="sng" dirty="0" smtClean="0">
                <a:solidFill>
                  <a:schemeClr val="bg1"/>
                </a:solidFill>
              </a:rPr>
              <a:t>1.c	Finger als Merkhilfen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    1.d	Gruppierungstechnik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    1.e	Rhythmus und Reim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    1.f	Grafiken, Mindmaps,</a:t>
            </a:r>
          </a:p>
          <a:p>
            <a:pPr defTabSz="288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Bilder</a:t>
            </a:r>
            <a:endParaRPr lang="de-DE" b="1" dirty="0">
              <a:solidFill>
                <a:schemeClr val="bg1"/>
              </a:solidFill>
            </a:endParaRPr>
          </a:p>
          <a:p>
            <a:pPr defTabSz="288000"/>
            <a:r>
              <a:rPr lang="de-DE" b="1" dirty="0">
                <a:solidFill>
                  <a:schemeClr val="bg1"/>
                </a:solidFill>
              </a:rPr>
              <a:t>    </a:t>
            </a:r>
            <a:r>
              <a:rPr lang="de-DE" b="1" dirty="0" smtClean="0">
                <a:solidFill>
                  <a:schemeClr val="bg1"/>
                </a:solidFill>
              </a:rPr>
              <a:t>1.g</a:t>
            </a: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Umsetzung der</a:t>
            </a:r>
          </a:p>
          <a:p>
            <a:pPr defTabSz="288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Lernstrategien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2.	Zeitmanagement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3.	Lernumfeld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4.	Lernmedien</a:t>
            </a:r>
          </a:p>
          <a:p>
            <a:pPr defTabSz="288000"/>
            <a:r>
              <a:rPr lang="de-DE" b="1" dirty="0">
                <a:solidFill>
                  <a:schemeClr val="bg1"/>
                </a:solidFill>
              </a:rPr>
              <a:t>5.	Eigene Erfahrungen</a:t>
            </a:r>
          </a:p>
          <a:p>
            <a:pPr defTabSz="288000"/>
            <a:endParaRPr lang="de-DE" b="1" dirty="0">
              <a:solidFill>
                <a:schemeClr val="bg1"/>
              </a:solidFill>
            </a:endParaRPr>
          </a:p>
        </p:txBody>
      </p:sp>
      <p:sp>
        <p:nvSpPr>
          <p:cNvPr id="9" name="Textfeld 8"/>
          <p:cNvSpPr txBox="1"/>
          <p:nvPr/>
        </p:nvSpPr>
        <p:spPr>
          <a:xfrm>
            <a:off x="3346315" y="1137567"/>
            <a:ext cx="5068389" cy="32624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600" b="1" u="sng" dirty="0" smtClean="0"/>
              <a:t>Finger als Merkhilfen</a:t>
            </a:r>
            <a:endParaRPr lang="de-DE" sz="2600" dirty="0" smtClean="0"/>
          </a:p>
          <a:p>
            <a:pPr algn="ctr"/>
            <a:endParaRPr lang="de-DE" sz="2000" b="1" u="sng" dirty="0" smtClean="0"/>
          </a:p>
          <a:p>
            <a:endParaRPr lang="de-DE" sz="2000" b="1" u="sng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dirty="0" smtClean="0"/>
              <a:t>Themenbereiche Fingern zugeordnet</a:t>
            </a:r>
          </a:p>
          <a:p>
            <a:pPr>
              <a:buFontTx/>
              <a:buChar char="-"/>
            </a:pPr>
            <a:endParaRPr lang="de-DE" sz="20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dirty="0" smtClean="0"/>
              <a:t>Anwendung in mündlichen Prüfungen</a:t>
            </a:r>
          </a:p>
          <a:p>
            <a:pPr algn="ctr">
              <a:buFontTx/>
              <a:buChar char="-"/>
            </a:pPr>
            <a:endParaRPr lang="de-DE" sz="2000" dirty="0" smtClean="0"/>
          </a:p>
          <a:p>
            <a:endParaRPr lang="de-DE" sz="2000" b="1" u="sng" dirty="0" smtClean="0"/>
          </a:p>
          <a:p>
            <a:endParaRPr lang="de-DE" sz="2000" b="1" u="sng" dirty="0" smtClean="0"/>
          </a:p>
          <a:p>
            <a:endParaRPr lang="de-DE" sz="2000" b="1" u="sng" dirty="0"/>
          </a:p>
        </p:txBody>
      </p:sp>
      <p:pic>
        <p:nvPicPr>
          <p:cNvPr id="52226" name="Picture 2" descr="http://s3.srfcdn.ch/images/auftritte/radio-srf-1/bilder/2015/02/17/die_eselsbruecke_fuer_leute_mit_rechts_links_problemen3/78492627-2-ger-DE/die_eselsbruecke_fuer_leute_mit_rechts_links_problemen_s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309563" y="3657600"/>
            <a:ext cx="5943600" cy="2297974"/>
          </a:xfrm>
          <a:prstGeom prst="rect">
            <a:avLst/>
          </a:prstGeom>
          <a:noFill/>
        </p:spPr>
      </p:pic>
      <p:pic>
        <p:nvPicPr>
          <p:cNvPr id="10" name="Picture 2" descr="Logo der Fachhochschule Schmalkal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6181" y="2007"/>
            <a:ext cx="3673850" cy="737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43328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 rot="5400000">
            <a:off x="-1989307" y="1989305"/>
            <a:ext cx="6858000" cy="2879389"/>
          </a:xfrm>
          <a:solidFill>
            <a:schemeClr val="accent5">
              <a:lumMod val="75000"/>
            </a:schemeClr>
          </a:solidFill>
        </p:spPr>
        <p:txBody>
          <a:bodyPr/>
          <a:lstStyle/>
          <a:p>
            <a:endParaRPr lang="de-DE" dirty="0"/>
          </a:p>
        </p:txBody>
      </p:sp>
      <p:sp>
        <p:nvSpPr>
          <p:cNvPr id="7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6136532" cy="365125"/>
          </a:xfrm>
        </p:spPr>
        <p:txBody>
          <a:bodyPr/>
          <a:lstStyle/>
          <a:p>
            <a:r>
              <a:rPr lang="de-DE" dirty="0" smtClean="0">
                <a:solidFill>
                  <a:schemeClr val="tx1"/>
                </a:solidFill>
              </a:rPr>
              <a:t>Uwe </a:t>
            </a:r>
            <a:r>
              <a:rPr lang="de-DE" dirty="0" err="1" smtClean="0">
                <a:solidFill>
                  <a:schemeClr val="tx1"/>
                </a:solidFill>
              </a:rPr>
              <a:t>Neisen</a:t>
            </a:r>
            <a:r>
              <a:rPr lang="de-DE" dirty="0" smtClean="0">
                <a:solidFill>
                  <a:schemeClr val="tx1"/>
                </a:solidFill>
              </a:rPr>
              <a:t>, Yannick Hartung, </a:t>
            </a:r>
            <a:r>
              <a:rPr lang="de-DE" dirty="0" err="1" smtClean="0">
                <a:solidFill>
                  <a:schemeClr val="tx1"/>
                </a:solidFill>
              </a:rPr>
              <a:t>Yannic</a:t>
            </a:r>
            <a:r>
              <a:rPr lang="de-DE" dirty="0" smtClean="0">
                <a:solidFill>
                  <a:schemeClr val="tx1"/>
                </a:solidFill>
              </a:rPr>
              <a:t> </a:t>
            </a:r>
            <a:r>
              <a:rPr lang="de-DE" dirty="0" err="1" smtClean="0">
                <a:solidFill>
                  <a:schemeClr val="tx1"/>
                </a:solidFill>
              </a:rPr>
              <a:t>Klinzing</a:t>
            </a:r>
            <a:r>
              <a:rPr lang="de-DE" dirty="0" smtClean="0">
                <a:solidFill>
                  <a:schemeClr val="tx1"/>
                </a:solidFill>
              </a:rPr>
              <a:t>, Kevin Ziller 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8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9396919" y="6356349"/>
            <a:ext cx="2743200" cy="365125"/>
          </a:xfrm>
        </p:spPr>
        <p:txBody>
          <a:bodyPr/>
          <a:lstStyle/>
          <a:p>
            <a:r>
              <a:rPr lang="de-DE" dirty="0">
                <a:solidFill>
                  <a:schemeClr val="tx1"/>
                </a:solidFill>
              </a:rPr>
              <a:t>6</a:t>
            </a:r>
          </a:p>
        </p:txBody>
      </p:sp>
      <p:sp>
        <p:nvSpPr>
          <p:cNvPr id="2" name="Textfeld 1"/>
          <p:cNvSpPr txBox="1"/>
          <p:nvPr/>
        </p:nvSpPr>
        <p:spPr>
          <a:xfrm>
            <a:off x="-9730" y="-47706"/>
            <a:ext cx="3356045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1.	Lernstrategien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    1.a	Lernkartei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    1.b	Loci-Technik</a:t>
            </a:r>
          </a:p>
          <a:p>
            <a:pPr defTabSz="288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    </a:t>
            </a:r>
            <a:r>
              <a:rPr lang="de-DE" b="1" u="sng" dirty="0" smtClean="0">
                <a:solidFill>
                  <a:schemeClr val="bg1"/>
                </a:solidFill>
              </a:rPr>
              <a:t>1.c	Finger als Merkhilfen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    1.d	Gruppierungstechnik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    1.e	Rhythmus und Reim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    1.f	Grafiken, Mindmaps,</a:t>
            </a:r>
          </a:p>
          <a:p>
            <a:pPr defTabSz="288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Bilder</a:t>
            </a:r>
            <a:endParaRPr lang="de-DE" b="1" dirty="0">
              <a:solidFill>
                <a:schemeClr val="bg1"/>
              </a:solidFill>
            </a:endParaRPr>
          </a:p>
          <a:p>
            <a:pPr defTabSz="288000"/>
            <a:r>
              <a:rPr lang="de-DE" b="1" dirty="0">
                <a:solidFill>
                  <a:schemeClr val="bg1"/>
                </a:solidFill>
              </a:rPr>
              <a:t>    </a:t>
            </a:r>
            <a:r>
              <a:rPr lang="de-DE" b="1" dirty="0" smtClean="0">
                <a:solidFill>
                  <a:schemeClr val="bg1"/>
                </a:solidFill>
              </a:rPr>
              <a:t>1.g</a:t>
            </a: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Umsetzung der</a:t>
            </a:r>
          </a:p>
          <a:p>
            <a:pPr defTabSz="288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Lernstrategien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2.	Zeitmanagement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3.	Lernumfeld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4.	Lernmedien</a:t>
            </a:r>
          </a:p>
          <a:p>
            <a:pPr defTabSz="288000"/>
            <a:r>
              <a:rPr lang="de-DE" b="1" dirty="0">
                <a:solidFill>
                  <a:schemeClr val="bg1"/>
                </a:solidFill>
              </a:rPr>
              <a:t>5.	Eigene Erfahrungen</a:t>
            </a:r>
          </a:p>
          <a:p>
            <a:pPr defTabSz="288000"/>
            <a:endParaRPr lang="de-DE" b="1" dirty="0">
              <a:solidFill>
                <a:schemeClr val="bg1"/>
              </a:solidFill>
            </a:endParaRPr>
          </a:p>
        </p:txBody>
      </p:sp>
      <p:sp>
        <p:nvSpPr>
          <p:cNvPr id="9" name="Textfeld 8"/>
          <p:cNvSpPr txBox="1"/>
          <p:nvPr/>
        </p:nvSpPr>
        <p:spPr>
          <a:xfrm>
            <a:off x="3346315" y="1843949"/>
            <a:ext cx="579628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b="1" i="1" dirty="0" smtClean="0"/>
              <a:t> ,, auf dem Schlauch“ </a:t>
            </a:r>
            <a:r>
              <a:rPr lang="de-DE" sz="2000" dirty="0" smtClean="0"/>
              <a:t>stehen vermeiden</a:t>
            </a:r>
          </a:p>
          <a:p>
            <a:pPr>
              <a:buFontTx/>
              <a:buChar char="-"/>
            </a:pPr>
            <a:endParaRPr lang="de-DE" sz="2000" dirty="0" smtClean="0"/>
          </a:p>
          <a:p>
            <a:endParaRPr lang="de-DE" sz="2000" dirty="0" smtClean="0"/>
          </a:p>
          <a:p>
            <a:pPr>
              <a:buFontTx/>
              <a:buChar char="-"/>
            </a:pPr>
            <a:endParaRPr lang="de-DE" sz="20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dirty="0" smtClean="0"/>
              <a:t>Oberbegriffe der Prüfungsthemen in 	Erinnerung rufen</a:t>
            </a:r>
          </a:p>
          <a:p>
            <a:pPr>
              <a:buFontTx/>
              <a:buChar char="-"/>
            </a:pPr>
            <a:endParaRPr lang="de-DE" sz="2000" dirty="0" smtClean="0"/>
          </a:p>
          <a:p>
            <a:endParaRPr lang="de-DE" sz="2000" dirty="0" smtClean="0"/>
          </a:p>
          <a:p>
            <a:pPr>
              <a:buFontTx/>
              <a:buChar char="-"/>
            </a:pPr>
            <a:endParaRPr lang="de-DE" sz="20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dirty="0" smtClean="0"/>
              <a:t>um erneuten Einstieg zu finden</a:t>
            </a:r>
            <a:endParaRPr lang="de-DE" sz="2000" dirty="0"/>
          </a:p>
        </p:txBody>
      </p:sp>
      <p:pic>
        <p:nvPicPr>
          <p:cNvPr id="10" name="Picture 2" descr="Logo der Fachhochschule Schmalkalde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6181" y="2007"/>
            <a:ext cx="3673850" cy="737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77865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 rot="5400000">
            <a:off x="-1989307" y="1989305"/>
            <a:ext cx="6858000" cy="2879389"/>
          </a:xfrm>
          <a:solidFill>
            <a:schemeClr val="accent5">
              <a:lumMod val="75000"/>
            </a:schemeClr>
          </a:solidFill>
        </p:spPr>
        <p:txBody>
          <a:bodyPr/>
          <a:lstStyle/>
          <a:p>
            <a:endParaRPr lang="de-DE" dirty="0"/>
          </a:p>
        </p:txBody>
      </p:sp>
      <p:sp>
        <p:nvSpPr>
          <p:cNvPr id="7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6136532" cy="365125"/>
          </a:xfrm>
        </p:spPr>
        <p:txBody>
          <a:bodyPr/>
          <a:lstStyle/>
          <a:p>
            <a:r>
              <a:rPr lang="de-DE" dirty="0" smtClean="0">
                <a:solidFill>
                  <a:schemeClr val="tx1"/>
                </a:solidFill>
              </a:rPr>
              <a:t>Uwe </a:t>
            </a:r>
            <a:r>
              <a:rPr lang="de-DE" dirty="0" err="1" smtClean="0">
                <a:solidFill>
                  <a:schemeClr val="tx1"/>
                </a:solidFill>
              </a:rPr>
              <a:t>Neisen</a:t>
            </a:r>
            <a:r>
              <a:rPr lang="de-DE" dirty="0" smtClean="0">
                <a:solidFill>
                  <a:schemeClr val="tx1"/>
                </a:solidFill>
              </a:rPr>
              <a:t>, Yannick Hartung, </a:t>
            </a:r>
            <a:r>
              <a:rPr lang="de-DE" dirty="0" err="1" smtClean="0">
                <a:solidFill>
                  <a:schemeClr val="tx1"/>
                </a:solidFill>
              </a:rPr>
              <a:t>Yannic</a:t>
            </a:r>
            <a:r>
              <a:rPr lang="de-DE" dirty="0" smtClean="0">
                <a:solidFill>
                  <a:schemeClr val="tx1"/>
                </a:solidFill>
              </a:rPr>
              <a:t> </a:t>
            </a:r>
            <a:r>
              <a:rPr lang="de-DE" dirty="0" err="1" smtClean="0">
                <a:solidFill>
                  <a:schemeClr val="tx1"/>
                </a:solidFill>
              </a:rPr>
              <a:t>Klinzing</a:t>
            </a:r>
            <a:r>
              <a:rPr lang="de-DE" dirty="0" smtClean="0">
                <a:solidFill>
                  <a:schemeClr val="tx1"/>
                </a:solidFill>
              </a:rPr>
              <a:t>, Kevin Ziller 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8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9396919" y="6356349"/>
            <a:ext cx="2743200" cy="365125"/>
          </a:xfrm>
        </p:spPr>
        <p:txBody>
          <a:bodyPr/>
          <a:lstStyle/>
          <a:p>
            <a:r>
              <a:rPr lang="de-DE" dirty="0">
                <a:solidFill>
                  <a:schemeClr val="tx1"/>
                </a:solidFill>
              </a:rPr>
              <a:t>7</a:t>
            </a:r>
          </a:p>
        </p:txBody>
      </p:sp>
      <p:sp>
        <p:nvSpPr>
          <p:cNvPr id="2" name="Textfeld 1"/>
          <p:cNvSpPr txBox="1"/>
          <p:nvPr/>
        </p:nvSpPr>
        <p:spPr>
          <a:xfrm>
            <a:off x="-9730" y="-47706"/>
            <a:ext cx="3356045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1.	Lernstrategien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    1.a	Lernkartei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    1.b	Loci-Technik</a:t>
            </a:r>
          </a:p>
          <a:p>
            <a:pPr defTabSz="288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    1.c	Finger als Merkhilfen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    </a:t>
            </a:r>
            <a:r>
              <a:rPr lang="de-DE" b="1" u="sng" dirty="0" smtClean="0">
                <a:solidFill>
                  <a:schemeClr val="bg1"/>
                </a:solidFill>
              </a:rPr>
              <a:t>1.d	Gruppierungstechnik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    1.e	Rhythmus und Reim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    1.f	Grafiken, Mindmaps,</a:t>
            </a:r>
          </a:p>
          <a:p>
            <a:pPr defTabSz="288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Bilder</a:t>
            </a:r>
            <a:endParaRPr lang="de-DE" b="1" dirty="0">
              <a:solidFill>
                <a:schemeClr val="bg1"/>
              </a:solidFill>
            </a:endParaRPr>
          </a:p>
          <a:p>
            <a:pPr defTabSz="288000"/>
            <a:r>
              <a:rPr lang="de-DE" b="1" dirty="0">
                <a:solidFill>
                  <a:schemeClr val="bg1"/>
                </a:solidFill>
              </a:rPr>
              <a:t>    </a:t>
            </a:r>
            <a:r>
              <a:rPr lang="de-DE" b="1" dirty="0" smtClean="0">
                <a:solidFill>
                  <a:schemeClr val="bg1"/>
                </a:solidFill>
              </a:rPr>
              <a:t>1.g</a:t>
            </a: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Umsetzung der</a:t>
            </a:r>
          </a:p>
          <a:p>
            <a:pPr defTabSz="288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Lernstrategien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2.	Zeitmanagement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3.	Lernumfeld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4.	Lernmedien</a:t>
            </a:r>
          </a:p>
          <a:p>
            <a:pPr defTabSz="288000"/>
            <a:r>
              <a:rPr lang="de-DE" b="1" dirty="0">
                <a:solidFill>
                  <a:schemeClr val="bg1"/>
                </a:solidFill>
              </a:rPr>
              <a:t>5.	Eigene Erfahrungen</a:t>
            </a:r>
          </a:p>
          <a:p>
            <a:pPr defTabSz="288000"/>
            <a:endParaRPr lang="de-DE" b="1" dirty="0">
              <a:solidFill>
                <a:schemeClr val="bg1"/>
              </a:solidFill>
            </a:endParaRPr>
          </a:p>
        </p:txBody>
      </p:sp>
      <p:sp>
        <p:nvSpPr>
          <p:cNvPr id="9" name="Textfeld 8"/>
          <p:cNvSpPr txBox="1"/>
          <p:nvPr/>
        </p:nvSpPr>
        <p:spPr>
          <a:xfrm>
            <a:off x="3346315" y="1197619"/>
            <a:ext cx="7863840" cy="4462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600" b="1" u="sng" dirty="0" smtClean="0"/>
              <a:t>Gruppierungstechnik</a:t>
            </a:r>
          </a:p>
          <a:p>
            <a:pPr algn="ctr"/>
            <a:endParaRPr lang="de-DE" sz="2600" b="1" u="sng" dirty="0" smtClean="0"/>
          </a:p>
          <a:p>
            <a:pPr algn="ctr"/>
            <a:endParaRPr lang="de-DE" sz="2600" b="1" u="sng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dirty="0" smtClean="0"/>
              <a:t>in Lernvorbereitungsphase</a:t>
            </a:r>
          </a:p>
          <a:p>
            <a:pPr algn="ctr">
              <a:buFontTx/>
              <a:buChar char="-"/>
            </a:pPr>
            <a:endParaRPr lang="de-DE" sz="2000" dirty="0" smtClean="0"/>
          </a:p>
          <a:p>
            <a:pPr algn="ctr">
              <a:buFontTx/>
              <a:buChar char="-"/>
            </a:pPr>
            <a:endParaRPr lang="de-DE" sz="2000" dirty="0" smtClean="0"/>
          </a:p>
          <a:p>
            <a:pPr algn="ctr">
              <a:buFontTx/>
              <a:buChar char="-"/>
            </a:pPr>
            <a:endParaRPr lang="de-DE" sz="20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dirty="0" smtClean="0"/>
              <a:t>Schlagwörter über Themen</a:t>
            </a:r>
          </a:p>
          <a:p>
            <a:pPr>
              <a:buFontTx/>
              <a:buChar char="-"/>
            </a:pPr>
            <a:endParaRPr lang="de-DE" sz="2000" dirty="0" smtClean="0"/>
          </a:p>
          <a:p>
            <a:pPr algn="ctr">
              <a:buFontTx/>
              <a:buChar char="-"/>
            </a:pPr>
            <a:endParaRPr lang="de-DE" sz="2000" dirty="0" smtClean="0"/>
          </a:p>
          <a:p>
            <a:pPr algn="ctr"/>
            <a:endParaRPr lang="de-DE" sz="20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dirty="0" smtClean="0"/>
              <a:t>Inhaltlich passende Begriffe zuordnen</a:t>
            </a:r>
          </a:p>
          <a:p>
            <a:endParaRPr lang="de-DE" sz="2600" b="1" u="sng" dirty="0"/>
          </a:p>
        </p:txBody>
      </p:sp>
      <p:pic>
        <p:nvPicPr>
          <p:cNvPr id="50178" name="Picture 2" descr="http://www.pro-linux.de/images/NB3/imgdb/o_abbildung-1-beispiel-prozess-gruppierung-eines-universitaets-systems-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06194" y="1913708"/>
            <a:ext cx="3775168" cy="2390775"/>
          </a:xfrm>
          <a:prstGeom prst="rect">
            <a:avLst/>
          </a:prstGeom>
          <a:noFill/>
        </p:spPr>
      </p:pic>
      <p:pic>
        <p:nvPicPr>
          <p:cNvPr id="10" name="Picture 2" descr="Logo der Fachhochschule Schmalkal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6181" y="2007"/>
            <a:ext cx="3673850" cy="737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00158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 rot="5400000">
            <a:off x="-1989307" y="1989305"/>
            <a:ext cx="6858000" cy="2879389"/>
          </a:xfrm>
          <a:solidFill>
            <a:schemeClr val="accent5">
              <a:lumMod val="75000"/>
            </a:schemeClr>
          </a:solidFill>
        </p:spPr>
        <p:txBody>
          <a:bodyPr/>
          <a:lstStyle/>
          <a:p>
            <a:endParaRPr lang="de-DE" dirty="0"/>
          </a:p>
        </p:txBody>
      </p:sp>
      <p:sp>
        <p:nvSpPr>
          <p:cNvPr id="7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6136532" cy="365125"/>
          </a:xfrm>
        </p:spPr>
        <p:txBody>
          <a:bodyPr/>
          <a:lstStyle/>
          <a:p>
            <a:r>
              <a:rPr lang="de-DE" dirty="0" smtClean="0">
                <a:solidFill>
                  <a:schemeClr val="tx1"/>
                </a:solidFill>
              </a:rPr>
              <a:t>Uwe </a:t>
            </a:r>
            <a:r>
              <a:rPr lang="de-DE" dirty="0" err="1" smtClean="0">
                <a:solidFill>
                  <a:schemeClr val="tx1"/>
                </a:solidFill>
              </a:rPr>
              <a:t>Neisen</a:t>
            </a:r>
            <a:r>
              <a:rPr lang="de-DE" dirty="0" smtClean="0">
                <a:solidFill>
                  <a:schemeClr val="tx1"/>
                </a:solidFill>
              </a:rPr>
              <a:t>, Yannick Hartung, </a:t>
            </a:r>
            <a:r>
              <a:rPr lang="de-DE" dirty="0" err="1" smtClean="0">
                <a:solidFill>
                  <a:schemeClr val="tx1"/>
                </a:solidFill>
              </a:rPr>
              <a:t>Yannic</a:t>
            </a:r>
            <a:r>
              <a:rPr lang="de-DE" dirty="0" smtClean="0">
                <a:solidFill>
                  <a:schemeClr val="tx1"/>
                </a:solidFill>
              </a:rPr>
              <a:t> </a:t>
            </a:r>
            <a:r>
              <a:rPr lang="de-DE" dirty="0" err="1" smtClean="0">
                <a:solidFill>
                  <a:schemeClr val="tx1"/>
                </a:solidFill>
              </a:rPr>
              <a:t>Klinzing</a:t>
            </a:r>
            <a:r>
              <a:rPr lang="de-DE" dirty="0" smtClean="0">
                <a:solidFill>
                  <a:schemeClr val="tx1"/>
                </a:solidFill>
              </a:rPr>
              <a:t>, Kevin Ziller 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8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9396919" y="6356349"/>
            <a:ext cx="2743200" cy="365125"/>
          </a:xfrm>
        </p:spPr>
        <p:txBody>
          <a:bodyPr/>
          <a:lstStyle/>
          <a:p>
            <a:r>
              <a:rPr lang="de-DE" dirty="0">
                <a:solidFill>
                  <a:schemeClr val="tx1"/>
                </a:solidFill>
              </a:rPr>
              <a:t>8</a:t>
            </a:r>
          </a:p>
        </p:txBody>
      </p:sp>
      <p:sp>
        <p:nvSpPr>
          <p:cNvPr id="2" name="Textfeld 1"/>
          <p:cNvSpPr txBox="1"/>
          <p:nvPr/>
        </p:nvSpPr>
        <p:spPr>
          <a:xfrm>
            <a:off x="-9730" y="-47706"/>
            <a:ext cx="3356045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1.	Lernstrategien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    1.a	Lernkartei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    1.b	Loci-Technik</a:t>
            </a:r>
          </a:p>
          <a:p>
            <a:pPr defTabSz="288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    1.c	Finger als Merkhilfen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    </a:t>
            </a:r>
            <a:r>
              <a:rPr lang="de-DE" b="1" u="sng" dirty="0" smtClean="0">
                <a:solidFill>
                  <a:schemeClr val="bg1"/>
                </a:solidFill>
              </a:rPr>
              <a:t>1.d	Gruppierungstechnik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    1.e	Rhythmus und Reim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    1.f	Grafiken, Mindmaps,</a:t>
            </a:r>
          </a:p>
          <a:p>
            <a:pPr defTabSz="288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Bilder</a:t>
            </a:r>
            <a:endParaRPr lang="de-DE" b="1" dirty="0">
              <a:solidFill>
                <a:schemeClr val="bg1"/>
              </a:solidFill>
            </a:endParaRPr>
          </a:p>
          <a:p>
            <a:pPr defTabSz="288000"/>
            <a:r>
              <a:rPr lang="de-DE" b="1" dirty="0">
                <a:solidFill>
                  <a:schemeClr val="bg1"/>
                </a:solidFill>
              </a:rPr>
              <a:t>    </a:t>
            </a:r>
            <a:r>
              <a:rPr lang="de-DE" b="1" dirty="0" smtClean="0">
                <a:solidFill>
                  <a:schemeClr val="bg1"/>
                </a:solidFill>
              </a:rPr>
              <a:t>1.g</a:t>
            </a: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Umsetzung der</a:t>
            </a:r>
          </a:p>
          <a:p>
            <a:pPr defTabSz="288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Lernstrategien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2.	Zeitmanagement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3.	Lernumfeld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4.	Lernmedien</a:t>
            </a:r>
          </a:p>
          <a:p>
            <a:pPr defTabSz="288000"/>
            <a:r>
              <a:rPr lang="de-DE" b="1" dirty="0">
                <a:solidFill>
                  <a:schemeClr val="bg1"/>
                </a:solidFill>
              </a:rPr>
              <a:t>5.	Eigene Erfahrungen</a:t>
            </a:r>
          </a:p>
          <a:p>
            <a:pPr defTabSz="288000"/>
            <a:endParaRPr lang="de-DE" b="1" dirty="0">
              <a:solidFill>
                <a:schemeClr val="bg1"/>
              </a:solidFill>
            </a:endParaRPr>
          </a:p>
        </p:txBody>
      </p:sp>
      <p:sp>
        <p:nvSpPr>
          <p:cNvPr id="9" name="Textfeld 8"/>
          <p:cNvSpPr txBox="1"/>
          <p:nvPr/>
        </p:nvSpPr>
        <p:spPr>
          <a:xfrm>
            <a:off x="3346315" y="1348884"/>
            <a:ext cx="7249886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dirty="0" smtClean="0"/>
              <a:t>Um Gesamtüberblick  zu schaffen</a:t>
            </a:r>
          </a:p>
          <a:p>
            <a:pPr algn="ctr">
              <a:buFontTx/>
              <a:buChar char="-"/>
            </a:pPr>
            <a:endParaRPr lang="de-DE" sz="20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dirty="0" smtClean="0"/>
              <a:t>Vereinfachung der Einstiegsschwierigkeiten</a:t>
            </a:r>
          </a:p>
          <a:p>
            <a:pPr algn="ctr">
              <a:buFontTx/>
              <a:buChar char="-"/>
            </a:pPr>
            <a:endParaRPr lang="de-DE" sz="20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dirty="0" smtClean="0"/>
              <a:t>z.B. </a:t>
            </a:r>
            <a:r>
              <a:rPr lang="de-DE" sz="2000" u="sng" dirty="0" smtClean="0"/>
              <a:t>Finanzpolitik</a:t>
            </a:r>
          </a:p>
          <a:p>
            <a:pPr algn="ctr"/>
            <a:endParaRPr lang="de-DE" sz="2000" dirty="0" smtClean="0"/>
          </a:p>
          <a:p>
            <a:pPr lvl="1">
              <a:buFontTx/>
              <a:buChar char="-"/>
            </a:pPr>
            <a:r>
              <a:rPr lang="de-DE" sz="2000" dirty="0" smtClean="0"/>
              <a:t> Geld</a:t>
            </a:r>
          </a:p>
          <a:p>
            <a:pPr lvl="1">
              <a:buFontTx/>
              <a:buChar char="-"/>
            </a:pPr>
            <a:r>
              <a:rPr lang="de-DE" sz="2000" dirty="0" smtClean="0"/>
              <a:t>Wertpapiere</a:t>
            </a:r>
          </a:p>
          <a:p>
            <a:pPr lvl="1">
              <a:buFontTx/>
              <a:buChar char="-"/>
            </a:pPr>
            <a:r>
              <a:rPr lang="de-DE" sz="2000" dirty="0" smtClean="0"/>
              <a:t>Banken</a:t>
            </a:r>
          </a:p>
          <a:p>
            <a:pPr lvl="1">
              <a:buFontTx/>
              <a:buChar char="-"/>
            </a:pPr>
            <a:r>
              <a:rPr lang="de-DE" sz="2000" dirty="0" smtClean="0"/>
              <a:t>Kassen </a:t>
            </a:r>
          </a:p>
          <a:p>
            <a:pPr lvl="1">
              <a:buFontTx/>
              <a:buChar char="-"/>
            </a:pPr>
            <a:r>
              <a:rPr lang="de-DE" sz="2000" dirty="0" smtClean="0"/>
              <a:t>Versicherungen</a:t>
            </a:r>
          </a:p>
          <a:p>
            <a:pPr>
              <a:buFontTx/>
              <a:buChar char="-"/>
            </a:pPr>
            <a:endParaRPr lang="de-DE" dirty="0" smtClean="0"/>
          </a:p>
          <a:p>
            <a:pPr>
              <a:buFontTx/>
              <a:buChar char="-"/>
            </a:pPr>
            <a:endParaRPr lang="de-DE" dirty="0"/>
          </a:p>
        </p:txBody>
      </p:sp>
      <p:pic>
        <p:nvPicPr>
          <p:cNvPr id="10" name="Picture 2" descr="Logo der Fachhochschule Schmalkalde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6181" y="2007"/>
            <a:ext cx="3673850" cy="737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38838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 rot="5400000">
            <a:off x="-1989307" y="1989305"/>
            <a:ext cx="6858000" cy="2879389"/>
          </a:xfrm>
          <a:solidFill>
            <a:schemeClr val="accent5">
              <a:lumMod val="75000"/>
            </a:schemeClr>
          </a:solidFill>
        </p:spPr>
        <p:txBody>
          <a:bodyPr/>
          <a:lstStyle/>
          <a:p>
            <a:endParaRPr lang="de-DE" dirty="0"/>
          </a:p>
        </p:txBody>
      </p:sp>
      <p:sp>
        <p:nvSpPr>
          <p:cNvPr id="7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6136532" cy="365125"/>
          </a:xfrm>
        </p:spPr>
        <p:txBody>
          <a:bodyPr/>
          <a:lstStyle/>
          <a:p>
            <a:r>
              <a:rPr lang="de-DE" dirty="0" smtClean="0">
                <a:solidFill>
                  <a:schemeClr val="tx1"/>
                </a:solidFill>
              </a:rPr>
              <a:t>Uwe </a:t>
            </a:r>
            <a:r>
              <a:rPr lang="de-DE" dirty="0" err="1" smtClean="0">
                <a:solidFill>
                  <a:schemeClr val="tx1"/>
                </a:solidFill>
              </a:rPr>
              <a:t>Neisen</a:t>
            </a:r>
            <a:r>
              <a:rPr lang="de-DE" dirty="0" smtClean="0">
                <a:solidFill>
                  <a:schemeClr val="tx1"/>
                </a:solidFill>
              </a:rPr>
              <a:t>, Yannick Hartung, </a:t>
            </a:r>
            <a:r>
              <a:rPr lang="de-DE" dirty="0" err="1" smtClean="0">
                <a:solidFill>
                  <a:schemeClr val="tx1"/>
                </a:solidFill>
              </a:rPr>
              <a:t>Yannic</a:t>
            </a:r>
            <a:r>
              <a:rPr lang="de-DE" dirty="0" smtClean="0">
                <a:solidFill>
                  <a:schemeClr val="tx1"/>
                </a:solidFill>
              </a:rPr>
              <a:t> </a:t>
            </a:r>
            <a:r>
              <a:rPr lang="de-DE" dirty="0" err="1" smtClean="0">
                <a:solidFill>
                  <a:schemeClr val="tx1"/>
                </a:solidFill>
              </a:rPr>
              <a:t>Klinzing</a:t>
            </a:r>
            <a:r>
              <a:rPr lang="de-DE" dirty="0" smtClean="0">
                <a:solidFill>
                  <a:schemeClr val="tx1"/>
                </a:solidFill>
              </a:rPr>
              <a:t>, Kevin Ziller 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8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9396919" y="6356349"/>
            <a:ext cx="2743200" cy="365125"/>
          </a:xfrm>
        </p:spPr>
        <p:txBody>
          <a:bodyPr/>
          <a:lstStyle/>
          <a:p>
            <a:r>
              <a:rPr lang="de-DE" dirty="0">
                <a:solidFill>
                  <a:schemeClr val="tx1"/>
                </a:solidFill>
              </a:rPr>
              <a:t>9</a:t>
            </a:r>
          </a:p>
        </p:txBody>
      </p:sp>
      <p:sp>
        <p:nvSpPr>
          <p:cNvPr id="2" name="Textfeld 1"/>
          <p:cNvSpPr txBox="1"/>
          <p:nvPr/>
        </p:nvSpPr>
        <p:spPr>
          <a:xfrm>
            <a:off x="-9730" y="-47706"/>
            <a:ext cx="3356045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1.	Lernstrategien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    1.a	Lernkartei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    1.b	Loci-Technik</a:t>
            </a:r>
          </a:p>
          <a:p>
            <a:pPr defTabSz="288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    1.c	Finger als Merkhilfen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    1.d	Gruppierungstechnik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    </a:t>
            </a:r>
            <a:r>
              <a:rPr lang="de-DE" b="1" u="sng" dirty="0" smtClean="0">
                <a:solidFill>
                  <a:schemeClr val="bg1"/>
                </a:solidFill>
              </a:rPr>
              <a:t>1.e	Rhythmus und Reim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    1.f	Grafiken, Mindmaps,</a:t>
            </a:r>
          </a:p>
          <a:p>
            <a:pPr defTabSz="288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Bilder</a:t>
            </a:r>
            <a:endParaRPr lang="de-DE" b="1" dirty="0">
              <a:solidFill>
                <a:schemeClr val="bg1"/>
              </a:solidFill>
            </a:endParaRPr>
          </a:p>
          <a:p>
            <a:pPr defTabSz="288000"/>
            <a:r>
              <a:rPr lang="de-DE" b="1" dirty="0">
                <a:solidFill>
                  <a:schemeClr val="bg1"/>
                </a:solidFill>
              </a:rPr>
              <a:t>    </a:t>
            </a:r>
            <a:r>
              <a:rPr lang="de-DE" b="1" dirty="0" smtClean="0">
                <a:solidFill>
                  <a:schemeClr val="bg1"/>
                </a:solidFill>
              </a:rPr>
              <a:t>1.g</a:t>
            </a: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Umsetzung der</a:t>
            </a:r>
          </a:p>
          <a:p>
            <a:pPr defTabSz="288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Lernstrategien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2.	Zeitmanagement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3.	Lernumfeld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4.	Lernmedien</a:t>
            </a:r>
          </a:p>
          <a:p>
            <a:pPr defTabSz="288000"/>
            <a:r>
              <a:rPr lang="de-DE" b="1" dirty="0">
                <a:solidFill>
                  <a:schemeClr val="bg1"/>
                </a:solidFill>
              </a:rPr>
              <a:t>5.	Eigene Erfahrungen</a:t>
            </a:r>
          </a:p>
          <a:p>
            <a:pPr defTabSz="288000"/>
            <a:endParaRPr lang="de-DE" b="1" dirty="0">
              <a:solidFill>
                <a:schemeClr val="bg1"/>
              </a:solidFill>
            </a:endParaRPr>
          </a:p>
        </p:txBody>
      </p:sp>
      <p:sp>
        <p:nvSpPr>
          <p:cNvPr id="9" name="Textfeld 8"/>
          <p:cNvSpPr txBox="1"/>
          <p:nvPr/>
        </p:nvSpPr>
        <p:spPr>
          <a:xfrm>
            <a:off x="3346315" y="1083970"/>
            <a:ext cx="6805749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600" b="1" u="sng" dirty="0" smtClean="0"/>
              <a:t>Rhythmus und Reim</a:t>
            </a:r>
          </a:p>
          <a:p>
            <a:pPr algn="ctr"/>
            <a:endParaRPr lang="de-DE" sz="2600" b="1" u="sng" dirty="0" smtClean="0"/>
          </a:p>
          <a:p>
            <a:pPr algn="ctr"/>
            <a:endParaRPr lang="de-DE" sz="2600" b="1" u="sng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dirty="0" smtClean="0"/>
              <a:t>komplexe Lerninhalte</a:t>
            </a:r>
          </a:p>
          <a:p>
            <a:pPr algn="ctr">
              <a:buFontTx/>
              <a:buChar char="-"/>
            </a:pPr>
            <a:endParaRPr lang="de-DE" sz="2000" dirty="0" smtClean="0"/>
          </a:p>
          <a:p>
            <a:pPr algn="ctr"/>
            <a:endParaRPr lang="de-DE" sz="20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dirty="0" smtClean="0"/>
              <a:t>dient als </a:t>
            </a:r>
            <a:r>
              <a:rPr lang="de-DE" sz="2000" b="1" i="1" u="sng" dirty="0" smtClean="0"/>
              <a:t>,,Eselsbrücke“</a:t>
            </a:r>
          </a:p>
          <a:p>
            <a:pPr>
              <a:buFontTx/>
              <a:buChar char="-"/>
            </a:pPr>
            <a:endParaRPr lang="de-DE" sz="2000" dirty="0" smtClean="0"/>
          </a:p>
          <a:p>
            <a:pPr algn="ctr">
              <a:buFontTx/>
              <a:buChar char="-"/>
            </a:pPr>
            <a:endParaRPr lang="de-DE" sz="2000" b="1" i="1" u="sng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dirty="0" smtClean="0"/>
              <a:t>Einstieg in die Thematik</a:t>
            </a:r>
          </a:p>
          <a:p>
            <a:pPr algn="ctr">
              <a:buFontTx/>
              <a:buChar char="-"/>
            </a:pPr>
            <a:endParaRPr lang="de-DE" sz="2000" b="1" i="1" u="sng" dirty="0" smtClean="0"/>
          </a:p>
          <a:p>
            <a:pPr algn="ctr"/>
            <a:endParaRPr lang="de-DE" sz="2600" b="1" u="sng" dirty="0"/>
          </a:p>
        </p:txBody>
      </p:sp>
      <p:pic>
        <p:nvPicPr>
          <p:cNvPr id="10" name="Picture 2" descr="Logo der Fachhochschule Schmalkalde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6181" y="2007"/>
            <a:ext cx="3673850" cy="737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5717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 rot="5400000">
            <a:off x="-1989307" y="1989305"/>
            <a:ext cx="6858000" cy="2879389"/>
          </a:xfrm>
          <a:solidFill>
            <a:schemeClr val="accent5">
              <a:lumMod val="75000"/>
            </a:schemeClr>
          </a:solidFill>
        </p:spPr>
        <p:txBody>
          <a:bodyPr/>
          <a:lstStyle/>
          <a:p>
            <a:endParaRPr lang="de-DE" dirty="0"/>
          </a:p>
        </p:txBody>
      </p:sp>
      <p:sp>
        <p:nvSpPr>
          <p:cNvPr id="7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6136532" cy="365125"/>
          </a:xfrm>
        </p:spPr>
        <p:txBody>
          <a:bodyPr/>
          <a:lstStyle/>
          <a:p>
            <a:r>
              <a:rPr lang="de-DE" dirty="0" smtClean="0">
                <a:solidFill>
                  <a:schemeClr val="tx1"/>
                </a:solidFill>
              </a:rPr>
              <a:t>Uwe </a:t>
            </a:r>
            <a:r>
              <a:rPr lang="de-DE" dirty="0" err="1" smtClean="0">
                <a:solidFill>
                  <a:schemeClr val="tx1"/>
                </a:solidFill>
              </a:rPr>
              <a:t>Neisen</a:t>
            </a:r>
            <a:r>
              <a:rPr lang="de-DE" dirty="0" smtClean="0">
                <a:solidFill>
                  <a:schemeClr val="tx1"/>
                </a:solidFill>
              </a:rPr>
              <a:t>, Yannick Hartung, </a:t>
            </a:r>
            <a:r>
              <a:rPr lang="de-DE" dirty="0" err="1" smtClean="0">
                <a:solidFill>
                  <a:schemeClr val="tx1"/>
                </a:solidFill>
              </a:rPr>
              <a:t>Yannic</a:t>
            </a:r>
            <a:r>
              <a:rPr lang="de-DE" dirty="0" smtClean="0">
                <a:solidFill>
                  <a:schemeClr val="tx1"/>
                </a:solidFill>
              </a:rPr>
              <a:t> </a:t>
            </a:r>
            <a:r>
              <a:rPr lang="de-DE" dirty="0" err="1" smtClean="0">
                <a:solidFill>
                  <a:schemeClr val="tx1"/>
                </a:solidFill>
              </a:rPr>
              <a:t>Klinzing</a:t>
            </a:r>
            <a:r>
              <a:rPr lang="de-DE" dirty="0" smtClean="0">
                <a:solidFill>
                  <a:schemeClr val="tx1"/>
                </a:solidFill>
              </a:rPr>
              <a:t>, Kevin Ziller 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8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9396919" y="6356349"/>
            <a:ext cx="2743200" cy="365125"/>
          </a:xfrm>
        </p:spPr>
        <p:txBody>
          <a:bodyPr/>
          <a:lstStyle/>
          <a:p>
            <a:r>
              <a:rPr lang="de-DE" dirty="0" smtClean="0">
                <a:solidFill>
                  <a:schemeClr val="tx1"/>
                </a:solidFill>
              </a:rPr>
              <a:t>10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2" name="Textfeld 1"/>
          <p:cNvSpPr txBox="1"/>
          <p:nvPr/>
        </p:nvSpPr>
        <p:spPr>
          <a:xfrm>
            <a:off x="-9730" y="-47706"/>
            <a:ext cx="3356045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1.	Lernstrategien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    1.a	Lernkartei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    1.b	Loci-Technik</a:t>
            </a:r>
          </a:p>
          <a:p>
            <a:pPr defTabSz="288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    1.c	Finger als Merkhilfen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    1.d	Gruppierungstechnik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    </a:t>
            </a:r>
            <a:r>
              <a:rPr lang="de-DE" b="1" u="sng" dirty="0" smtClean="0">
                <a:solidFill>
                  <a:schemeClr val="bg1"/>
                </a:solidFill>
              </a:rPr>
              <a:t>1.e	Rhythmus und Reim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    1.f	Grafiken, Mindmaps,</a:t>
            </a:r>
          </a:p>
          <a:p>
            <a:pPr defTabSz="288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Bilder</a:t>
            </a:r>
            <a:endParaRPr lang="de-DE" b="1" dirty="0">
              <a:solidFill>
                <a:schemeClr val="bg1"/>
              </a:solidFill>
            </a:endParaRPr>
          </a:p>
          <a:p>
            <a:pPr defTabSz="288000"/>
            <a:r>
              <a:rPr lang="de-DE" b="1" dirty="0">
                <a:solidFill>
                  <a:schemeClr val="bg1"/>
                </a:solidFill>
              </a:rPr>
              <a:t>    </a:t>
            </a:r>
            <a:r>
              <a:rPr lang="de-DE" b="1" dirty="0" smtClean="0">
                <a:solidFill>
                  <a:schemeClr val="bg1"/>
                </a:solidFill>
              </a:rPr>
              <a:t>1.g</a:t>
            </a: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Umsetzung der</a:t>
            </a:r>
          </a:p>
          <a:p>
            <a:pPr defTabSz="288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Lernstrategien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2.	Zeitmanagement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3.	Lernumfeld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4.	Lernmedien</a:t>
            </a:r>
          </a:p>
          <a:p>
            <a:pPr defTabSz="288000"/>
            <a:r>
              <a:rPr lang="de-DE" b="1" dirty="0">
                <a:solidFill>
                  <a:schemeClr val="bg1"/>
                </a:solidFill>
              </a:rPr>
              <a:t>5.	Eigene Erfahrungen</a:t>
            </a:r>
          </a:p>
          <a:p>
            <a:pPr defTabSz="288000"/>
            <a:endParaRPr lang="de-DE" b="1" dirty="0">
              <a:solidFill>
                <a:schemeClr val="bg1"/>
              </a:solidFill>
            </a:endParaRPr>
          </a:p>
        </p:txBody>
      </p:sp>
      <p:sp>
        <p:nvSpPr>
          <p:cNvPr id="9" name="Textfeld 8"/>
          <p:cNvSpPr txBox="1"/>
          <p:nvPr/>
        </p:nvSpPr>
        <p:spPr>
          <a:xfrm>
            <a:off x="3346315" y="1568120"/>
            <a:ext cx="787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dirty="0" smtClean="0"/>
              <a:t>z.B. ,,der Klassiker“</a:t>
            </a:r>
          </a:p>
          <a:p>
            <a:pPr>
              <a:buFontTx/>
              <a:buChar char="-"/>
            </a:pPr>
            <a:endParaRPr lang="de-DE" sz="20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dirty="0" smtClean="0"/>
              <a:t>7-5-3 Rom schlüpft aus dem Ei</a:t>
            </a:r>
            <a:endParaRPr lang="de-DE" sz="2000" dirty="0"/>
          </a:p>
        </p:txBody>
      </p:sp>
      <p:pic>
        <p:nvPicPr>
          <p:cNvPr id="47106" name="Picture 2" descr="http://i.ebayimg.com/00/s/NzY4WDEwMjQ=/$T2eC16VHJIIE9qTYKKJvBRjmBDDY0Q~~48_7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321175" y="2654300"/>
            <a:ext cx="4762500" cy="3571875"/>
          </a:xfrm>
          <a:prstGeom prst="rect">
            <a:avLst/>
          </a:prstGeom>
          <a:noFill/>
        </p:spPr>
      </p:pic>
      <p:pic>
        <p:nvPicPr>
          <p:cNvPr id="10" name="Picture 2" descr="Logo der Fachhochschule Schmalkal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6181" y="2007"/>
            <a:ext cx="3673850" cy="737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06960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 rot="5400000">
            <a:off x="-1989307" y="1989305"/>
            <a:ext cx="6858000" cy="2879389"/>
          </a:xfrm>
          <a:solidFill>
            <a:schemeClr val="accent5">
              <a:lumMod val="75000"/>
            </a:schemeClr>
          </a:solidFill>
        </p:spPr>
        <p:txBody>
          <a:bodyPr/>
          <a:lstStyle/>
          <a:p>
            <a:endParaRPr lang="de-DE" dirty="0"/>
          </a:p>
        </p:txBody>
      </p:sp>
      <p:sp>
        <p:nvSpPr>
          <p:cNvPr id="7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6136532" cy="365125"/>
          </a:xfrm>
        </p:spPr>
        <p:txBody>
          <a:bodyPr/>
          <a:lstStyle/>
          <a:p>
            <a:r>
              <a:rPr lang="de-DE" dirty="0" smtClean="0">
                <a:solidFill>
                  <a:schemeClr val="tx1"/>
                </a:solidFill>
              </a:rPr>
              <a:t>Uwe </a:t>
            </a:r>
            <a:r>
              <a:rPr lang="de-DE" dirty="0" err="1" smtClean="0">
                <a:solidFill>
                  <a:schemeClr val="tx1"/>
                </a:solidFill>
              </a:rPr>
              <a:t>Neisen</a:t>
            </a:r>
            <a:r>
              <a:rPr lang="de-DE" dirty="0" smtClean="0">
                <a:solidFill>
                  <a:schemeClr val="tx1"/>
                </a:solidFill>
              </a:rPr>
              <a:t>, Yannick Hartung, </a:t>
            </a:r>
            <a:r>
              <a:rPr lang="de-DE" dirty="0" err="1" smtClean="0">
                <a:solidFill>
                  <a:schemeClr val="tx1"/>
                </a:solidFill>
              </a:rPr>
              <a:t>Yannic</a:t>
            </a:r>
            <a:r>
              <a:rPr lang="de-DE" dirty="0" smtClean="0">
                <a:solidFill>
                  <a:schemeClr val="tx1"/>
                </a:solidFill>
              </a:rPr>
              <a:t> </a:t>
            </a:r>
            <a:r>
              <a:rPr lang="de-DE" dirty="0" err="1" smtClean="0">
                <a:solidFill>
                  <a:schemeClr val="tx1"/>
                </a:solidFill>
              </a:rPr>
              <a:t>Klinzing</a:t>
            </a:r>
            <a:r>
              <a:rPr lang="de-DE" dirty="0" smtClean="0">
                <a:solidFill>
                  <a:schemeClr val="tx1"/>
                </a:solidFill>
              </a:rPr>
              <a:t>, Kevin Ziller 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8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9396919" y="6356349"/>
            <a:ext cx="2743200" cy="365125"/>
          </a:xfrm>
        </p:spPr>
        <p:txBody>
          <a:bodyPr/>
          <a:lstStyle/>
          <a:p>
            <a:r>
              <a:rPr lang="de-DE" dirty="0" smtClean="0">
                <a:solidFill>
                  <a:schemeClr val="tx1"/>
                </a:solidFill>
              </a:rPr>
              <a:t>11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2" name="Textfeld 1"/>
          <p:cNvSpPr txBox="1"/>
          <p:nvPr/>
        </p:nvSpPr>
        <p:spPr>
          <a:xfrm>
            <a:off x="-9730" y="-47706"/>
            <a:ext cx="3356045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1.	Lernstrategien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    1.a	Lernkartei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    1.b	Loci-Technik</a:t>
            </a:r>
          </a:p>
          <a:p>
            <a:pPr defTabSz="288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    1.c	Finger als Merkhilfen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    1.d	Gruppierungstechnik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    1.e	Rhythmus und Reim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    </a:t>
            </a:r>
            <a:r>
              <a:rPr lang="de-DE" b="1" u="sng" dirty="0" smtClean="0">
                <a:solidFill>
                  <a:schemeClr val="bg1"/>
                </a:solidFill>
              </a:rPr>
              <a:t>1.f	Grafiken, Mindmaps,</a:t>
            </a:r>
          </a:p>
          <a:p>
            <a:pPr defTabSz="288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</a:t>
            </a:r>
            <a:r>
              <a:rPr lang="de-DE" b="1" u="sng" dirty="0" smtClean="0">
                <a:solidFill>
                  <a:schemeClr val="bg1"/>
                </a:solidFill>
              </a:rPr>
              <a:t>Bilder</a:t>
            </a:r>
            <a:endParaRPr lang="de-DE" b="1" u="sng" dirty="0">
              <a:solidFill>
                <a:schemeClr val="bg1"/>
              </a:solidFill>
            </a:endParaRPr>
          </a:p>
          <a:p>
            <a:pPr defTabSz="288000"/>
            <a:r>
              <a:rPr lang="de-DE" b="1" dirty="0">
                <a:solidFill>
                  <a:schemeClr val="bg1"/>
                </a:solidFill>
              </a:rPr>
              <a:t>    </a:t>
            </a:r>
            <a:r>
              <a:rPr lang="de-DE" b="1" dirty="0" smtClean="0">
                <a:solidFill>
                  <a:schemeClr val="bg1"/>
                </a:solidFill>
              </a:rPr>
              <a:t>1.g</a:t>
            </a: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Umsetzung der</a:t>
            </a:r>
          </a:p>
          <a:p>
            <a:pPr defTabSz="288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Lernstrategien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2.	Zeitmanagement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3.	Lernumfeld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4.	Lernmedien</a:t>
            </a:r>
          </a:p>
          <a:p>
            <a:pPr defTabSz="288000"/>
            <a:r>
              <a:rPr lang="de-DE" b="1" dirty="0">
                <a:solidFill>
                  <a:schemeClr val="bg1"/>
                </a:solidFill>
              </a:rPr>
              <a:t>5.	Eigene Erfahrungen</a:t>
            </a:r>
          </a:p>
          <a:p>
            <a:pPr defTabSz="288000"/>
            <a:endParaRPr lang="de-DE" b="1" dirty="0">
              <a:solidFill>
                <a:schemeClr val="bg1"/>
              </a:solidFill>
            </a:endParaRPr>
          </a:p>
        </p:txBody>
      </p:sp>
      <p:sp>
        <p:nvSpPr>
          <p:cNvPr id="10" name="Textfeld 9"/>
          <p:cNvSpPr txBox="1"/>
          <p:nvPr/>
        </p:nvSpPr>
        <p:spPr>
          <a:xfrm>
            <a:off x="3346315" y="1170556"/>
            <a:ext cx="753110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600" b="1" u="sng" dirty="0" smtClean="0"/>
              <a:t>Grafiken, </a:t>
            </a:r>
            <a:r>
              <a:rPr lang="de-DE" sz="2600" b="1" u="sng" dirty="0" err="1" smtClean="0"/>
              <a:t>Mindmaps</a:t>
            </a:r>
            <a:r>
              <a:rPr lang="de-DE" sz="2600" b="1" u="sng" dirty="0" smtClean="0"/>
              <a:t>, Bilder</a:t>
            </a:r>
          </a:p>
          <a:p>
            <a:pPr algn="ctr"/>
            <a:endParaRPr lang="de-DE" sz="2600" b="1" u="sng" dirty="0" smtClean="0"/>
          </a:p>
          <a:p>
            <a:pPr algn="ctr"/>
            <a:endParaRPr lang="de-DE" sz="2600" b="1" u="sng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dirty="0" smtClean="0"/>
              <a:t>schwierige Lernphasen</a:t>
            </a:r>
          </a:p>
          <a:p>
            <a:pPr>
              <a:buFontTx/>
              <a:buChar char="-"/>
            </a:pPr>
            <a:endParaRPr lang="de-DE" sz="2000" dirty="0" smtClean="0"/>
          </a:p>
          <a:p>
            <a:pPr>
              <a:buFontTx/>
              <a:buChar char="-"/>
            </a:pPr>
            <a:endParaRPr lang="de-DE" sz="20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dirty="0" smtClean="0"/>
              <a:t>Aktivierung der zweiten Gehirnhälfte</a:t>
            </a:r>
          </a:p>
          <a:p>
            <a:pPr>
              <a:buFontTx/>
              <a:buChar char="-"/>
            </a:pPr>
            <a:endParaRPr lang="de-DE" sz="2000" dirty="0" smtClean="0"/>
          </a:p>
          <a:p>
            <a:pPr>
              <a:buFontTx/>
              <a:buChar char="-"/>
            </a:pPr>
            <a:endParaRPr lang="de-DE" sz="20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dirty="0" smtClean="0"/>
              <a:t>Ausweg aus Denkblockade </a:t>
            </a:r>
          </a:p>
          <a:p>
            <a:endParaRPr lang="de-DE" sz="2600" b="1" u="sng" dirty="0" smtClean="0"/>
          </a:p>
          <a:p>
            <a:endParaRPr lang="de-DE" sz="2600" dirty="0"/>
          </a:p>
        </p:txBody>
      </p:sp>
      <p:pic>
        <p:nvPicPr>
          <p:cNvPr id="9" name="Picture 2" descr="Logo der Fachhochschule Schmalkalde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6181" y="2007"/>
            <a:ext cx="3673850" cy="737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94223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 rot="5400000">
            <a:off x="-1989307" y="1989305"/>
            <a:ext cx="6858000" cy="2879389"/>
          </a:xfrm>
          <a:solidFill>
            <a:schemeClr val="accent5">
              <a:lumMod val="75000"/>
            </a:schemeClr>
          </a:solidFill>
        </p:spPr>
        <p:txBody>
          <a:bodyPr/>
          <a:lstStyle/>
          <a:p>
            <a:endParaRPr lang="de-DE" dirty="0"/>
          </a:p>
        </p:txBody>
      </p:sp>
      <p:sp>
        <p:nvSpPr>
          <p:cNvPr id="7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6136532" cy="365125"/>
          </a:xfrm>
        </p:spPr>
        <p:txBody>
          <a:bodyPr/>
          <a:lstStyle/>
          <a:p>
            <a:r>
              <a:rPr lang="de-DE" dirty="0" smtClean="0">
                <a:solidFill>
                  <a:schemeClr val="tx1"/>
                </a:solidFill>
              </a:rPr>
              <a:t>Uwe </a:t>
            </a:r>
            <a:r>
              <a:rPr lang="de-DE" dirty="0" err="1" smtClean="0">
                <a:solidFill>
                  <a:schemeClr val="tx1"/>
                </a:solidFill>
              </a:rPr>
              <a:t>Neisen</a:t>
            </a:r>
            <a:r>
              <a:rPr lang="de-DE" dirty="0" smtClean="0">
                <a:solidFill>
                  <a:schemeClr val="tx1"/>
                </a:solidFill>
              </a:rPr>
              <a:t>, Yannick Hartung, </a:t>
            </a:r>
            <a:r>
              <a:rPr lang="de-DE" dirty="0" err="1" smtClean="0">
                <a:solidFill>
                  <a:schemeClr val="tx1"/>
                </a:solidFill>
              </a:rPr>
              <a:t>Yannic</a:t>
            </a:r>
            <a:r>
              <a:rPr lang="de-DE" dirty="0" smtClean="0">
                <a:solidFill>
                  <a:schemeClr val="tx1"/>
                </a:solidFill>
              </a:rPr>
              <a:t> </a:t>
            </a:r>
            <a:r>
              <a:rPr lang="de-DE" dirty="0" err="1" smtClean="0">
                <a:solidFill>
                  <a:schemeClr val="tx1"/>
                </a:solidFill>
              </a:rPr>
              <a:t>Klinzing</a:t>
            </a:r>
            <a:r>
              <a:rPr lang="de-DE" dirty="0" smtClean="0">
                <a:solidFill>
                  <a:schemeClr val="tx1"/>
                </a:solidFill>
              </a:rPr>
              <a:t>, Kevin Ziller 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8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9396919" y="6356349"/>
            <a:ext cx="2743200" cy="365125"/>
          </a:xfrm>
        </p:spPr>
        <p:txBody>
          <a:bodyPr/>
          <a:lstStyle/>
          <a:p>
            <a:r>
              <a:rPr lang="de-DE" dirty="0" smtClean="0">
                <a:solidFill>
                  <a:schemeClr val="tx1"/>
                </a:solidFill>
              </a:rPr>
              <a:t>12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2" name="Textfeld 1"/>
          <p:cNvSpPr txBox="1"/>
          <p:nvPr/>
        </p:nvSpPr>
        <p:spPr>
          <a:xfrm>
            <a:off x="-9730" y="-47706"/>
            <a:ext cx="3356045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1.	Lernstrategien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    1.a	Lernkartei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    1.b	Loci-Technik</a:t>
            </a:r>
          </a:p>
          <a:p>
            <a:pPr defTabSz="288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    1.c	Finger als Merkhilfen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    1.d	Gruppierungstechnik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    1.e	Rhythmus und Reim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    </a:t>
            </a:r>
            <a:r>
              <a:rPr lang="de-DE" b="1" u="sng" dirty="0" smtClean="0">
                <a:solidFill>
                  <a:schemeClr val="bg1"/>
                </a:solidFill>
              </a:rPr>
              <a:t>1.f	Grafiken, Mindmaps,</a:t>
            </a:r>
          </a:p>
          <a:p>
            <a:pPr defTabSz="288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</a:t>
            </a:r>
            <a:r>
              <a:rPr lang="de-DE" b="1" u="sng" dirty="0" smtClean="0">
                <a:solidFill>
                  <a:schemeClr val="bg1"/>
                </a:solidFill>
              </a:rPr>
              <a:t>Bilder</a:t>
            </a:r>
            <a:endParaRPr lang="de-DE" b="1" u="sng" dirty="0">
              <a:solidFill>
                <a:schemeClr val="bg1"/>
              </a:solidFill>
            </a:endParaRPr>
          </a:p>
          <a:p>
            <a:pPr defTabSz="288000"/>
            <a:r>
              <a:rPr lang="de-DE" b="1" dirty="0">
                <a:solidFill>
                  <a:schemeClr val="bg1"/>
                </a:solidFill>
              </a:rPr>
              <a:t>    </a:t>
            </a:r>
            <a:r>
              <a:rPr lang="de-DE" b="1" dirty="0" smtClean="0">
                <a:solidFill>
                  <a:schemeClr val="bg1"/>
                </a:solidFill>
              </a:rPr>
              <a:t>1.g</a:t>
            </a: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Umsetzung der</a:t>
            </a:r>
          </a:p>
          <a:p>
            <a:pPr defTabSz="288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Lernstrategien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2.	Zeitmanagement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3.	Lernumfeld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4.	Lernmedien</a:t>
            </a:r>
          </a:p>
          <a:p>
            <a:pPr defTabSz="288000"/>
            <a:r>
              <a:rPr lang="de-DE" b="1" dirty="0">
                <a:solidFill>
                  <a:schemeClr val="bg1"/>
                </a:solidFill>
              </a:rPr>
              <a:t>5.	Eigene Erfahrungen</a:t>
            </a:r>
          </a:p>
          <a:p>
            <a:pPr defTabSz="288000"/>
            <a:endParaRPr lang="de-DE" b="1" dirty="0">
              <a:solidFill>
                <a:schemeClr val="bg1"/>
              </a:solidFill>
            </a:endParaRPr>
          </a:p>
        </p:txBody>
      </p:sp>
      <p:pic>
        <p:nvPicPr>
          <p:cNvPr id="45058" name="Picture 2" descr="http://www.europaimunterricht.de/fileadmin/europaimunterricht/bilder/Infoboxen/leiste_grafik_gr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419475" y="1689100"/>
            <a:ext cx="3895725" cy="3673323"/>
          </a:xfrm>
          <a:prstGeom prst="rect">
            <a:avLst/>
          </a:prstGeom>
          <a:noFill/>
        </p:spPr>
      </p:pic>
      <p:pic>
        <p:nvPicPr>
          <p:cNvPr id="45060" name="Picture 4" descr="http://informationskompetenz.e-learning.imb-uni-augsburg.de/system/files/Mindmap_Werbung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26151" y="1689100"/>
            <a:ext cx="3908624" cy="3711575"/>
          </a:xfrm>
          <a:prstGeom prst="rect">
            <a:avLst/>
          </a:prstGeom>
          <a:noFill/>
        </p:spPr>
      </p:pic>
      <p:pic>
        <p:nvPicPr>
          <p:cNvPr id="9" name="Picture 2" descr="Logo der Fachhochschule Schmalkalden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6181" y="2007"/>
            <a:ext cx="3673850" cy="737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63859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 rot="5400000">
            <a:off x="-1989307" y="1989305"/>
            <a:ext cx="6858000" cy="2879389"/>
          </a:xfrm>
          <a:solidFill>
            <a:schemeClr val="accent5">
              <a:lumMod val="75000"/>
            </a:schemeClr>
          </a:solidFill>
        </p:spPr>
        <p:txBody>
          <a:bodyPr/>
          <a:lstStyle/>
          <a:p>
            <a:endParaRPr lang="de-DE" dirty="0"/>
          </a:p>
        </p:txBody>
      </p:sp>
      <p:sp>
        <p:nvSpPr>
          <p:cNvPr id="7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6136532" cy="365125"/>
          </a:xfrm>
        </p:spPr>
        <p:txBody>
          <a:bodyPr/>
          <a:lstStyle/>
          <a:p>
            <a:r>
              <a:rPr lang="de-DE" dirty="0" smtClean="0">
                <a:solidFill>
                  <a:schemeClr val="tx1"/>
                </a:solidFill>
              </a:rPr>
              <a:t>Uwe </a:t>
            </a:r>
            <a:r>
              <a:rPr lang="de-DE" dirty="0" err="1" smtClean="0">
                <a:solidFill>
                  <a:schemeClr val="tx1"/>
                </a:solidFill>
              </a:rPr>
              <a:t>Neisen</a:t>
            </a:r>
            <a:r>
              <a:rPr lang="de-DE" dirty="0" smtClean="0">
                <a:solidFill>
                  <a:schemeClr val="tx1"/>
                </a:solidFill>
              </a:rPr>
              <a:t>, Yannick Hartung, </a:t>
            </a:r>
            <a:r>
              <a:rPr lang="de-DE" dirty="0" err="1" smtClean="0">
                <a:solidFill>
                  <a:schemeClr val="tx1"/>
                </a:solidFill>
              </a:rPr>
              <a:t>Yannic</a:t>
            </a:r>
            <a:r>
              <a:rPr lang="de-DE" dirty="0" smtClean="0">
                <a:solidFill>
                  <a:schemeClr val="tx1"/>
                </a:solidFill>
              </a:rPr>
              <a:t> </a:t>
            </a:r>
            <a:r>
              <a:rPr lang="de-DE" dirty="0" err="1" smtClean="0">
                <a:solidFill>
                  <a:schemeClr val="tx1"/>
                </a:solidFill>
              </a:rPr>
              <a:t>Klinzing</a:t>
            </a:r>
            <a:r>
              <a:rPr lang="de-DE" dirty="0" smtClean="0">
                <a:solidFill>
                  <a:schemeClr val="tx1"/>
                </a:solidFill>
              </a:rPr>
              <a:t>, Kevin Ziller 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8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9396919" y="6356349"/>
            <a:ext cx="2743200" cy="365125"/>
          </a:xfrm>
        </p:spPr>
        <p:txBody>
          <a:bodyPr/>
          <a:lstStyle/>
          <a:p>
            <a:r>
              <a:rPr lang="de-DE" dirty="0" smtClean="0">
                <a:solidFill>
                  <a:schemeClr val="tx1"/>
                </a:solidFill>
              </a:rPr>
              <a:t>13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2" name="Textfeld 1"/>
          <p:cNvSpPr txBox="1"/>
          <p:nvPr/>
        </p:nvSpPr>
        <p:spPr>
          <a:xfrm>
            <a:off x="-9730" y="-47706"/>
            <a:ext cx="3356045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1.	Lernstrategien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    1.a	Lernkartei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    1.b	Loci-Technik</a:t>
            </a:r>
          </a:p>
          <a:p>
            <a:pPr defTabSz="288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    1.c	Finger als Merkhilfen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    1.d	Gruppierungstechnik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    1.e	Rhythmus und Reim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    1.f	Grafiken, Mindmaps,</a:t>
            </a:r>
          </a:p>
          <a:p>
            <a:pPr defTabSz="288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Bilder</a:t>
            </a:r>
            <a:endParaRPr lang="de-DE" b="1" dirty="0">
              <a:solidFill>
                <a:schemeClr val="bg1"/>
              </a:solidFill>
            </a:endParaRPr>
          </a:p>
          <a:p>
            <a:pPr defTabSz="288000"/>
            <a:r>
              <a:rPr lang="de-DE" b="1" dirty="0">
                <a:solidFill>
                  <a:schemeClr val="bg1"/>
                </a:solidFill>
              </a:rPr>
              <a:t>    </a:t>
            </a:r>
            <a:r>
              <a:rPr lang="de-DE" b="1" u="sng" dirty="0" smtClean="0">
                <a:solidFill>
                  <a:schemeClr val="bg1"/>
                </a:solidFill>
              </a:rPr>
              <a:t>1.g</a:t>
            </a:r>
            <a:r>
              <a:rPr lang="de-DE" b="1" u="sng" dirty="0">
                <a:solidFill>
                  <a:schemeClr val="bg1"/>
                </a:solidFill>
              </a:rPr>
              <a:t>	</a:t>
            </a:r>
            <a:r>
              <a:rPr lang="de-DE" b="1" u="sng" dirty="0" smtClean="0">
                <a:solidFill>
                  <a:schemeClr val="bg1"/>
                </a:solidFill>
              </a:rPr>
              <a:t>Umsetzung der</a:t>
            </a:r>
          </a:p>
          <a:p>
            <a:pPr defTabSz="288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</a:t>
            </a:r>
            <a:r>
              <a:rPr lang="de-DE" b="1" u="sng" dirty="0" smtClean="0">
                <a:solidFill>
                  <a:schemeClr val="bg1"/>
                </a:solidFill>
              </a:rPr>
              <a:t>Lernstrategien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2.	Zeitmanagement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3.	Lernumfeld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4.	Lernmedien</a:t>
            </a:r>
          </a:p>
          <a:p>
            <a:pPr defTabSz="288000"/>
            <a:r>
              <a:rPr lang="de-DE" b="1" dirty="0">
                <a:solidFill>
                  <a:schemeClr val="bg1"/>
                </a:solidFill>
              </a:rPr>
              <a:t>5.	Eigene Erfahrungen</a:t>
            </a:r>
          </a:p>
          <a:p>
            <a:pPr defTabSz="288000"/>
            <a:endParaRPr lang="de-DE" b="1" dirty="0">
              <a:solidFill>
                <a:schemeClr val="bg1"/>
              </a:solidFill>
            </a:endParaRPr>
          </a:p>
        </p:txBody>
      </p:sp>
      <p:sp>
        <p:nvSpPr>
          <p:cNvPr id="9" name="Textfeld 8"/>
          <p:cNvSpPr txBox="1"/>
          <p:nvPr/>
        </p:nvSpPr>
        <p:spPr>
          <a:xfrm>
            <a:off x="3346315" y="1493479"/>
            <a:ext cx="5867400" cy="4862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600" b="1" u="sng" dirty="0" smtClean="0"/>
              <a:t> Umsetzung der Lernstrategien</a:t>
            </a:r>
          </a:p>
          <a:p>
            <a:pPr algn="ctr"/>
            <a:endParaRPr lang="de-DE" sz="2600" b="1" u="sng" dirty="0" smtClean="0"/>
          </a:p>
          <a:p>
            <a:pPr algn="ctr"/>
            <a:endParaRPr lang="de-DE" sz="2600" b="1" u="sng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dirty="0" smtClean="0"/>
              <a:t>Das eigene Interesse wecken</a:t>
            </a:r>
          </a:p>
          <a:p>
            <a:pPr>
              <a:buFontTx/>
              <a:buChar char="-"/>
            </a:pPr>
            <a:endParaRPr lang="de-DE" sz="20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dirty="0" smtClean="0"/>
              <a:t>positiv einstellen und denken</a:t>
            </a:r>
          </a:p>
          <a:p>
            <a:endParaRPr lang="de-DE" sz="20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dirty="0" smtClean="0"/>
              <a:t>Ziele setzen</a:t>
            </a:r>
          </a:p>
          <a:p>
            <a:pPr>
              <a:buFontTx/>
              <a:buChar char="-"/>
            </a:pPr>
            <a:endParaRPr lang="de-DE" sz="20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dirty="0" smtClean="0"/>
              <a:t>Erfolgserlebnis</a:t>
            </a:r>
          </a:p>
          <a:p>
            <a:pPr>
              <a:buFontTx/>
              <a:buChar char="-"/>
            </a:pPr>
            <a:endParaRPr lang="de-DE" sz="2000" dirty="0" smtClean="0"/>
          </a:p>
          <a:p>
            <a:pPr>
              <a:buFontTx/>
              <a:buChar char="-"/>
            </a:pPr>
            <a:endParaRPr lang="de-DE" sz="2000" dirty="0" smtClean="0"/>
          </a:p>
          <a:p>
            <a:endParaRPr lang="de-DE" sz="2600" b="1" u="sng" dirty="0" smtClean="0"/>
          </a:p>
          <a:p>
            <a:endParaRPr lang="de-DE" sz="2600" b="1" u="sng" dirty="0"/>
          </a:p>
        </p:txBody>
      </p:sp>
      <p:pic>
        <p:nvPicPr>
          <p:cNvPr id="10" name="Picture 2" descr="Logo der Fachhochschule Schmalkalde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6181" y="2007"/>
            <a:ext cx="3673850" cy="737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15540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 rot="5400000">
            <a:off x="-1989307" y="1989305"/>
            <a:ext cx="6858000" cy="2879389"/>
          </a:xfrm>
          <a:solidFill>
            <a:schemeClr val="accent5">
              <a:lumMod val="75000"/>
            </a:schemeClr>
          </a:solidFill>
        </p:spPr>
        <p:txBody>
          <a:bodyPr/>
          <a:lstStyle/>
          <a:p>
            <a:endParaRPr lang="de-DE" dirty="0"/>
          </a:p>
        </p:txBody>
      </p:sp>
      <p:sp>
        <p:nvSpPr>
          <p:cNvPr id="7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6136532" cy="365125"/>
          </a:xfrm>
        </p:spPr>
        <p:txBody>
          <a:bodyPr/>
          <a:lstStyle/>
          <a:p>
            <a:r>
              <a:rPr lang="de-DE" dirty="0" smtClean="0">
                <a:solidFill>
                  <a:schemeClr val="tx1"/>
                </a:solidFill>
              </a:rPr>
              <a:t>Uwe </a:t>
            </a:r>
            <a:r>
              <a:rPr lang="de-DE" dirty="0" err="1" smtClean="0">
                <a:solidFill>
                  <a:schemeClr val="tx1"/>
                </a:solidFill>
              </a:rPr>
              <a:t>Neisen</a:t>
            </a:r>
            <a:r>
              <a:rPr lang="de-DE" dirty="0" smtClean="0">
                <a:solidFill>
                  <a:schemeClr val="tx1"/>
                </a:solidFill>
              </a:rPr>
              <a:t>, Yannick Hartung, </a:t>
            </a:r>
            <a:r>
              <a:rPr lang="de-DE" dirty="0" err="1" smtClean="0">
                <a:solidFill>
                  <a:schemeClr val="tx1"/>
                </a:solidFill>
              </a:rPr>
              <a:t>Yannic</a:t>
            </a:r>
            <a:r>
              <a:rPr lang="de-DE" dirty="0" smtClean="0">
                <a:solidFill>
                  <a:schemeClr val="tx1"/>
                </a:solidFill>
              </a:rPr>
              <a:t> </a:t>
            </a:r>
            <a:r>
              <a:rPr lang="de-DE" dirty="0" err="1" smtClean="0">
                <a:solidFill>
                  <a:schemeClr val="tx1"/>
                </a:solidFill>
              </a:rPr>
              <a:t>Klinzing</a:t>
            </a:r>
            <a:r>
              <a:rPr lang="de-DE" dirty="0" smtClean="0">
                <a:solidFill>
                  <a:schemeClr val="tx1"/>
                </a:solidFill>
              </a:rPr>
              <a:t>, Kevin Ziller 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8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9396919" y="6356349"/>
            <a:ext cx="2743200" cy="365125"/>
          </a:xfrm>
        </p:spPr>
        <p:txBody>
          <a:bodyPr/>
          <a:lstStyle/>
          <a:p>
            <a:r>
              <a:rPr lang="de-DE" dirty="0" smtClean="0">
                <a:solidFill>
                  <a:schemeClr val="tx1"/>
                </a:solidFill>
              </a:rPr>
              <a:t>14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2" name="Textfeld 1"/>
          <p:cNvSpPr txBox="1"/>
          <p:nvPr/>
        </p:nvSpPr>
        <p:spPr>
          <a:xfrm>
            <a:off x="-9730" y="-47706"/>
            <a:ext cx="3356045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1.	Lernstrategien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    1.a	Lernkartei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    1.b	Loci-Technik</a:t>
            </a:r>
          </a:p>
          <a:p>
            <a:pPr defTabSz="288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    1.c	Finger als Merkhilfen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    1.d	Gruppierungstechnik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    1.e	Rhythmus und Reim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    1.f	Grafiken, Mindmaps,</a:t>
            </a:r>
          </a:p>
          <a:p>
            <a:pPr defTabSz="288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Bilder</a:t>
            </a:r>
            <a:endParaRPr lang="de-DE" b="1" dirty="0">
              <a:solidFill>
                <a:schemeClr val="bg1"/>
              </a:solidFill>
            </a:endParaRPr>
          </a:p>
          <a:p>
            <a:pPr defTabSz="288000"/>
            <a:r>
              <a:rPr lang="de-DE" b="1" dirty="0">
                <a:solidFill>
                  <a:schemeClr val="bg1"/>
                </a:solidFill>
              </a:rPr>
              <a:t>    </a:t>
            </a:r>
            <a:r>
              <a:rPr lang="de-DE" b="1" u="sng" dirty="0" smtClean="0">
                <a:solidFill>
                  <a:schemeClr val="bg1"/>
                </a:solidFill>
              </a:rPr>
              <a:t>1.g</a:t>
            </a:r>
            <a:r>
              <a:rPr lang="de-DE" b="1" u="sng" dirty="0">
                <a:solidFill>
                  <a:schemeClr val="bg1"/>
                </a:solidFill>
              </a:rPr>
              <a:t>	</a:t>
            </a:r>
            <a:r>
              <a:rPr lang="de-DE" b="1" u="sng" dirty="0" smtClean="0">
                <a:solidFill>
                  <a:schemeClr val="bg1"/>
                </a:solidFill>
              </a:rPr>
              <a:t>Umsetzung der</a:t>
            </a:r>
          </a:p>
          <a:p>
            <a:pPr defTabSz="288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</a:t>
            </a:r>
            <a:r>
              <a:rPr lang="de-DE" b="1" u="sng" dirty="0" smtClean="0">
                <a:solidFill>
                  <a:schemeClr val="bg1"/>
                </a:solidFill>
              </a:rPr>
              <a:t>Lernstrategien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2.	Zeitmanagement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3.	Lernumfeld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4.	Lernmedien</a:t>
            </a:r>
          </a:p>
          <a:p>
            <a:pPr defTabSz="288000"/>
            <a:r>
              <a:rPr lang="de-DE" b="1" dirty="0">
                <a:solidFill>
                  <a:schemeClr val="bg1"/>
                </a:solidFill>
              </a:rPr>
              <a:t>5.	Eigene Erfahrungen</a:t>
            </a:r>
          </a:p>
          <a:p>
            <a:pPr defTabSz="288000"/>
            <a:endParaRPr lang="de-DE" b="1" dirty="0">
              <a:solidFill>
                <a:schemeClr val="bg1"/>
              </a:solidFill>
            </a:endParaRPr>
          </a:p>
        </p:txBody>
      </p:sp>
      <p:pic>
        <p:nvPicPr>
          <p:cNvPr id="9" name="Grafik 8" descr="bil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34947" y="1214133"/>
            <a:ext cx="6839905" cy="4792967"/>
          </a:xfrm>
          <a:prstGeom prst="rect">
            <a:avLst/>
          </a:prstGeom>
        </p:spPr>
      </p:pic>
      <p:pic>
        <p:nvPicPr>
          <p:cNvPr id="10" name="Picture 2" descr="Logo der Fachhochschule Schmalkal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6181" y="2007"/>
            <a:ext cx="3673850" cy="737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40096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 rot="5400000">
            <a:off x="-1989307" y="1989306"/>
            <a:ext cx="6858000" cy="2879389"/>
          </a:xfrm>
          <a:solidFill>
            <a:schemeClr val="accent5">
              <a:lumMod val="75000"/>
            </a:schemeClr>
          </a:solidFill>
        </p:spPr>
        <p:txBody>
          <a:bodyPr/>
          <a:lstStyle/>
          <a:p>
            <a:endParaRPr lang="de-DE" dirty="0"/>
          </a:p>
        </p:txBody>
      </p:sp>
      <p:sp>
        <p:nvSpPr>
          <p:cNvPr id="7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6136532" cy="365125"/>
          </a:xfrm>
        </p:spPr>
        <p:txBody>
          <a:bodyPr/>
          <a:lstStyle/>
          <a:p>
            <a:r>
              <a:rPr lang="de-DE" dirty="0" smtClean="0">
                <a:solidFill>
                  <a:schemeClr val="tx1"/>
                </a:solidFill>
              </a:rPr>
              <a:t>Uwe </a:t>
            </a:r>
            <a:r>
              <a:rPr lang="de-DE" dirty="0" err="1" smtClean="0">
                <a:solidFill>
                  <a:schemeClr val="tx1"/>
                </a:solidFill>
              </a:rPr>
              <a:t>Neisen</a:t>
            </a:r>
            <a:r>
              <a:rPr lang="de-DE" dirty="0" smtClean="0">
                <a:solidFill>
                  <a:schemeClr val="tx1"/>
                </a:solidFill>
              </a:rPr>
              <a:t>, Yannick Hartung, </a:t>
            </a:r>
            <a:r>
              <a:rPr lang="de-DE" dirty="0" err="1" smtClean="0">
                <a:solidFill>
                  <a:schemeClr val="tx1"/>
                </a:solidFill>
              </a:rPr>
              <a:t>Yannic</a:t>
            </a:r>
            <a:r>
              <a:rPr lang="de-DE" dirty="0" smtClean="0">
                <a:solidFill>
                  <a:schemeClr val="tx1"/>
                </a:solidFill>
              </a:rPr>
              <a:t> </a:t>
            </a:r>
            <a:r>
              <a:rPr lang="de-DE" dirty="0" err="1" smtClean="0">
                <a:solidFill>
                  <a:schemeClr val="tx1"/>
                </a:solidFill>
              </a:rPr>
              <a:t>Klinzing</a:t>
            </a:r>
            <a:r>
              <a:rPr lang="de-DE" dirty="0" smtClean="0">
                <a:solidFill>
                  <a:schemeClr val="tx1"/>
                </a:solidFill>
              </a:rPr>
              <a:t>, Kevin Ziller 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8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9396919" y="6356349"/>
            <a:ext cx="2743200" cy="365125"/>
          </a:xfrm>
        </p:spPr>
        <p:txBody>
          <a:bodyPr/>
          <a:lstStyle/>
          <a:p>
            <a:r>
              <a:rPr lang="de-DE" dirty="0" smtClean="0">
                <a:solidFill>
                  <a:schemeClr val="tx1"/>
                </a:solidFill>
              </a:rPr>
              <a:t>15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2" name="Textfeld 1"/>
          <p:cNvSpPr txBox="1"/>
          <p:nvPr/>
        </p:nvSpPr>
        <p:spPr>
          <a:xfrm>
            <a:off x="-9730" y="-47703"/>
            <a:ext cx="3356045" cy="72943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1.	Lernstrategien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2.	Zeitmanagement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    </a:t>
            </a:r>
            <a:r>
              <a:rPr lang="de-DE" b="1" u="sng" dirty="0">
                <a:solidFill>
                  <a:schemeClr val="bg1"/>
                </a:solidFill>
              </a:rPr>
              <a:t>2</a:t>
            </a:r>
            <a:r>
              <a:rPr lang="de-DE" b="1" u="sng" dirty="0" smtClean="0">
                <a:solidFill>
                  <a:schemeClr val="bg1"/>
                </a:solidFill>
              </a:rPr>
              <a:t>.a	Definition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    2.b	Wie erreiche ich ein </a:t>
            </a:r>
          </a:p>
          <a:p>
            <a:pPr defTabSz="288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gutes </a:t>
            </a:r>
          </a:p>
          <a:p>
            <a:pPr defTabSz="288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Zeitmanagement?</a:t>
            </a:r>
          </a:p>
          <a:p>
            <a:pPr defTabSz="252000"/>
            <a:r>
              <a:rPr lang="de-DE" b="1" dirty="0" smtClean="0">
                <a:solidFill>
                  <a:schemeClr val="bg1"/>
                </a:solidFill>
              </a:rPr>
              <a:t>		2.b.1	Resultate fest-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		legen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2.b.2	Zu erledigende 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		Aufgaben 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		ermitteln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2.b.3	Zuordnen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2.b.4	Plan der Zeit-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		</a:t>
            </a:r>
            <a:r>
              <a:rPr lang="de-DE" b="1" dirty="0" err="1" smtClean="0">
                <a:solidFill>
                  <a:schemeClr val="bg1"/>
                </a:solidFill>
              </a:rPr>
              <a:t>einteilung</a:t>
            </a:r>
            <a:endParaRPr lang="de-DE" b="1" dirty="0" smtClean="0">
              <a:solidFill>
                <a:schemeClr val="bg1"/>
              </a:solidFill>
            </a:endParaRP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2.b.5	Wochenplan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2.b.6</a:t>
            </a: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err="1" smtClean="0">
                <a:solidFill>
                  <a:schemeClr val="bg1"/>
                </a:solidFill>
              </a:rPr>
              <a:t>To</a:t>
            </a:r>
            <a:r>
              <a:rPr lang="de-DE" b="1" dirty="0" smtClean="0">
                <a:solidFill>
                  <a:schemeClr val="bg1"/>
                </a:solidFill>
              </a:rPr>
              <a:t>-Do-Liste</a:t>
            </a:r>
          </a:p>
          <a:p>
            <a:pPr defTabSz="252000"/>
            <a:r>
              <a:rPr lang="de-DE" b="1" dirty="0" smtClean="0">
                <a:solidFill>
                  <a:schemeClr val="bg1"/>
                </a:solidFill>
              </a:rPr>
              <a:t>		2.b.7</a:t>
            </a: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Zeiträuber</a:t>
            </a:r>
          </a:p>
          <a:p>
            <a:pPr defTabSz="72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								2.b.6.1	Definition</a:t>
            </a:r>
            <a:endParaRPr lang="de-DE" b="1" dirty="0">
              <a:solidFill>
                <a:schemeClr val="bg1"/>
              </a:solidFill>
            </a:endParaRPr>
          </a:p>
          <a:p>
            <a:pPr defTabSz="72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								2.b.6.2	Wie </a:t>
            </a:r>
          </a:p>
          <a:p>
            <a:pPr defTabSz="72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																überwinde </a:t>
            </a:r>
          </a:p>
          <a:p>
            <a:pPr defTabSz="72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																ich diese?</a:t>
            </a:r>
          </a:p>
          <a:p>
            <a:pPr defTabSz="72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3.	Lernumfeld</a:t>
            </a:r>
            <a:r>
              <a:rPr lang="de-DE" b="1" dirty="0">
                <a:solidFill>
                  <a:schemeClr val="bg1"/>
                </a:solidFill>
              </a:rPr>
              <a:t>	</a:t>
            </a:r>
            <a:endParaRPr lang="de-DE" b="1" dirty="0" smtClean="0">
              <a:solidFill>
                <a:schemeClr val="bg1"/>
              </a:solidFill>
            </a:endParaRPr>
          </a:p>
          <a:p>
            <a:pPr defTabSz="252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4.	Lernmedien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5.	Eigene </a:t>
            </a:r>
            <a:r>
              <a:rPr lang="de-DE" b="1" dirty="0">
                <a:solidFill>
                  <a:schemeClr val="bg1"/>
                </a:solidFill>
              </a:rPr>
              <a:t>Erfahrungen</a:t>
            </a:r>
          </a:p>
          <a:p>
            <a:pPr defTabSz="252000">
              <a:tabLst>
                <a:tab pos="288000" algn="l"/>
              </a:tabLst>
            </a:pPr>
            <a:endParaRPr lang="de-DE" b="1" dirty="0" smtClean="0">
              <a:solidFill>
                <a:schemeClr val="bg1"/>
              </a:solidFill>
            </a:endParaRPr>
          </a:p>
          <a:p>
            <a:pPr defTabSz="252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</a:t>
            </a:r>
          </a:p>
        </p:txBody>
      </p:sp>
      <p:sp>
        <p:nvSpPr>
          <p:cNvPr id="10" name="Textfeld 9"/>
          <p:cNvSpPr txBox="1"/>
          <p:nvPr/>
        </p:nvSpPr>
        <p:spPr>
          <a:xfrm>
            <a:off x="3346315" y="1533826"/>
            <a:ext cx="5867400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dirty="0"/>
              <a:t>Zeitmanagement ist das sinnvolle nutzen jeder Sekunde, welche einer Person zur Verfügung steht.</a:t>
            </a:r>
          </a:p>
          <a:p>
            <a:r>
              <a:rPr lang="de-DE" sz="2000" dirty="0"/>
              <a:t> </a:t>
            </a:r>
          </a:p>
          <a:p>
            <a:endParaRPr lang="de-DE" sz="2000" dirty="0" smtClean="0"/>
          </a:p>
          <a:p>
            <a:pPr>
              <a:buFontTx/>
              <a:buChar char="-"/>
            </a:pPr>
            <a:endParaRPr lang="de-DE" sz="2000" dirty="0" smtClean="0"/>
          </a:p>
          <a:p>
            <a:endParaRPr lang="de-DE" sz="2600" b="1" u="sng" dirty="0" smtClean="0"/>
          </a:p>
          <a:p>
            <a:endParaRPr lang="de-DE" sz="2600" b="1" u="sng" dirty="0"/>
          </a:p>
        </p:txBody>
      </p:sp>
      <p:pic>
        <p:nvPicPr>
          <p:cNvPr id="9" name="Picture 2" descr="Logo der Fachhochschule Schmalkalde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6181" y="2007"/>
            <a:ext cx="3673850" cy="737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15846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 rot="5400000">
            <a:off x="-1989307" y="1989306"/>
            <a:ext cx="6858000" cy="2879389"/>
          </a:xfrm>
          <a:solidFill>
            <a:schemeClr val="accent5">
              <a:lumMod val="75000"/>
            </a:schemeClr>
          </a:solidFill>
        </p:spPr>
        <p:txBody>
          <a:bodyPr/>
          <a:lstStyle/>
          <a:p>
            <a:endParaRPr lang="de-DE" dirty="0"/>
          </a:p>
        </p:txBody>
      </p:sp>
      <p:sp>
        <p:nvSpPr>
          <p:cNvPr id="7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6136532" cy="365125"/>
          </a:xfrm>
        </p:spPr>
        <p:txBody>
          <a:bodyPr/>
          <a:lstStyle/>
          <a:p>
            <a:r>
              <a:rPr lang="de-DE" dirty="0" smtClean="0">
                <a:solidFill>
                  <a:schemeClr val="tx1"/>
                </a:solidFill>
              </a:rPr>
              <a:t>Uwe </a:t>
            </a:r>
            <a:r>
              <a:rPr lang="de-DE" dirty="0" err="1" smtClean="0">
                <a:solidFill>
                  <a:schemeClr val="tx1"/>
                </a:solidFill>
              </a:rPr>
              <a:t>Neisen</a:t>
            </a:r>
            <a:r>
              <a:rPr lang="de-DE" dirty="0" smtClean="0">
                <a:solidFill>
                  <a:schemeClr val="tx1"/>
                </a:solidFill>
              </a:rPr>
              <a:t>, Yannick Hartung, </a:t>
            </a:r>
            <a:r>
              <a:rPr lang="de-DE" dirty="0" err="1" smtClean="0">
                <a:solidFill>
                  <a:schemeClr val="tx1"/>
                </a:solidFill>
              </a:rPr>
              <a:t>Yannic</a:t>
            </a:r>
            <a:r>
              <a:rPr lang="de-DE" dirty="0" smtClean="0">
                <a:solidFill>
                  <a:schemeClr val="tx1"/>
                </a:solidFill>
              </a:rPr>
              <a:t> </a:t>
            </a:r>
            <a:r>
              <a:rPr lang="de-DE" dirty="0" err="1" smtClean="0">
                <a:solidFill>
                  <a:schemeClr val="tx1"/>
                </a:solidFill>
              </a:rPr>
              <a:t>Klinzing</a:t>
            </a:r>
            <a:r>
              <a:rPr lang="de-DE" dirty="0" smtClean="0">
                <a:solidFill>
                  <a:schemeClr val="tx1"/>
                </a:solidFill>
              </a:rPr>
              <a:t>, Kevin Ziller 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8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9396919" y="6356349"/>
            <a:ext cx="2743200" cy="365125"/>
          </a:xfrm>
        </p:spPr>
        <p:txBody>
          <a:bodyPr/>
          <a:lstStyle/>
          <a:p>
            <a:r>
              <a:rPr lang="de-DE" dirty="0" smtClean="0">
                <a:solidFill>
                  <a:schemeClr val="tx1"/>
                </a:solidFill>
              </a:rPr>
              <a:t>16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2" name="Textfeld 1"/>
          <p:cNvSpPr txBox="1"/>
          <p:nvPr/>
        </p:nvSpPr>
        <p:spPr>
          <a:xfrm>
            <a:off x="-9730" y="-47703"/>
            <a:ext cx="3356045" cy="72943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1.	Lernstrategien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2.	Zeitmanagement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    </a:t>
            </a:r>
            <a:r>
              <a:rPr lang="de-DE" b="1" dirty="0">
                <a:solidFill>
                  <a:schemeClr val="bg1"/>
                </a:solidFill>
              </a:rPr>
              <a:t>2</a:t>
            </a:r>
            <a:r>
              <a:rPr lang="de-DE" b="1" dirty="0" smtClean="0">
                <a:solidFill>
                  <a:schemeClr val="bg1"/>
                </a:solidFill>
              </a:rPr>
              <a:t>.a	Definition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    </a:t>
            </a:r>
            <a:r>
              <a:rPr lang="de-DE" b="1" u="sng" dirty="0" smtClean="0">
                <a:solidFill>
                  <a:schemeClr val="bg1"/>
                </a:solidFill>
              </a:rPr>
              <a:t>2.b	Wie erreiche ich ein</a:t>
            </a:r>
            <a:r>
              <a:rPr lang="de-DE" b="1" dirty="0" smtClean="0">
                <a:solidFill>
                  <a:schemeClr val="bg1"/>
                </a:solidFill>
              </a:rPr>
              <a:t> </a:t>
            </a:r>
          </a:p>
          <a:p>
            <a:pPr defTabSz="288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</a:t>
            </a:r>
            <a:r>
              <a:rPr lang="de-DE" b="1" u="sng" dirty="0" smtClean="0">
                <a:solidFill>
                  <a:schemeClr val="bg1"/>
                </a:solidFill>
              </a:rPr>
              <a:t>gutes</a:t>
            </a:r>
            <a:r>
              <a:rPr lang="de-DE" b="1" dirty="0" smtClean="0">
                <a:solidFill>
                  <a:schemeClr val="bg1"/>
                </a:solidFill>
              </a:rPr>
              <a:t> </a:t>
            </a:r>
          </a:p>
          <a:p>
            <a:pPr defTabSz="288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</a:t>
            </a:r>
            <a:r>
              <a:rPr lang="de-DE" b="1" u="sng" dirty="0" smtClean="0">
                <a:solidFill>
                  <a:schemeClr val="bg1"/>
                </a:solidFill>
              </a:rPr>
              <a:t>Zeitmanagement?</a:t>
            </a:r>
          </a:p>
          <a:p>
            <a:pPr defTabSz="252000"/>
            <a:r>
              <a:rPr lang="de-DE" b="1" dirty="0" smtClean="0">
                <a:solidFill>
                  <a:schemeClr val="bg1"/>
                </a:solidFill>
              </a:rPr>
              <a:t>		2.b.1	Resultate fest-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		legen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2.b.2	Zu erledigende 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		Aufgaben 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		ermitteln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2.b.3	Zuordnen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2.b.4	Plan der Zeit-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		</a:t>
            </a:r>
            <a:r>
              <a:rPr lang="de-DE" b="1" dirty="0" err="1" smtClean="0">
                <a:solidFill>
                  <a:schemeClr val="bg1"/>
                </a:solidFill>
              </a:rPr>
              <a:t>einteilung</a:t>
            </a:r>
            <a:endParaRPr lang="de-DE" b="1" dirty="0" smtClean="0">
              <a:solidFill>
                <a:schemeClr val="bg1"/>
              </a:solidFill>
            </a:endParaRP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2.b.5	Wochenplan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2.b.6</a:t>
            </a: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err="1" smtClean="0">
                <a:solidFill>
                  <a:schemeClr val="bg1"/>
                </a:solidFill>
              </a:rPr>
              <a:t>To</a:t>
            </a:r>
            <a:r>
              <a:rPr lang="de-DE" b="1" dirty="0" smtClean="0">
                <a:solidFill>
                  <a:schemeClr val="bg1"/>
                </a:solidFill>
              </a:rPr>
              <a:t>-Do-Liste</a:t>
            </a:r>
          </a:p>
          <a:p>
            <a:pPr defTabSz="252000"/>
            <a:r>
              <a:rPr lang="de-DE" b="1" dirty="0" smtClean="0">
                <a:solidFill>
                  <a:schemeClr val="bg1"/>
                </a:solidFill>
              </a:rPr>
              <a:t>		2.b.7</a:t>
            </a: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Zeiträuber</a:t>
            </a:r>
          </a:p>
          <a:p>
            <a:pPr defTabSz="72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								2.b.6.1	Definition</a:t>
            </a:r>
            <a:endParaRPr lang="de-DE" b="1" dirty="0">
              <a:solidFill>
                <a:schemeClr val="bg1"/>
              </a:solidFill>
            </a:endParaRPr>
          </a:p>
          <a:p>
            <a:pPr defTabSz="72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								2.b.6.2	Wie </a:t>
            </a:r>
          </a:p>
          <a:p>
            <a:pPr defTabSz="72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																überwinde </a:t>
            </a:r>
          </a:p>
          <a:p>
            <a:pPr defTabSz="72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																ich diese?</a:t>
            </a:r>
          </a:p>
          <a:p>
            <a:pPr defTabSz="72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3.	Lernumfeld</a:t>
            </a:r>
            <a:r>
              <a:rPr lang="de-DE" b="1" dirty="0">
                <a:solidFill>
                  <a:schemeClr val="bg1"/>
                </a:solidFill>
              </a:rPr>
              <a:t>	</a:t>
            </a:r>
            <a:endParaRPr lang="de-DE" b="1" dirty="0" smtClean="0">
              <a:solidFill>
                <a:schemeClr val="bg1"/>
              </a:solidFill>
            </a:endParaRPr>
          </a:p>
          <a:p>
            <a:pPr defTabSz="252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4.	Lernmedien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5.	Eigene </a:t>
            </a:r>
            <a:r>
              <a:rPr lang="de-DE" b="1" dirty="0">
                <a:solidFill>
                  <a:schemeClr val="bg1"/>
                </a:solidFill>
              </a:rPr>
              <a:t>Erfahrungen</a:t>
            </a:r>
          </a:p>
          <a:p>
            <a:pPr defTabSz="252000">
              <a:tabLst>
                <a:tab pos="288000" algn="l"/>
              </a:tabLst>
            </a:pPr>
            <a:endParaRPr lang="de-DE" b="1" dirty="0" smtClean="0">
              <a:solidFill>
                <a:schemeClr val="bg1"/>
              </a:solidFill>
            </a:endParaRPr>
          </a:p>
          <a:p>
            <a:pPr defTabSz="252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</a:t>
            </a:r>
          </a:p>
        </p:txBody>
      </p:sp>
      <p:sp>
        <p:nvSpPr>
          <p:cNvPr id="9" name="Textfeld 8"/>
          <p:cNvSpPr txBox="1"/>
          <p:nvPr/>
        </p:nvSpPr>
        <p:spPr>
          <a:xfrm>
            <a:off x="3346315" y="1637342"/>
            <a:ext cx="5867400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dirty="0"/>
              <a:t>Zuerst sollte man sich Ziele setzen!</a:t>
            </a:r>
          </a:p>
          <a:p>
            <a:endParaRPr lang="de-DE" sz="2000" dirty="0"/>
          </a:p>
          <a:p>
            <a:r>
              <a:rPr lang="de-DE" sz="2000" dirty="0"/>
              <a:t> </a:t>
            </a:r>
          </a:p>
          <a:p>
            <a:endParaRPr lang="de-DE" sz="2000" dirty="0" smtClean="0"/>
          </a:p>
          <a:p>
            <a:pPr>
              <a:buFontTx/>
              <a:buChar char="-"/>
            </a:pPr>
            <a:endParaRPr lang="de-DE" sz="2000" dirty="0" smtClean="0"/>
          </a:p>
          <a:p>
            <a:endParaRPr lang="de-DE" sz="2600" b="1" u="sng" dirty="0" smtClean="0"/>
          </a:p>
          <a:p>
            <a:endParaRPr lang="de-DE" sz="2600" b="1" u="sng" dirty="0"/>
          </a:p>
        </p:txBody>
      </p:sp>
      <p:pic>
        <p:nvPicPr>
          <p:cNvPr id="10" name="Picture 2" descr="Logo der Fachhochschule Schmalkalde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6181" y="2007"/>
            <a:ext cx="3673850" cy="737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18217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 rot="5400000">
            <a:off x="-1989307" y="1989306"/>
            <a:ext cx="6858000" cy="2879389"/>
          </a:xfrm>
          <a:solidFill>
            <a:schemeClr val="accent5">
              <a:lumMod val="75000"/>
            </a:schemeClr>
          </a:solidFill>
        </p:spPr>
        <p:txBody>
          <a:bodyPr/>
          <a:lstStyle/>
          <a:p>
            <a:endParaRPr lang="de-DE" dirty="0"/>
          </a:p>
        </p:txBody>
      </p:sp>
      <p:sp>
        <p:nvSpPr>
          <p:cNvPr id="7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6136532" cy="365125"/>
          </a:xfrm>
        </p:spPr>
        <p:txBody>
          <a:bodyPr/>
          <a:lstStyle/>
          <a:p>
            <a:r>
              <a:rPr lang="de-DE" dirty="0" smtClean="0">
                <a:solidFill>
                  <a:schemeClr val="tx1"/>
                </a:solidFill>
              </a:rPr>
              <a:t>Uwe </a:t>
            </a:r>
            <a:r>
              <a:rPr lang="de-DE" dirty="0" err="1" smtClean="0">
                <a:solidFill>
                  <a:schemeClr val="tx1"/>
                </a:solidFill>
              </a:rPr>
              <a:t>Neisen</a:t>
            </a:r>
            <a:r>
              <a:rPr lang="de-DE" dirty="0" smtClean="0">
                <a:solidFill>
                  <a:schemeClr val="tx1"/>
                </a:solidFill>
              </a:rPr>
              <a:t>, Yannick Hartung, </a:t>
            </a:r>
            <a:r>
              <a:rPr lang="de-DE" dirty="0" err="1" smtClean="0">
                <a:solidFill>
                  <a:schemeClr val="tx1"/>
                </a:solidFill>
              </a:rPr>
              <a:t>Yannic</a:t>
            </a:r>
            <a:r>
              <a:rPr lang="de-DE" dirty="0" smtClean="0">
                <a:solidFill>
                  <a:schemeClr val="tx1"/>
                </a:solidFill>
              </a:rPr>
              <a:t> </a:t>
            </a:r>
            <a:r>
              <a:rPr lang="de-DE" dirty="0" err="1" smtClean="0">
                <a:solidFill>
                  <a:schemeClr val="tx1"/>
                </a:solidFill>
              </a:rPr>
              <a:t>Klinzing</a:t>
            </a:r>
            <a:r>
              <a:rPr lang="de-DE" dirty="0" smtClean="0">
                <a:solidFill>
                  <a:schemeClr val="tx1"/>
                </a:solidFill>
              </a:rPr>
              <a:t>, Kevin Ziller 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8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9396919" y="6356349"/>
            <a:ext cx="2743200" cy="365125"/>
          </a:xfrm>
        </p:spPr>
        <p:txBody>
          <a:bodyPr/>
          <a:lstStyle/>
          <a:p>
            <a:r>
              <a:rPr lang="de-DE" dirty="0" smtClean="0">
                <a:solidFill>
                  <a:schemeClr val="tx1"/>
                </a:solidFill>
              </a:rPr>
              <a:t>17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2" name="Textfeld 1"/>
          <p:cNvSpPr txBox="1"/>
          <p:nvPr/>
        </p:nvSpPr>
        <p:spPr>
          <a:xfrm>
            <a:off x="-9730" y="-47703"/>
            <a:ext cx="3356045" cy="72943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1.	Lernstrategien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2.	Zeitmanagement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    </a:t>
            </a:r>
            <a:r>
              <a:rPr lang="de-DE" b="1" dirty="0">
                <a:solidFill>
                  <a:schemeClr val="bg1"/>
                </a:solidFill>
              </a:rPr>
              <a:t>2</a:t>
            </a:r>
            <a:r>
              <a:rPr lang="de-DE" b="1" dirty="0" smtClean="0">
                <a:solidFill>
                  <a:schemeClr val="bg1"/>
                </a:solidFill>
              </a:rPr>
              <a:t>.a	Definition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    2.b	Wie erreiche ich ein </a:t>
            </a:r>
          </a:p>
          <a:p>
            <a:pPr defTabSz="288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gutes </a:t>
            </a:r>
          </a:p>
          <a:p>
            <a:pPr defTabSz="288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Zeitmanagement?</a:t>
            </a:r>
          </a:p>
          <a:p>
            <a:pPr defTabSz="252000"/>
            <a:r>
              <a:rPr lang="de-DE" b="1" dirty="0" smtClean="0">
                <a:solidFill>
                  <a:schemeClr val="bg1"/>
                </a:solidFill>
              </a:rPr>
              <a:t>		</a:t>
            </a:r>
            <a:r>
              <a:rPr lang="de-DE" b="1" u="sng" dirty="0" smtClean="0">
                <a:solidFill>
                  <a:schemeClr val="bg1"/>
                </a:solidFill>
              </a:rPr>
              <a:t>2.b.1	Resultate fest-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		</a:t>
            </a:r>
            <a:r>
              <a:rPr lang="de-DE" b="1" u="sng" dirty="0" smtClean="0">
                <a:solidFill>
                  <a:schemeClr val="bg1"/>
                </a:solidFill>
              </a:rPr>
              <a:t>legen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2.b.2	Zu erledigende 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		Aufgaben 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		ermitteln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2.b.3	Zuordnen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2.b.4	Plan der Zeit-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		</a:t>
            </a:r>
            <a:r>
              <a:rPr lang="de-DE" b="1" dirty="0" err="1" smtClean="0">
                <a:solidFill>
                  <a:schemeClr val="bg1"/>
                </a:solidFill>
              </a:rPr>
              <a:t>einteilung</a:t>
            </a:r>
            <a:endParaRPr lang="de-DE" b="1" dirty="0" smtClean="0">
              <a:solidFill>
                <a:schemeClr val="bg1"/>
              </a:solidFill>
            </a:endParaRP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2.b.5	Wochenplan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2.b.6</a:t>
            </a: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err="1" smtClean="0">
                <a:solidFill>
                  <a:schemeClr val="bg1"/>
                </a:solidFill>
              </a:rPr>
              <a:t>To</a:t>
            </a:r>
            <a:r>
              <a:rPr lang="de-DE" b="1" dirty="0" smtClean="0">
                <a:solidFill>
                  <a:schemeClr val="bg1"/>
                </a:solidFill>
              </a:rPr>
              <a:t>-Do-Liste</a:t>
            </a:r>
          </a:p>
          <a:p>
            <a:pPr defTabSz="252000"/>
            <a:r>
              <a:rPr lang="de-DE" b="1" dirty="0" smtClean="0">
                <a:solidFill>
                  <a:schemeClr val="bg1"/>
                </a:solidFill>
              </a:rPr>
              <a:t>		2.b.7</a:t>
            </a: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Zeiträuber</a:t>
            </a:r>
          </a:p>
          <a:p>
            <a:pPr defTabSz="72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								2.b.6.1	Definition</a:t>
            </a:r>
            <a:endParaRPr lang="de-DE" b="1" dirty="0">
              <a:solidFill>
                <a:schemeClr val="bg1"/>
              </a:solidFill>
            </a:endParaRPr>
          </a:p>
          <a:p>
            <a:pPr defTabSz="72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								2.b.6.2	Wie </a:t>
            </a:r>
          </a:p>
          <a:p>
            <a:pPr defTabSz="72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																überwinde </a:t>
            </a:r>
          </a:p>
          <a:p>
            <a:pPr defTabSz="72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																ich diese?</a:t>
            </a:r>
            <a:r>
              <a:rPr lang="de-DE" b="1" dirty="0">
                <a:solidFill>
                  <a:schemeClr val="bg1"/>
                </a:solidFill>
              </a:rPr>
              <a:t>	</a:t>
            </a:r>
            <a:endParaRPr lang="de-DE" b="1" dirty="0" smtClean="0">
              <a:solidFill>
                <a:schemeClr val="bg1"/>
              </a:solidFill>
            </a:endParaRPr>
          </a:p>
          <a:p>
            <a:pPr defTabSz="72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3.	Lernumfeld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4.	Lernmedien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5.	Eigene </a:t>
            </a:r>
            <a:r>
              <a:rPr lang="de-DE" b="1" dirty="0">
                <a:solidFill>
                  <a:schemeClr val="bg1"/>
                </a:solidFill>
              </a:rPr>
              <a:t>Erfahrungen</a:t>
            </a:r>
          </a:p>
          <a:p>
            <a:pPr defTabSz="252000">
              <a:tabLst>
                <a:tab pos="288000" algn="l"/>
              </a:tabLst>
            </a:pPr>
            <a:endParaRPr lang="de-DE" b="1" dirty="0" smtClean="0">
              <a:solidFill>
                <a:schemeClr val="bg1"/>
              </a:solidFill>
            </a:endParaRPr>
          </a:p>
          <a:p>
            <a:pPr defTabSz="252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</a:t>
            </a:r>
          </a:p>
        </p:txBody>
      </p:sp>
      <p:sp>
        <p:nvSpPr>
          <p:cNvPr id="9" name="Textfeld 8"/>
          <p:cNvSpPr txBox="1"/>
          <p:nvPr/>
        </p:nvSpPr>
        <p:spPr>
          <a:xfrm>
            <a:off x="3346315" y="1663221"/>
            <a:ext cx="5867400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dirty="0" smtClean="0"/>
              <a:t>Realistische Ziele, die dadurch erreicht werden können (effektivere Zeitnutzung, weniger Zeit durch weniger wichtige Sachen verlieren)</a:t>
            </a:r>
          </a:p>
          <a:p>
            <a:r>
              <a:rPr lang="de-DE" sz="2000" dirty="0" smtClean="0"/>
              <a:t> </a:t>
            </a:r>
          </a:p>
          <a:p>
            <a:endParaRPr lang="de-DE" sz="2000" dirty="0" smtClean="0"/>
          </a:p>
          <a:p>
            <a:pPr>
              <a:buFontTx/>
              <a:buChar char="-"/>
            </a:pPr>
            <a:endParaRPr lang="de-DE" sz="2000" dirty="0" smtClean="0"/>
          </a:p>
          <a:p>
            <a:endParaRPr lang="de-DE" sz="2600" b="1" u="sng" dirty="0" smtClean="0"/>
          </a:p>
          <a:p>
            <a:endParaRPr lang="de-DE" sz="2600" b="1" u="sng" dirty="0"/>
          </a:p>
        </p:txBody>
      </p:sp>
      <p:pic>
        <p:nvPicPr>
          <p:cNvPr id="10" name="Picture 2" descr="Logo der Fachhochschule Schmalkalde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6181" y="2007"/>
            <a:ext cx="3673850" cy="737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85882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 rot="5400000">
            <a:off x="-1989307" y="1989306"/>
            <a:ext cx="6858000" cy="2879389"/>
          </a:xfrm>
          <a:solidFill>
            <a:schemeClr val="accent5">
              <a:lumMod val="75000"/>
            </a:schemeClr>
          </a:solidFill>
        </p:spPr>
        <p:txBody>
          <a:bodyPr/>
          <a:lstStyle/>
          <a:p>
            <a:endParaRPr lang="de-DE" dirty="0"/>
          </a:p>
        </p:txBody>
      </p:sp>
      <p:sp>
        <p:nvSpPr>
          <p:cNvPr id="7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6136532" cy="365125"/>
          </a:xfrm>
        </p:spPr>
        <p:txBody>
          <a:bodyPr/>
          <a:lstStyle/>
          <a:p>
            <a:r>
              <a:rPr lang="de-DE" dirty="0" smtClean="0">
                <a:solidFill>
                  <a:schemeClr val="tx1"/>
                </a:solidFill>
              </a:rPr>
              <a:t>Uwe </a:t>
            </a:r>
            <a:r>
              <a:rPr lang="de-DE" dirty="0" err="1" smtClean="0">
                <a:solidFill>
                  <a:schemeClr val="tx1"/>
                </a:solidFill>
              </a:rPr>
              <a:t>Neisen</a:t>
            </a:r>
            <a:r>
              <a:rPr lang="de-DE" dirty="0" smtClean="0">
                <a:solidFill>
                  <a:schemeClr val="tx1"/>
                </a:solidFill>
              </a:rPr>
              <a:t>, Yannick Hartung, </a:t>
            </a:r>
            <a:r>
              <a:rPr lang="de-DE" dirty="0" err="1" smtClean="0">
                <a:solidFill>
                  <a:schemeClr val="tx1"/>
                </a:solidFill>
              </a:rPr>
              <a:t>Yannic</a:t>
            </a:r>
            <a:r>
              <a:rPr lang="de-DE" dirty="0" smtClean="0">
                <a:solidFill>
                  <a:schemeClr val="tx1"/>
                </a:solidFill>
              </a:rPr>
              <a:t> </a:t>
            </a:r>
            <a:r>
              <a:rPr lang="de-DE" dirty="0" err="1" smtClean="0">
                <a:solidFill>
                  <a:schemeClr val="tx1"/>
                </a:solidFill>
              </a:rPr>
              <a:t>Klinzing</a:t>
            </a:r>
            <a:r>
              <a:rPr lang="de-DE" dirty="0" smtClean="0">
                <a:solidFill>
                  <a:schemeClr val="tx1"/>
                </a:solidFill>
              </a:rPr>
              <a:t>, Kevin Ziller 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8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9396919" y="6356349"/>
            <a:ext cx="2743200" cy="365125"/>
          </a:xfrm>
        </p:spPr>
        <p:txBody>
          <a:bodyPr/>
          <a:lstStyle/>
          <a:p>
            <a:r>
              <a:rPr lang="de-DE" dirty="0" smtClean="0">
                <a:solidFill>
                  <a:schemeClr val="tx1"/>
                </a:solidFill>
              </a:rPr>
              <a:t>18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2" name="Textfeld 1"/>
          <p:cNvSpPr txBox="1"/>
          <p:nvPr/>
        </p:nvSpPr>
        <p:spPr>
          <a:xfrm>
            <a:off x="-9730" y="-47703"/>
            <a:ext cx="3356045" cy="72943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1.	Lernstrategien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2.	Zeitmanagement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    </a:t>
            </a:r>
            <a:r>
              <a:rPr lang="de-DE" b="1" dirty="0">
                <a:solidFill>
                  <a:schemeClr val="bg1"/>
                </a:solidFill>
              </a:rPr>
              <a:t>2</a:t>
            </a:r>
            <a:r>
              <a:rPr lang="de-DE" b="1" dirty="0" smtClean="0">
                <a:solidFill>
                  <a:schemeClr val="bg1"/>
                </a:solidFill>
              </a:rPr>
              <a:t>.a	Definition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    2.b	Wie erreiche ich ein </a:t>
            </a:r>
          </a:p>
          <a:p>
            <a:pPr defTabSz="288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gutes </a:t>
            </a:r>
          </a:p>
          <a:p>
            <a:pPr defTabSz="288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Zeitmanagement?</a:t>
            </a:r>
          </a:p>
          <a:p>
            <a:pPr defTabSz="252000"/>
            <a:r>
              <a:rPr lang="de-DE" b="1" dirty="0" smtClean="0">
                <a:solidFill>
                  <a:schemeClr val="bg1"/>
                </a:solidFill>
              </a:rPr>
              <a:t>		2.b.1	Resultate fest-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		legen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</a:t>
            </a:r>
            <a:r>
              <a:rPr lang="de-DE" b="1" u="sng" dirty="0" smtClean="0">
                <a:solidFill>
                  <a:schemeClr val="bg1"/>
                </a:solidFill>
              </a:rPr>
              <a:t>2.b.2	Zu erledigende 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		</a:t>
            </a:r>
            <a:r>
              <a:rPr lang="de-DE" b="1" u="sng" dirty="0" smtClean="0">
                <a:solidFill>
                  <a:schemeClr val="bg1"/>
                </a:solidFill>
              </a:rPr>
              <a:t>Aufgaben</a:t>
            </a:r>
            <a:r>
              <a:rPr lang="de-DE" b="1" dirty="0" smtClean="0">
                <a:solidFill>
                  <a:schemeClr val="bg1"/>
                </a:solidFill>
              </a:rPr>
              <a:t> 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		</a:t>
            </a:r>
            <a:r>
              <a:rPr lang="de-DE" b="1" u="sng" dirty="0" smtClean="0">
                <a:solidFill>
                  <a:schemeClr val="bg1"/>
                </a:solidFill>
              </a:rPr>
              <a:t>ermitteln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2.b.3	Zuordnen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2.b.4	Plan der Zeit-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		</a:t>
            </a:r>
            <a:r>
              <a:rPr lang="de-DE" b="1" dirty="0" err="1" smtClean="0">
                <a:solidFill>
                  <a:schemeClr val="bg1"/>
                </a:solidFill>
              </a:rPr>
              <a:t>einteilung</a:t>
            </a:r>
            <a:endParaRPr lang="de-DE" b="1" dirty="0" smtClean="0">
              <a:solidFill>
                <a:schemeClr val="bg1"/>
              </a:solidFill>
            </a:endParaRP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2.b.5	Wochenplan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2.b.6</a:t>
            </a: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err="1" smtClean="0">
                <a:solidFill>
                  <a:schemeClr val="bg1"/>
                </a:solidFill>
              </a:rPr>
              <a:t>To</a:t>
            </a:r>
            <a:r>
              <a:rPr lang="de-DE" b="1" dirty="0" smtClean="0">
                <a:solidFill>
                  <a:schemeClr val="bg1"/>
                </a:solidFill>
              </a:rPr>
              <a:t>-Do-Liste</a:t>
            </a:r>
          </a:p>
          <a:p>
            <a:pPr defTabSz="252000"/>
            <a:r>
              <a:rPr lang="de-DE" b="1" dirty="0" smtClean="0">
                <a:solidFill>
                  <a:schemeClr val="bg1"/>
                </a:solidFill>
              </a:rPr>
              <a:t>		2.b.7</a:t>
            </a: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Zeiträuber</a:t>
            </a:r>
          </a:p>
          <a:p>
            <a:pPr defTabSz="72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								2.b.6.1	Definition</a:t>
            </a:r>
            <a:endParaRPr lang="de-DE" b="1" dirty="0">
              <a:solidFill>
                <a:schemeClr val="bg1"/>
              </a:solidFill>
            </a:endParaRPr>
          </a:p>
          <a:p>
            <a:pPr defTabSz="72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								2.b.6.2	Wie </a:t>
            </a:r>
          </a:p>
          <a:p>
            <a:pPr defTabSz="72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																überwinde </a:t>
            </a:r>
          </a:p>
          <a:p>
            <a:pPr defTabSz="72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																ich diese?</a:t>
            </a:r>
            <a:r>
              <a:rPr lang="de-DE" b="1" dirty="0">
                <a:solidFill>
                  <a:schemeClr val="bg1"/>
                </a:solidFill>
              </a:rPr>
              <a:t>	</a:t>
            </a:r>
            <a:endParaRPr lang="de-DE" b="1" dirty="0" smtClean="0">
              <a:solidFill>
                <a:schemeClr val="bg1"/>
              </a:solidFill>
            </a:endParaRPr>
          </a:p>
          <a:p>
            <a:pPr defTabSz="72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3.	Lernumfeld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4.	Lernmedien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5.	Eigene </a:t>
            </a:r>
            <a:r>
              <a:rPr lang="de-DE" b="1" dirty="0">
                <a:solidFill>
                  <a:schemeClr val="bg1"/>
                </a:solidFill>
              </a:rPr>
              <a:t>Erfahrungen</a:t>
            </a:r>
          </a:p>
          <a:p>
            <a:pPr defTabSz="252000">
              <a:tabLst>
                <a:tab pos="288000" algn="l"/>
              </a:tabLst>
            </a:pPr>
            <a:endParaRPr lang="de-DE" b="1" dirty="0" smtClean="0">
              <a:solidFill>
                <a:schemeClr val="bg1"/>
              </a:solidFill>
            </a:endParaRPr>
          </a:p>
          <a:p>
            <a:pPr defTabSz="252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</a:t>
            </a:r>
          </a:p>
        </p:txBody>
      </p:sp>
      <p:sp>
        <p:nvSpPr>
          <p:cNvPr id="9" name="Textfeld 8"/>
          <p:cNvSpPr txBox="1"/>
          <p:nvPr/>
        </p:nvSpPr>
        <p:spPr>
          <a:xfrm>
            <a:off x="3346315" y="1637342"/>
            <a:ext cx="586740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dirty="0"/>
              <a:t>Beispiel: Lernen, Vorarbeiten, Nacharbeiten</a:t>
            </a:r>
          </a:p>
          <a:p>
            <a:r>
              <a:rPr lang="de-DE" sz="2000" dirty="0" smtClean="0"/>
              <a:t> </a:t>
            </a:r>
          </a:p>
          <a:p>
            <a:endParaRPr lang="de-DE" sz="2000" dirty="0" smtClean="0"/>
          </a:p>
          <a:p>
            <a:pPr>
              <a:buFontTx/>
              <a:buChar char="-"/>
            </a:pPr>
            <a:endParaRPr lang="de-DE" sz="2000" dirty="0" smtClean="0"/>
          </a:p>
          <a:p>
            <a:endParaRPr lang="de-DE" sz="2600" b="1" u="sng" dirty="0" smtClean="0"/>
          </a:p>
          <a:p>
            <a:endParaRPr lang="de-DE" sz="2600" b="1" u="sng" dirty="0"/>
          </a:p>
        </p:txBody>
      </p:sp>
      <p:pic>
        <p:nvPicPr>
          <p:cNvPr id="10" name="Picture 2" descr="Logo der Fachhochschule Schmalkalde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6181" y="2007"/>
            <a:ext cx="3673850" cy="737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16904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 rot="5400000">
            <a:off x="-1989307" y="1989306"/>
            <a:ext cx="6858000" cy="2879389"/>
          </a:xfrm>
          <a:solidFill>
            <a:schemeClr val="accent5">
              <a:lumMod val="75000"/>
            </a:schemeClr>
          </a:solidFill>
        </p:spPr>
        <p:txBody>
          <a:bodyPr/>
          <a:lstStyle/>
          <a:p>
            <a:endParaRPr lang="de-DE" dirty="0"/>
          </a:p>
        </p:txBody>
      </p:sp>
      <p:sp>
        <p:nvSpPr>
          <p:cNvPr id="7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6136532" cy="365125"/>
          </a:xfrm>
        </p:spPr>
        <p:txBody>
          <a:bodyPr/>
          <a:lstStyle/>
          <a:p>
            <a:r>
              <a:rPr lang="de-DE" dirty="0" smtClean="0">
                <a:solidFill>
                  <a:schemeClr val="tx1"/>
                </a:solidFill>
              </a:rPr>
              <a:t>Uwe </a:t>
            </a:r>
            <a:r>
              <a:rPr lang="de-DE" dirty="0" err="1" smtClean="0">
                <a:solidFill>
                  <a:schemeClr val="tx1"/>
                </a:solidFill>
              </a:rPr>
              <a:t>Neisen</a:t>
            </a:r>
            <a:r>
              <a:rPr lang="de-DE" dirty="0" smtClean="0">
                <a:solidFill>
                  <a:schemeClr val="tx1"/>
                </a:solidFill>
              </a:rPr>
              <a:t>, Yannick Hartung, </a:t>
            </a:r>
            <a:r>
              <a:rPr lang="de-DE" dirty="0" err="1" smtClean="0">
                <a:solidFill>
                  <a:schemeClr val="tx1"/>
                </a:solidFill>
              </a:rPr>
              <a:t>Yannic</a:t>
            </a:r>
            <a:r>
              <a:rPr lang="de-DE" dirty="0" smtClean="0">
                <a:solidFill>
                  <a:schemeClr val="tx1"/>
                </a:solidFill>
              </a:rPr>
              <a:t> </a:t>
            </a:r>
            <a:r>
              <a:rPr lang="de-DE" dirty="0" err="1" smtClean="0">
                <a:solidFill>
                  <a:schemeClr val="tx1"/>
                </a:solidFill>
              </a:rPr>
              <a:t>Klinzing</a:t>
            </a:r>
            <a:r>
              <a:rPr lang="de-DE" dirty="0" smtClean="0">
                <a:solidFill>
                  <a:schemeClr val="tx1"/>
                </a:solidFill>
              </a:rPr>
              <a:t>, Kevin Ziller 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8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9396919" y="6356349"/>
            <a:ext cx="2743200" cy="365125"/>
          </a:xfrm>
        </p:spPr>
        <p:txBody>
          <a:bodyPr/>
          <a:lstStyle/>
          <a:p>
            <a:r>
              <a:rPr lang="de-DE" dirty="0" smtClean="0">
                <a:solidFill>
                  <a:schemeClr val="tx1"/>
                </a:solidFill>
              </a:rPr>
              <a:t>19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2" name="Textfeld 1"/>
          <p:cNvSpPr txBox="1"/>
          <p:nvPr/>
        </p:nvSpPr>
        <p:spPr>
          <a:xfrm>
            <a:off x="-9730" y="-47703"/>
            <a:ext cx="3356045" cy="72943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1.	Lernstrategien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2.	Zeitmanagement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    </a:t>
            </a:r>
            <a:r>
              <a:rPr lang="de-DE" b="1" dirty="0">
                <a:solidFill>
                  <a:schemeClr val="bg1"/>
                </a:solidFill>
              </a:rPr>
              <a:t>2</a:t>
            </a:r>
            <a:r>
              <a:rPr lang="de-DE" b="1" dirty="0" smtClean="0">
                <a:solidFill>
                  <a:schemeClr val="bg1"/>
                </a:solidFill>
              </a:rPr>
              <a:t>.a	Definition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    2.b	Wie erreiche ich ein </a:t>
            </a:r>
          </a:p>
          <a:p>
            <a:pPr defTabSz="288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gutes </a:t>
            </a:r>
          </a:p>
          <a:p>
            <a:pPr defTabSz="288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Zeitmanagement?</a:t>
            </a:r>
          </a:p>
          <a:p>
            <a:pPr defTabSz="252000"/>
            <a:r>
              <a:rPr lang="de-DE" b="1" dirty="0" smtClean="0">
                <a:solidFill>
                  <a:schemeClr val="bg1"/>
                </a:solidFill>
              </a:rPr>
              <a:t>		2.b.1	Resultate fest-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		legen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2.b.2	Zu erledigende 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		Aufgaben 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		ermitteln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</a:t>
            </a:r>
            <a:r>
              <a:rPr lang="de-DE" b="1" u="sng" dirty="0" smtClean="0">
                <a:solidFill>
                  <a:schemeClr val="bg1"/>
                </a:solidFill>
              </a:rPr>
              <a:t>2.b.3	Zuordnen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2.b.4	Plan der Zeit-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		</a:t>
            </a:r>
            <a:r>
              <a:rPr lang="de-DE" b="1" dirty="0" err="1" smtClean="0">
                <a:solidFill>
                  <a:schemeClr val="bg1"/>
                </a:solidFill>
              </a:rPr>
              <a:t>einteilung</a:t>
            </a:r>
            <a:endParaRPr lang="de-DE" b="1" dirty="0" smtClean="0">
              <a:solidFill>
                <a:schemeClr val="bg1"/>
              </a:solidFill>
            </a:endParaRP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2.b.5	Wochenplan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2.b.6</a:t>
            </a: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err="1" smtClean="0">
                <a:solidFill>
                  <a:schemeClr val="bg1"/>
                </a:solidFill>
              </a:rPr>
              <a:t>To</a:t>
            </a:r>
            <a:r>
              <a:rPr lang="de-DE" b="1" dirty="0" smtClean="0">
                <a:solidFill>
                  <a:schemeClr val="bg1"/>
                </a:solidFill>
              </a:rPr>
              <a:t>-Do-Liste</a:t>
            </a:r>
          </a:p>
          <a:p>
            <a:pPr defTabSz="252000"/>
            <a:r>
              <a:rPr lang="de-DE" b="1" dirty="0" smtClean="0">
                <a:solidFill>
                  <a:schemeClr val="bg1"/>
                </a:solidFill>
              </a:rPr>
              <a:t>		2.b.7</a:t>
            </a: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Zeiträuber</a:t>
            </a:r>
          </a:p>
          <a:p>
            <a:pPr defTabSz="72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								2.b.6.1	Definition</a:t>
            </a:r>
            <a:endParaRPr lang="de-DE" b="1" dirty="0">
              <a:solidFill>
                <a:schemeClr val="bg1"/>
              </a:solidFill>
            </a:endParaRPr>
          </a:p>
          <a:p>
            <a:pPr defTabSz="72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								2.b.6.2	Wie </a:t>
            </a:r>
          </a:p>
          <a:p>
            <a:pPr defTabSz="72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																überwinde </a:t>
            </a:r>
          </a:p>
          <a:p>
            <a:pPr defTabSz="72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																ich diese?</a:t>
            </a:r>
            <a:r>
              <a:rPr lang="de-DE" b="1" dirty="0">
                <a:solidFill>
                  <a:schemeClr val="bg1"/>
                </a:solidFill>
              </a:rPr>
              <a:t>	</a:t>
            </a:r>
            <a:endParaRPr lang="de-DE" b="1" dirty="0" smtClean="0">
              <a:solidFill>
                <a:schemeClr val="bg1"/>
              </a:solidFill>
            </a:endParaRPr>
          </a:p>
          <a:p>
            <a:pPr defTabSz="72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3.	Lernumfeld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4.	Lernmedien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5.	Eigene </a:t>
            </a:r>
            <a:r>
              <a:rPr lang="de-DE" b="1" dirty="0">
                <a:solidFill>
                  <a:schemeClr val="bg1"/>
                </a:solidFill>
              </a:rPr>
              <a:t>Erfahrungen</a:t>
            </a:r>
          </a:p>
          <a:p>
            <a:pPr defTabSz="252000">
              <a:tabLst>
                <a:tab pos="288000" algn="l"/>
              </a:tabLst>
            </a:pPr>
            <a:endParaRPr lang="de-DE" b="1" dirty="0" smtClean="0">
              <a:solidFill>
                <a:schemeClr val="bg1"/>
              </a:solidFill>
            </a:endParaRPr>
          </a:p>
          <a:p>
            <a:pPr defTabSz="252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</a:t>
            </a:r>
          </a:p>
        </p:txBody>
      </p:sp>
      <p:sp>
        <p:nvSpPr>
          <p:cNvPr id="4" name="Rechteck 3"/>
          <p:cNvSpPr/>
          <p:nvPr/>
        </p:nvSpPr>
        <p:spPr>
          <a:xfrm>
            <a:off x="3346315" y="1496553"/>
            <a:ext cx="6096000" cy="4401205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de-DE" sz="2000" kern="150" dirty="0">
                <a:solidFill>
                  <a:srgbClr val="000000"/>
                </a:solidFill>
                <a:latin typeface="Calibri (Textkörper)"/>
                <a:ea typeface="SimSun" panose="02010600030101010101" pitchFamily="2" charset="-122"/>
                <a:cs typeface="Mangal" panose="02040503050203030202" pitchFamily="18" charset="0"/>
              </a:rPr>
              <a:t>Aufgaben zuordnen</a:t>
            </a:r>
            <a:r>
              <a:rPr lang="de-DE" sz="2000" kern="150" dirty="0" smtClean="0">
                <a:solidFill>
                  <a:srgbClr val="000000"/>
                </a:solidFill>
                <a:latin typeface="Calibri (Textkörper)"/>
                <a:ea typeface="SimSun" panose="02010600030101010101" pitchFamily="2" charset="-122"/>
                <a:cs typeface="Mangal" panose="02040503050203030202" pitchFamily="18" charset="0"/>
              </a:rPr>
              <a:t>:</a:t>
            </a:r>
            <a:endParaRPr lang="de-DE" sz="2000" kern="150" dirty="0">
              <a:latin typeface="Calibri (Textkörper)"/>
              <a:ea typeface="SimSun" panose="02010600030101010101" pitchFamily="2" charset="-122"/>
              <a:cs typeface="Mangal" panose="02040503050203030202" pitchFamily="18" charset="0"/>
            </a:endParaRPr>
          </a:p>
          <a:p>
            <a:pPr marL="285750" indent="-28575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de-DE" sz="2000" kern="150" dirty="0">
                <a:solidFill>
                  <a:srgbClr val="000000"/>
                </a:solidFill>
                <a:latin typeface="Calibri (Textkörper)"/>
                <a:ea typeface="SimSun" panose="02010600030101010101" pitchFamily="2" charset="-122"/>
                <a:cs typeface="Mangal" panose="02040503050203030202" pitchFamily="18" charset="0"/>
              </a:rPr>
              <a:t>Literatur kennt folgende </a:t>
            </a:r>
            <a:r>
              <a:rPr lang="de-DE" sz="2000" kern="150" dirty="0" smtClean="0">
                <a:solidFill>
                  <a:srgbClr val="000000"/>
                </a:solidFill>
                <a:latin typeface="Calibri (Textkörper)"/>
                <a:ea typeface="SimSun" panose="02010600030101010101" pitchFamily="2" charset="-122"/>
                <a:cs typeface="Mangal" panose="02040503050203030202" pitchFamily="18" charset="0"/>
              </a:rPr>
              <a:t>Kriterien</a:t>
            </a:r>
          </a:p>
          <a:p>
            <a:pPr>
              <a:spcAft>
                <a:spcPts val="0"/>
              </a:spcAft>
            </a:pPr>
            <a:endParaRPr lang="de-DE" sz="2000" kern="150" dirty="0">
              <a:latin typeface="Calibri (Textkörper)"/>
              <a:ea typeface="SimSun" panose="02010600030101010101" pitchFamily="2" charset="-122"/>
              <a:cs typeface="Mangal" panose="02040503050203030202" pitchFamily="18" charset="0"/>
            </a:endParaRPr>
          </a:p>
          <a:p>
            <a:pPr>
              <a:spcAft>
                <a:spcPts val="0"/>
              </a:spcAft>
            </a:pPr>
            <a:r>
              <a:rPr lang="de-DE" sz="2000" b="1" u="sng" kern="150" dirty="0">
                <a:solidFill>
                  <a:srgbClr val="000000"/>
                </a:solidFill>
                <a:latin typeface="Calibri (Textkörper)"/>
                <a:ea typeface="SimSun" panose="02010600030101010101" pitchFamily="2" charset="-122"/>
                <a:cs typeface="Mangal" panose="02040503050203030202" pitchFamily="18" charset="0"/>
              </a:rPr>
              <a:t>A = höchste Priorität</a:t>
            </a:r>
            <a:r>
              <a:rPr lang="de-DE" sz="2000" kern="150" dirty="0">
                <a:solidFill>
                  <a:srgbClr val="000000"/>
                </a:solidFill>
                <a:latin typeface="Calibri (Textkörper)"/>
                <a:ea typeface="SimSun" panose="02010600030101010101" pitchFamily="2" charset="-122"/>
                <a:cs typeface="Mangal" panose="02040503050203030202" pitchFamily="18" charset="0"/>
              </a:rPr>
              <a:t/>
            </a:r>
            <a:br>
              <a:rPr lang="de-DE" sz="2000" kern="150" dirty="0">
                <a:solidFill>
                  <a:srgbClr val="000000"/>
                </a:solidFill>
                <a:latin typeface="Calibri (Textkörper)"/>
                <a:ea typeface="SimSun" panose="02010600030101010101" pitchFamily="2" charset="-122"/>
                <a:cs typeface="Mangal" panose="02040503050203030202" pitchFamily="18" charset="0"/>
              </a:rPr>
            </a:br>
            <a:r>
              <a:rPr lang="de-DE" sz="2000" kern="150" dirty="0">
                <a:solidFill>
                  <a:srgbClr val="000000"/>
                </a:solidFill>
                <a:latin typeface="Calibri (Textkörper)"/>
                <a:ea typeface="SimSun" panose="02010600030101010101" pitchFamily="2" charset="-122"/>
                <a:cs typeface="Mangal" panose="02040503050203030202" pitchFamily="18" charset="0"/>
              </a:rPr>
              <a:t>1. Aufgaben mit großem Zeitaufwand</a:t>
            </a:r>
            <a:br>
              <a:rPr lang="de-DE" sz="2000" kern="150" dirty="0">
                <a:solidFill>
                  <a:srgbClr val="000000"/>
                </a:solidFill>
                <a:latin typeface="Calibri (Textkörper)"/>
                <a:ea typeface="SimSun" panose="02010600030101010101" pitchFamily="2" charset="-122"/>
                <a:cs typeface="Mangal" panose="02040503050203030202" pitchFamily="18" charset="0"/>
              </a:rPr>
            </a:br>
            <a:r>
              <a:rPr lang="de-DE" sz="2000" kern="150" dirty="0">
                <a:solidFill>
                  <a:srgbClr val="000000"/>
                </a:solidFill>
                <a:latin typeface="Calibri (Textkörper)"/>
                <a:ea typeface="SimSun" panose="02010600030101010101" pitchFamily="2" charset="-122"/>
                <a:cs typeface="Mangal" panose="02040503050203030202" pitchFamily="18" charset="0"/>
              </a:rPr>
              <a:t>2. Verpflichtungen, welche dringend erledigt werden müssen</a:t>
            </a:r>
            <a:br>
              <a:rPr lang="de-DE" sz="2000" kern="150" dirty="0">
                <a:solidFill>
                  <a:srgbClr val="000000"/>
                </a:solidFill>
                <a:latin typeface="Calibri (Textkörper)"/>
                <a:ea typeface="SimSun" panose="02010600030101010101" pitchFamily="2" charset="-122"/>
                <a:cs typeface="Mangal" panose="02040503050203030202" pitchFamily="18" charset="0"/>
              </a:rPr>
            </a:br>
            <a:r>
              <a:rPr lang="de-DE" sz="2000" b="1" u="sng" kern="150" dirty="0">
                <a:solidFill>
                  <a:srgbClr val="000000"/>
                </a:solidFill>
                <a:latin typeface="Calibri (Textkörper)"/>
                <a:ea typeface="SimSun" panose="02010600030101010101" pitchFamily="2" charset="-122"/>
                <a:cs typeface="Mangal" panose="02040503050203030202" pitchFamily="18" charset="0"/>
              </a:rPr>
              <a:t>B = mittlere Priorität </a:t>
            </a:r>
            <a:r>
              <a:rPr lang="de-DE" sz="2000" kern="150" dirty="0">
                <a:solidFill>
                  <a:srgbClr val="000000"/>
                </a:solidFill>
                <a:latin typeface="Calibri (Textkörper)"/>
                <a:ea typeface="SimSun" panose="02010600030101010101" pitchFamily="2" charset="-122"/>
                <a:cs typeface="Mangal" panose="02040503050203030202" pitchFamily="18" charset="0"/>
              </a:rPr>
              <a:t/>
            </a:r>
            <a:br>
              <a:rPr lang="de-DE" sz="2000" kern="150" dirty="0">
                <a:solidFill>
                  <a:srgbClr val="000000"/>
                </a:solidFill>
                <a:latin typeface="Calibri (Textkörper)"/>
                <a:ea typeface="SimSun" panose="02010600030101010101" pitchFamily="2" charset="-122"/>
                <a:cs typeface="Mangal" panose="02040503050203030202" pitchFamily="18" charset="0"/>
              </a:rPr>
            </a:br>
            <a:r>
              <a:rPr lang="de-DE" sz="2000" kern="150" dirty="0">
                <a:solidFill>
                  <a:srgbClr val="000000"/>
                </a:solidFill>
                <a:latin typeface="Calibri (Textkörper)"/>
                <a:ea typeface="SimSun" panose="02010600030101010101" pitchFamily="2" charset="-122"/>
                <a:cs typeface="Mangal" panose="02040503050203030202" pitchFamily="18" charset="0"/>
              </a:rPr>
              <a:t>3. Aufgaben mit einer mittleren Wichtigkeit</a:t>
            </a:r>
            <a:br>
              <a:rPr lang="de-DE" sz="2000" kern="150" dirty="0">
                <a:solidFill>
                  <a:srgbClr val="000000"/>
                </a:solidFill>
                <a:latin typeface="Calibri (Textkörper)"/>
                <a:ea typeface="SimSun" panose="02010600030101010101" pitchFamily="2" charset="-122"/>
                <a:cs typeface="Mangal" panose="02040503050203030202" pitchFamily="18" charset="0"/>
              </a:rPr>
            </a:br>
            <a:r>
              <a:rPr lang="de-DE" sz="2000" kern="150" dirty="0">
                <a:solidFill>
                  <a:srgbClr val="000000"/>
                </a:solidFill>
                <a:latin typeface="Calibri (Textkörper)"/>
                <a:ea typeface="SimSun" panose="02010600030101010101" pitchFamily="2" charset="-122"/>
                <a:cs typeface="Mangal" panose="02040503050203030202" pitchFamily="18" charset="0"/>
              </a:rPr>
              <a:t>4. Verpflichtungen müssen nicht sofort umgesetzt werden</a:t>
            </a:r>
            <a:br>
              <a:rPr lang="de-DE" sz="2000" kern="150" dirty="0">
                <a:solidFill>
                  <a:srgbClr val="000000"/>
                </a:solidFill>
                <a:latin typeface="Calibri (Textkörper)"/>
                <a:ea typeface="SimSun" panose="02010600030101010101" pitchFamily="2" charset="-122"/>
                <a:cs typeface="Mangal" panose="02040503050203030202" pitchFamily="18" charset="0"/>
              </a:rPr>
            </a:br>
            <a:r>
              <a:rPr lang="de-DE" sz="2000" kern="150" dirty="0">
                <a:solidFill>
                  <a:srgbClr val="000000"/>
                </a:solidFill>
                <a:latin typeface="Calibri (Textkörper)"/>
                <a:ea typeface="SimSun" panose="02010600030101010101" pitchFamily="2" charset="-122"/>
                <a:cs typeface="Mangal" panose="02040503050203030202" pitchFamily="18" charset="0"/>
              </a:rPr>
              <a:t>5. Pflichten mit geringem Zeitaufwand</a:t>
            </a:r>
            <a:br>
              <a:rPr lang="de-DE" sz="2000" kern="150" dirty="0">
                <a:solidFill>
                  <a:srgbClr val="000000"/>
                </a:solidFill>
                <a:latin typeface="Calibri (Textkörper)"/>
                <a:ea typeface="SimSun" panose="02010600030101010101" pitchFamily="2" charset="-122"/>
                <a:cs typeface="Mangal" panose="02040503050203030202" pitchFamily="18" charset="0"/>
              </a:rPr>
            </a:br>
            <a:r>
              <a:rPr lang="de-DE" sz="2000" b="1" u="sng" kern="150" dirty="0">
                <a:solidFill>
                  <a:srgbClr val="000000"/>
                </a:solidFill>
                <a:latin typeface="Calibri (Textkörper)"/>
                <a:ea typeface="SimSun" panose="02010600030101010101" pitchFamily="2" charset="-122"/>
                <a:cs typeface="Mangal" panose="02040503050203030202" pitchFamily="18" charset="0"/>
              </a:rPr>
              <a:t>C = nicht ganz so hohe Priorität</a:t>
            </a:r>
            <a:r>
              <a:rPr lang="de-DE" sz="2000" kern="150" dirty="0">
                <a:solidFill>
                  <a:srgbClr val="000000"/>
                </a:solidFill>
                <a:latin typeface="Calibri (Textkörper)"/>
                <a:ea typeface="SimSun" panose="02010600030101010101" pitchFamily="2" charset="-122"/>
                <a:cs typeface="Mangal" panose="02040503050203030202" pitchFamily="18" charset="0"/>
              </a:rPr>
              <a:t/>
            </a:r>
            <a:br>
              <a:rPr lang="de-DE" sz="2000" kern="150" dirty="0">
                <a:solidFill>
                  <a:srgbClr val="000000"/>
                </a:solidFill>
                <a:latin typeface="Calibri (Textkörper)"/>
                <a:ea typeface="SimSun" panose="02010600030101010101" pitchFamily="2" charset="-122"/>
                <a:cs typeface="Mangal" panose="02040503050203030202" pitchFamily="18" charset="0"/>
              </a:rPr>
            </a:br>
            <a:r>
              <a:rPr lang="de-DE" sz="2000" kern="150" dirty="0">
                <a:solidFill>
                  <a:srgbClr val="000000"/>
                </a:solidFill>
                <a:latin typeface="Calibri (Textkörper)"/>
                <a:ea typeface="SimSun" panose="02010600030101010101" pitchFamily="2" charset="-122"/>
                <a:cs typeface="Mangal" panose="02040503050203030202" pitchFamily="18" charset="0"/>
              </a:rPr>
              <a:t>6. Aufgaben mit einer niedrigen Wichtigkeit</a:t>
            </a:r>
            <a:endParaRPr lang="de-DE" sz="2000" kern="150" dirty="0">
              <a:effectLst/>
              <a:latin typeface="Calibri (Textkörper)"/>
              <a:ea typeface="SimSun" panose="02010600030101010101" pitchFamily="2" charset="-122"/>
              <a:cs typeface="Mangal" panose="02040503050203030202" pitchFamily="18" charset="0"/>
            </a:endParaRPr>
          </a:p>
        </p:txBody>
      </p:sp>
      <p:pic>
        <p:nvPicPr>
          <p:cNvPr id="9" name="Picture 2" descr="Logo der Fachhochschule Schmalkalde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6181" y="2007"/>
            <a:ext cx="3673850" cy="737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2250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 rot="5400000">
            <a:off x="-1989307" y="1989306"/>
            <a:ext cx="6858000" cy="2879389"/>
          </a:xfrm>
          <a:solidFill>
            <a:schemeClr val="accent5">
              <a:lumMod val="75000"/>
            </a:schemeClr>
          </a:solidFill>
        </p:spPr>
        <p:txBody>
          <a:bodyPr/>
          <a:lstStyle/>
          <a:p>
            <a:endParaRPr lang="de-DE" dirty="0"/>
          </a:p>
        </p:txBody>
      </p:sp>
      <p:sp>
        <p:nvSpPr>
          <p:cNvPr id="7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6136532" cy="365125"/>
          </a:xfrm>
        </p:spPr>
        <p:txBody>
          <a:bodyPr/>
          <a:lstStyle/>
          <a:p>
            <a:r>
              <a:rPr lang="de-DE" dirty="0" smtClean="0">
                <a:solidFill>
                  <a:schemeClr val="tx1"/>
                </a:solidFill>
              </a:rPr>
              <a:t>Uwe </a:t>
            </a:r>
            <a:r>
              <a:rPr lang="de-DE" dirty="0" err="1" smtClean="0">
                <a:solidFill>
                  <a:schemeClr val="tx1"/>
                </a:solidFill>
              </a:rPr>
              <a:t>Neisen</a:t>
            </a:r>
            <a:r>
              <a:rPr lang="de-DE" dirty="0" smtClean="0">
                <a:solidFill>
                  <a:schemeClr val="tx1"/>
                </a:solidFill>
              </a:rPr>
              <a:t>, Yannick Hartung, </a:t>
            </a:r>
            <a:r>
              <a:rPr lang="de-DE" dirty="0" err="1" smtClean="0">
                <a:solidFill>
                  <a:schemeClr val="tx1"/>
                </a:solidFill>
              </a:rPr>
              <a:t>Yannic</a:t>
            </a:r>
            <a:r>
              <a:rPr lang="de-DE" dirty="0" smtClean="0">
                <a:solidFill>
                  <a:schemeClr val="tx1"/>
                </a:solidFill>
              </a:rPr>
              <a:t> </a:t>
            </a:r>
            <a:r>
              <a:rPr lang="de-DE" dirty="0" err="1" smtClean="0">
                <a:solidFill>
                  <a:schemeClr val="tx1"/>
                </a:solidFill>
              </a:rPr>
              <a:t>Klinzing</a:t>
            </a:r>
            <a:r>
              <a:rPr lang="de-DE" dirty="0" smtClean="0">
                <a:solidFill>
                  <a:schemeClr val="tx1"/>
                </a:solidFill>
              </a:rPr>
              <a:t>, Kevin Ziller 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8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9396919" y="6356349"/>
            <a:ext cx="2743200" cy="365125"/>
          </a:xfrm>
        </p:spPr>
        <p:txBody>
          <a:bodyPr/>
          <a:lstStyle/>
          <a:p>
            <a:r>
              <a:rPr lang="de-DE" dirty="0" smtClean="0">
                <a:solidFill>
                  <a:schemeClr val="tx1"/>
                </a:solidFill>
              </a:rPr>
              <a:t>20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2" name="Textfeld 1"/>
          <p:cNvSpPr txBox="1"/>
          <p:nvPr/>
        </p:nvSpPr>
        <p:spPr>
          <a:xfrm>
            <a:off x="-9730" y="-47703"/>
            <a:ext cx="3356045" cy="72943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1.	Lernstrategien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2.	Zeitmanagement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    </a:t>
            </a:r>
            <a:r>
              <a:rPr lang="de-DE" b="1" dirty="0">
                <a:solidFill>
                  <a:schemeClr val="bg1"/>
                </a:solidFill>
              </a:rPr>
              <a:t>2</a:t>
            </a:r>
            <a:r>
              <a:rPr lang="de-DE" b="1" dirty="0" smtClean="0">
                <a:solidFill>
                  <a:schemeClr val="bg1"/>
                </a:solidFill>
              </a:rPr>
              <a:t>.a	Definition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    2.b	Wie erreiche ich ein </a:t>
            </a:r>
          </a:p>
          <a:p>
            <a:pPr defTabSz="288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gutes </a:t>
            </a:r>
          </a:p>
          <a:p>
            <a:pPr defTabSz="288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Zeitmanagement?</a:t>
            </a:r>
          </a:p>
          <a:p>
            <a:pPr defTabSz="252000"/>
            <a:r>
              <a:rPr lang="de-DE" b="1" dirty="0" smtClean="0">
                <a:solidFill>
                  <a:schemeClr val="bg1"/>
                </a:solidFill>
              </a:rPr>
              <a:t>		2.b.1	Resultate fest-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		legen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2.b.2	Zu erledigende 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		Aufgaben 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		ermitteln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2.b.3	Zuordnen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</a:t>
            </a:r>
            <a:r>
              <a:rPr lang="de-DE" b="1" u="sng" dirty="0" smtClean="0">
                <a:solidFill>
                  <a:schemeClr val="bg1"/>
                </a:solidFill>
              </a:rPr>
              <a:t>2.b.4	Plan der Zeit-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		</a:t>
            </a:r>
            <a:r>
              <a:rPr lang="de-DE" b="1" u="sng" dirty="0" err="1" smtClean="0">
                <a:solidFill>
                  <a:schemeClr val="bg1"/>
                </a:solidFill>
              </a:rPr>
              <a:t>einteilung</a:t>
            </a:r>
            <a:endParaRPr lang="de-DE" b="1" u="sng" dirty="0" smtClean="0">
              <a:solidFill>
                <a:schemeClr val="bg1"/>
              </a:solidFill>
            </a:endParaRP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2.b.5	Wochenplan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2.b.6</a:t>
            </a: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err="1" smtClean="0">
                <a:solidFill>
                  <a:schemeClr val="bg1"/>
                </a:solidFill>
              </a:rPr>
              <a:t>To</a:t>
            </a:r>
            <a:r>
              <a:rPr lang="de-DE" b="1" dirty="0" smtClean="0">
                <a:solidFill>
                  <a:schemeClr val="bg1"/>
                </a:solidFill>
              </a:rPr>
              <a:t>-Do-Liste</a:t>
            </a:r>
          </a:p>
          <a:p>
            <a:pPr defTabSz="252000"/>
            <a:r>
              <a:rPr lang="de-DE" b="1" dirty="0" smtClean="0">
                <a:solidFill>
                  <a:schemeClr val="bg1"/>
                </a:solidFill>
              </a:rPr>
              <a:t>		2.b.7</a:t>
            </a: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Zeiträuber</a:t>
            </a:r>
          </a:p>
          <a:p>
            <a:pPr defTabSz="72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								2.b.6.1	Definition</a:t>
            </a:r>
            <a:endParaRPr lang="de-DE" b="1" dirty="0">
              <a:solidFill>
                <a:schemeClr val="bg1"/>
              </a:solidFill>
            </a:endParaRPr>
          </a:p>
          <a:p>
            <a:pPr defTabSz="72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								2.b.6.2	Wie </a:t>
            </a:r>
          </a:p>
          <a:p>
            <a:pPr defTabSz="72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																überwinde </a:t>
            </a:r>
          </a:p>
          <a:p>
            <a:pPr defTabSz="72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																ich diese?</a:t>
            </a:r>
            <a:r>
              <a:rPr lang="de-DE" b="1" dirty="0">
                <a:solidFill>
                  <a:schemeClr val="bg1"/>
                </a:solidFill>
              </a:rPr>
              <a:t>	</a:t>
            </a:r>
            <a:endParaRPr lang="de-DE" b="1" dirty="0" smtClean="0">
              <a:solidFill>
                <a:schemeClr val="bg1"/>
              </a:solidFill>
            </a:endParaRPr>
          </a:p>
          <a:p>
            <a:pPr defTabSz="72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3.	Lernumfeld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4.	Lernmedien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5.	Eigene </a:t>
            </a:r>
            <a:r>
              <a:rPr lang="de-DE" b="1" dirty="0">
                <a:solidFill>
                  <a:schemeClr val="bg1"/>
                </a:solidFill>
              </a:rPr>
              <a:t>Erfahrungen</a:t>
            </a:r>
          </a:p>
          <a:p>
            <a:pPr defTabSz="252000">
              <a:tabLst>
                <a:tab pos="288000" algn="l"/>
              </a:tabLst>
            </a:pPr>
            <a:endParaRPr lang="de-DE" b="1" dirty="0" smtClean="0">
              <a:solidFill>
                <a:schemeClr val="bg1"/>
              </a:solidFill>
            </a:endParaRPr>
          </a:p>
          <a:p>
            <a:pPr defTabSz="252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</a:t>
            </a:r>
          </a:p>
        </p:txBody>
      </p:sp>
      <p:sp>
        <p:nvSpPr>
          <p:cNvPr id="9" name="Textfeld 8"/>
          <p:cNvSpPr txBox="1"/>
          <p:nvPr/>
        </p:nvSpPr>
        <p:spPr>
          <a:xfrm>
            <a:off x="3346315" y="1670304"/>
            <a:ext cx="5867400" cy="3754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dirty="0"/>
              <a:t>Kreis aufmalen, welcher 100% </a:t>
            </a:r>
            <a:r>
              <a:rPr lang="de-DE" sz="2000" dirty="0" smtClean="0"/>
              <a:t>entspricht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dirty="0" smtClean="0"/>
              <a:t>Prozentualen </a:t>
            </a:r>
            <a:r>
              <a:rPr lang="de-DE" sz="2000" dirty="0"/>
              <a:t>Anteil wie viel Zeit des Tages geht ca. </a:t>
            </a:r>
            <a:r>
              <a:rPr lang="de-DE" sz="2000" dirty="0" smtClean="0"/>
              <a:t>verloren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dirty="0" smtClean="0"/>
              <a:t>wenn </a:t>
            </a:r>
            <a:r>
              <a:rPr lang="de-DE" sz="2000" dirty="0"/>
              <a:t>nicht zufrieden, kann man ändern, sollte aber die Prioritäten </a:t>
            </a:r>
            <a:r>
              <a:rPr lang="de-DE" sz="2000" dirty="0" smtClean="0"/>
              <a:t>beibehalten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sz="2800" dirty="0"/>
          </a:p>
          <a:p>
            <a:r>
              <a:rPr lang="de-DE" i="1" dirty="0"/>
              <a:t>     </a:t>
            </a:r>
            <a:endParaRPr lang="de-DE" sz="2000" dirty="0" smtClean="0"/>
          </a:p>
          <a:p>
            <a:endParaRPr lang="de-DE" sz="2000" dirty="0" smtClean="0"/>
          </a:p>
          <a:p>
            <a:pPr>
              <a:buFontTx/>
              <a:buChar char="-"/>
            </a:pPr>
            <a:endParaRPr lang="de-DE" sz="2000" dirty="0" smtClean="0"/>
          </a:p>
          <a:p>
            <a:endParaRPr lang="de-DE" sz="2600" b="1" u="sng" dirty="0" smtClean="0"/>
          </a:p>
          <a:p>
            <a:endParaRPr lang="de-DE" sz="2600" b="1" u="sng" dirty="0"/>
          </a:p>
        </p:txBody>
      </p:sp>
      <p:pic>
        <p:nvPicPr>
          <p:cNvPr id="10" name="Picture 2" descr="Logo der Fachhochschule Schmalkalde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6181" y="2007"/>
            <a:ext cx="3673850" cy="737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42352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 rot="5400000">
            <a:off x="-1989307" y="1989306"/>
            <a:ext cx="6858000" cy="2879389"/>
          </a:xfrm>
          <a:solidFill>
            <a:schemeClr val="accent5">
              <a:lumMod val="75000"/>
            </a:schemeClr>
          </a:solidFill>
        </p:spPr>
        <p:txBody>
          <a:bodyPr/>
          <a:lstStyle/>
          <a:p>
            <a:endParaRPr lang="de-DE" dirty="0"/>
          </a:p>
        </p:txBody>
      </p:sp>
      <p:sp>
        <p:nvSpPr>
          <p:cNvPr id="7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6136532" cy="365125"/>
          </a:xfrm>
        </p:spPr>
        <p:txBody>
          <a:bodyPr/>
          <a:lstStyle/>
          <a:p>
            <a:r>
              <a:rPr lang="de-DE" dirty="0" smtClean="0">
                <a:solidFill>
                  <a:schemeClr val="tx1"/>
                </a:solidFill>
              </a:rPr>
              <a:t>Uwe </a:t>
            </a:r>
            <a:r>
              <a:rPr lang="de-DE" dirty="0" err="1" smtClean="0">
                <a:solidFill>
                  <a:schemeClr val="tx1"/>
                </a:solidFill>
              </a:rPr>
              <a:t>Neisen</a:t>
            </a:r>
            <a:r>
              <a:rPr lang="de-DE" dirty="0" smtClean="0">
                <a:solidFill>
                  <a:schemeClr val="tx1"/>
                </a:solidFill>
              </a:rPr>
              <a:t>, Yannick Hartung, </a:t>
            </a:r>
            <a:r>
              <a:rPr lang="de-DE" dirty="0" err="1" smtClean="0">
                <a:solidFill>
                  <a:schemeClr val="tx1"/>
                </a:solidFill>
              </a:rPr>
              <a:t>Yannic</a:t>
            </a:r>
            <a:r>
              <a:rPr lang="de-DE" dirty="0" smtClean="0">
                <a:solidFill>
                  <a:schemeClr val="tx1"/>
                </a:solidFill>
              </a:rPr>
              <a:t> </a:t>
            </a:r>
            <a:r>
              <a:rPr lang="de-DE" dirty="0" err="1" smtClean="0">
                <a:solidFill>
                  <a:schemeClr val="tx1"/>
                </a:solidFill>
              </a:rPr>
              <a:t>Klinzing</a:t>
            </a:r>
            <a:r>
              <a:rPr lang="de-DE" dirty="0" smtClean="0">
                <a:solidFill>
                  <a:schemeClr val="tx1"/>
                </a:solidFill>
              </a:rPr>
              <a:t>, Kevin Ziller 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8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9396919" y="6356349"/>
            <a:ext cx="2743200" cy="365125"/>
          </a:xfrm>
        </p:spPr>
        <p:txBody>
          <a:bodyPr/>
          <a:lstStyle/>
          <a:p>
            <a:r>
              <a:rPr lang="de-DE" dirty="0" smtClean="0">
                <a:solidFill>
                  <a:schemeClr val="tx1"/>
                </a:solidFill>
              </a:rPr>
              <a:t>21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2" name="Textfeld 1"/>
          <p:cNvSpPr txBox="1"/>
          <p:nvPr/>
        </p:nvSpPr>
        <p:spPr>
          <a:xfrm>
            <a:off x="-9730" y="-47703"/>
            <a:ext cx="3356045" cy="72943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1.	Lernstrategien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2.	Zeitmanagement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    </a:t>
            </a:r>
            <a:r>
              <a:rPr lang="de-DE" b="1" dirty="0">
                <a:solidFill>
                  <a:schemeClr val="bg1"/>
                </a:solidFill>
              </a:rPr>
              <a:t>2</a:t>
            </a:r>
            <a:r>
              <a:rPr lang="de-DE" b="1" dirty="0" smtClean="0">
                <a:solidFill>
                  <a:schemeClr val="bg1"/>
                </a:solidFill>
              </a:rPr>
              <a:t>.a	Definition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    2.b	Wie erreiche ich ein </a:t>
            </a:r>
          </a:p>
          <a:p>
            <a:pPr defTabSz="288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gutes </a:t>
            </a:r>
          </a:p>
          <a:p>
            <a:pPr defTabSz="288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Zeitmanagement?</a:t>
            </a:r>
          </a:p>
          <a:p>
            <a:pPr defTabSz="252000"/>
            <a:r>
              <a:rPr lang="de-DE" b="1" dirty="0" smtClean="0">
                <a:solidFill>
                  <a:schemeClr val="bg1"/>
                </a:solidFill>
              </a:rPr>
              <a:t>		2.b.1	Resultate fest-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		legen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2.b.2	Zu erledigende 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		Aufgaben 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		ermitteln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2.b.3	Zuordnen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</a:t>
            </a:r>
            <a:r>
              <a:rPr lang="de-DE" b="1" u="sng" dirty="0" smtClean="0">
                <a:solidFill>
                  <a:schemeClr val="bg1"/>
                </a:solidFill>
              </a:rPr>
              <a:t>2.b.4	Plan der Zeit-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		</a:t>
            </a:r>
            <a:r>
              <a:rPr lang="de-DE" b="1" u="sng" dirty="0" err="1" smtClean="0">
                <a:solidFill>
                  <a:schemeClr val="bg1"/>
                </a:solidFill>
              </a:rPr>
              <a:t>einteilung</a:t>
            </a:r>
            <a:endParaRPr lang="de-DE" b="1" u="sng" dirty="0" smtClean="0">
              <a:solidFill>
                <a:schemeClr val="bg1"/>
              </a:solidFill>
            </a:endParaRP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2.b.5	Wochenplan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2.b.6</a:t>
            </a: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err="1" smtClean="0">
                <a:solidFill>
                  <a:schemeClr val="bg1"/>
                </a:solidFill>
              </a:rPr>
              <a:t>To</a:t>
            </a:r>
            <a:r>
              <a:rPr lang="de-DE" b="1" dirty="0" smtClean="0">
                <a:solidFill>
                  <a:schemeClr val="bg1"/>
                </a:solidFill>
              </a:rPr>
              <a:t>-Do-Liste</a:t>
            </a:r>
          </a:p>
          <a:p>
            <a:pPr defTabSz="252000"/>
            <a:r>
              <a:rPr lang="de-DE" b="1" dirty="0" smtClean="0">
                <a:solidFill>
                  <a:schemeClr val="bg1"/>
                </a:solidFill>
              </a:rPr>
              <a:t>		2.b.7</a:t>
            </a: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Zeiträuber</a:t>
            </a:r>
          </a:p>
          <a:p>
            <a:pPr defTabSz="72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								2.b.6.1	Definition</a:t>
            </a:r>
            <a:endParaRPr lang="de-DE" b="1" dirty="0">
              <a:solidFill>
                <a:schemeClr val="bg1"/>
              </a:solidFill>
            </a:endParaRPr>
          </a:p>
          <a:p>
            <a:pPr defTabSz="72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								2.b.6.2	Wie </a:t>
            </a:r>
          </a:p>
          <a:p>
            <a:pPr defTabSz="72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																überwinde </a:t>
            </a:r>
          </a:p>
          <a:p>
            <a:pPr defTabSz="72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																ich diese?</a:t>
            </a:r>
            <a:r>
              <a:rPr lang="de-DE" b="1" dirty="0">
                <a:solidFill>
                  <a:schemeClr val="bg1"/>
                </a:solidFill>
              </a:rPr>
              <a:t>	</a:t>
            </a:r>
            <a:endParaRPr lang="de-DE" b="1" dirty="0" smtClean="0">
              <a:solidFill>
                <a:schemeClr val="bg1"/>
              </a:solidFill>
            </a:endParaRPr>
          </a:p>
          <a:p>
            <a:pPr defTabSz="72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3.	Lernumfeld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4.	Lernmedien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5.	Eigene </a:t>
            </a:r>
            <a:r>
              <a:rPr lang="de-DE" b="1" dirty="0">
                <a:solidFill>
                  <a:schemeClr val="bg1"/>
                </a:solidFill>
              </a:rPr>
              <a:t>Erfahrungen</a:t>
            </a:r>
          </a:p>
          <a:p>
            <a:pPr defTabSz="252000">
              <a:tabLst>
                <a:tab pos="288000" algn="l"/>
              </a:tabLst>
            </a:pPr>
            <a:endParaRPr lang="de-DE" b="1" dirty="0" smtClean="0">
              <a:solidFill>
                <a:schemeClr val="bg1"/>
              </a:solidFill>
            </a:endParaRPr>
          </a:p>
          <a:p>
            <a:pPr defTabSz="252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</a:t>
            </a: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0762" y="1802923"/>
            <a:ext cx="5952783" cy="3800116"/>
          </a:xfrm>
          <a:prstGeom prst="rect">
            <a:avLst/>
          </a:prstGeom>
        </p:spPr>
      </p:pic>
      <p:pic>
        <p:nvPicPr>
          <p:cNvPr id="9" name="Picture 2" descr="Logo der Fachhochschule Schmalkal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6181" y="2007"/>
            <a:ext cx="3673850" cy="737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2406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 rot="5400000">
            <a:off x="-1989307" y="1989306"/>
            <a:ext cx="6858000" cy="2879389"/>
          </a:xfrm>
          <a:solidFill>
            <a:schemeClr val="accent5">
              <a:lumMod val="75000"/>
            </a:schemeClr>
          </a:solidFill>
        </p:spPr>
        <p:txBody>
          <a:bodyPr/>
          <a:lstStyle/>
          <a:p>
            <a:endParaRPr lang="de-DE" dirty="0"/>
          </a:p>
        </p:txBody>
      </p:sp>
      <p:sp>
        <p:nvSpPr>
          <p:cNvPr id="7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6136532" cy="365125"/>
          </a:xfrm>
        </p:spPr>
        <p:txBody>
          <a:bodyPr/>
          <a:lstStyle/>
          <a:p>
            <a:r>
              <a:rPr lang="de-DE" dirty="0" smtClean="0">
                <a:solidFill>
                  <a:schemeClr val="tx1"/>
                </a:solidFill>
              </a:rPr>
              <a:t>Uwe </a:t>
            </a:r>
            <a:r>
              <a:rPr lang="de-DE" dirty="0" err="1" smtClean="0">
                <a:solidFill>
                  <a:schemeClr val="tx1"/>
                </a:solidFill>
              </a:rPr>
              <a:t>Neisen</a:t>
            </a:r>
            <a:r>
              <a:rPr lang="de-DE" dirty="0" smtClean="0">
                <a:solidFill>
                  <a:schemeClr val="tx1"/>
                </a:solidFill>
              </a:rPr>
              <a:t>, Yannick Hartung, </a:t>
            </a:r>
            <a:r>
              <a:rPr lang="de-DE" dirty="0" err="1" smtClean="0">
                <a:solidFill>
                  <a:schemeClr val="tx1"/>
                </a:solidFill>
              </a:rPr>
              <a:t>Yannic</a:t>
            </a:r>
            <a:r>
              <a:rPr lang="de-DE" dirty="0" smtClean="0">
                <a:solidFill>
                  <a:schemeClr val="tx1"/>
                </a:solidFill>
              </a:rPr>
              <a:t> </a:t>
            </a:r>
            <a:r>
              <a:rPr lang="de-DE" dirty="0" err="1" smtClean="0">
                <a:solidFill>
                  <a:schemeClr val="tx1"/>
                </a:solidFill>
              </a:rPr>
              <a:t>Klinzing</a:t>
            </a:r>
            <a:r>
              <a:rPr lang="de-DE" dirty="0" smtClean="0">
                <a:solidFill>
                  <a:schemeClr val="tx1"/>
                </a:solidFill>
              </a:rPr>
              <a:t>, Kevin Ziller 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8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9396919" y="6356349"/>
            <a:ext cx="2743200" cy="365125"/>
          </a:xfrm>
        </p:spPr>
        <p:txBody>
          <a:bodyPr/>
          <a:lstStyle/>
          <a:p>
            <a:r>
              <a:rPr lang="de-DE" dirty="0" smtClean="0">
                <a:solidFill>
                  <a:schemeClr val="tx1"/>
                </a:solidFill>
              </a:rPr>
              <a:t>22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2" name="Textfeld 1"/>
          <p:cNvSpPr txBox="1"/>
          <p:nvPr/>
        </p:nvSpPr>
        <p:spPr>
          <a:xfrm>
            <a:off x="-9730" y="-47703"/>
            <a:ext cx="3356045" cy="72943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1.	Lernstrategien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2.	Zeitmanagement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    </a:t>
            </a:r>
            <a:r>
              <a:rPr lang="de-DE" b="1" dirty="0">
                <a:solidFill>
                  <a:schemeClr val="bg1"/>
                </a:solidFill>
              </a:rPr>
              <a:t>2</a:t>
            </a:r>
            <a:r>
              <a:rPr lang="de-DE" b="1" dirty="0" smtClean="0">
                <a:solidFill>
                  <a:schemeClr val="bg1"/>
                </a:solidFill>
              </a:rPr>
              <a:t>.a	Definition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    2.b	Wie erreiche ich ein </a:t>
            </a:r>
          </a:p>
          <a:p>
            <a:pPr defTabSz="288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gutes </a:t>
            </a:r>
          </a:p>
          <a:p>
            <a:pPr defTabSz="288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Zeitmanagement?</a:t>
            </a:r>
          </a:p>
          <a:p>
            <a:pPr defTabSz="252000"/>
            <a:r>
              <a:rPr lang="de-DE" b="1" dirty="0" smtClean="0">
                <a:solidFill>
                  <a:schemeClr val="bg1"/>
                </a:solidFill>
              </a:rPr>
              <a:t>		2.b.1	Resultate fest-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		legen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2.b.2	Zu erledigende 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		Aufgaben 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		ermitteln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2.b.3	Zuordnen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2.b.4	Plan der Zeit-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		</a:t>
            </a:r>
            <a:r>
              <a:rPr lang="de-DE" b="1" dirty="0" err="1" smtClean="0">
                <a:solidFill>
                  <a:schemeClr val="bg1"/>
                </a:solidFill>
              </a:rPr>
              <a:t>einteilung</a:t>
            </a:r>
            <a:endParaRPr lang="de-DE" b="1" dirty="0" smtClean="0">
              <a:solidFill>
                <a:schemeClr val="bg1"/>
              </a:solidFill>
            </a:endParaRP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</a:t>
            </a:r>
            <a:r>
              <a:rPr lang="de-DE" b="1" u="sng" dirty="0" smtClean="0">
                <a:solidFill>
                  <a:schemeClr val="bg1"/>
                </a:solidFill>
              </a:rPr>
              <a:t>2.b.5	Wochenplan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2.b.6</a:t>
            </a: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err="1" smtClean="0">
                <a:solidFill>
                  <a:schemeClr val="bg1"/>
                </a:solidFill>
              </a:rPr>
              <a:t>To</a:t>
            </a:r>
            <a:r>
              <a:rPr lang="de-DE" b="1" dirty="0" smtClean="0">
                <a:solidFill>
                  <a:schemeClr val="bg1"/>
                </a:solidFill>
              </a:rPr>
              <a:t>-Do-Liste</a:t>
            </a:r>
          </a:p>
          <a:p>
            <a:pPr defTabSz="252000"/>
            <a:r>
              <a:rPr lang="de-DE" b="1" dirty="0" smtClean="0">
                <a:solidFill>
                  <a:schemeClr val="bg1"/>
                </a:solidFill>
              </a:rPr>
              <a:t>		2.b.7</a:t>
            </a: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Zeiträuber</a:t>
            </a:r>
          </a:p>
          <a:p>
            <a:pPr defTabSz="72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								2.b.6.1	Definition</a:t>
            </a:r>
            <a:endParaRPr lang="de-DE" b="1" dirty="0">
              <a:solidFill>
                <a:schemeClr val="bg1"/>
              </a:solidFill>
            </a:endParaRPr>
          </a:p>
          <a:p>
            <a:pPr defTabSz="72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								2.b.6.2	Wie </a:t>
            </a:r>
          </a:p>
          <a:p>
            <a:pPr defTabSz="72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																überwinde </a:t>
            </a:r>
          </a:p>
          <a:p>
            <a:pPr defTabSz="72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																ich diese?</a:t>
            </a:r>
          </a:p>
          <a:p>
            <a:pPr defTabSz="72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3.	Lernumfeld</a:t>
            </a:r>
            <a:r>
              <a:rPr lang="de-DE" b="1" dirty="0">
                <a:solidFill>
                  <a:schemeClr val="bg1"/>
                </a:solidFill>
              </a:rPr>
              <a:t>	</a:t>
            </a:r>
            <a:endParaRPr lang="de-DE" b="1" dirty="0" smtClean="0">
              <a:solidFill>
                <a:schemeClr val="bg1"/>
              </a:solidFill>
            </a:endParaRPr>
          </a:p>
          <a:p>
            <a:pPr defTabSz="252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4.	Lernmedien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5.	Eigene </a:t>
            </a:r>
            <a:r>
              <a:rPr lang="de-DE" b="1" dirty="0">
                <a:solidFill>
                  <a:schemeClr val="bg1"/>
                </a:solidFill>
              </a:rPr>
              <a:t>Erfahrungen</a:t>
            </a:r>
          </a:p>
          <a:p>
            <a:pPr defTabSz="252000">
              <a:tabLst>
                <a:tab pos="288000" algn="l"/>
              </a:tabLst>
            </a:pPr>
            <a:endParaRPr lang="de-DE" b="1" dirty="0" smtClean="0">
              <a:solidFill>
                <a:schemeClr val="bg1"/>
              </a:solidFill>
            </a:endParaRPr>
          </a:p>
          <a:p>
            <a:pPr defTabSz="252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</a:t>
            </a:r>
          </a:p>
        </p:txBody>
      </p:sp>
      <p:sp>
        <p:nvSpPr>
          <p:cNvPr id="9" name="Textfeld 8"/>
          <p:cNvSpPr txBox="1"/>
          <p:nvPr/>
        </p:nvSpPr>
        <p:spPr>
          <a:xfrm>
            <a:off x="3346315" y="1533826"/>
            <a:ext cx="5867400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de-DE" sz="2000" dirty="0" smtClean="0"/>
              <a:t>erstellen </a:t>
            </a:r>
            <a:r>
              <a:rPr lang="de-DE" sz="2000" dirty="0"/>
              <a:t>mit ALLEN </a:t>
            </a:r>
            <a:r>
              <a:rPr lang="de-DE" sz="2000" dirty="0" smtClean="0"/>
              <a:t>Aufgaben </a:t>
            </a:r>
            <a:r>
              <a:rPr lang="de-DE" sz="2000" dirty="0"/>
              <a:t>aus Berufs- und Privatleben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de-DE" sz="2000" dirty="0"/>
              <a:t>ausreichend strukturieren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de-DE" sz="2000" i="1" dirty="0"/>
              <a:t>B</a:t>
            </a:r>
            <a:r>
              <a:rPr lang="de-DE" sz="2000" i="1" dirty="0" smtClean="0"/>
              <a:t>eispiel </a:t>
            </a:r>
            <a:r>
              <a:rPr lang="de-DE" sz="2000" i="1" dirty="0"/>
              <a:t>: </a:t>
            </a:r>
            <a:r>
              <a:rPr lang="de-DE" sz="2000" i="1" dirty="0" err="1"/>
              <a:t>bild</a:t>
            </a:r>
            <a:endParaRPr lang="de-DE" sz="2000" dirty="0"/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de-DE" sz="2000" i="1" dirty="0"/>
              <a:t>Wichtig: Nie 100% des Tages planen, damit Zeit für unerwartetes bleibt</a:t>
            </a:r>
            <a:endParaRPr lang="de-DE" sz="2000" dirty="0"/>
          </a:p>
          <a:p>
            <a:r>
              <a:rPr lang="de-DE" i="1" dirty="0"/>
              <a:t>     </a:t>
            </a:r>
            <a:endParaRPr lang="de-DE" sz="2000" dirty="0" smtClean="0"/>
          </a:p>
          <a:p>
            <a:endParaRPr lang="de-DE" sz="2000" dirty="0" smtClean="0"/>
          </a:p>
          <a:p>
            <a:pPr>
              <a:buFontTx/>
              <a:buChar char="-"/>
            </a:pPr>
            <a:endParaRPr lang="de-DE" sz="2000" dirty="0" smtClean="0"/>
          </a:p>
          <a:p>
            <a:endParaRPr lang="de-DE" sz="2600" b="1" u="sng" dirty="0" smtClean="0"/>
          </a:p>
          <a:p>
            <a:endParaRPr lang="de-DE" sz="2600" b="1" u="sng" dirty="0"/>
          </a:p>
        </p:txBody>
      </p:sp>
      <p:pic>
        <p:nvPicPr>
          <p:cNvPr id="10" name="Picture 2" descr="Logo der Fachhochschule Schmalkalde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6181" y="2007"/>
            <a:ext cx="3673850" cy="737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83377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 rot="5400000">
            <a:off x="-1989307" y="1989306"/>
            <a:ext cx="6858000" cy="2879389"/>
          </a:xfrm>
          <a:solidFill>
            <a:schemeClr val="accent5">
              <a:lumMod val="75000"/>
            </a:schemeClr>
          </a:solidFill>
        </p:spPr>
        <p:txBody>
          <a:bodyPr/>
          <a:lstStyle/>
          <a:p>
            <a:endParaRPr lang="de-DE" dirty="0"/>
          </a:p>
        </p:txBody>
      </p:sp>
      <p:sp>
        <p:nvSpPr>
          <p:cNvPr id="7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6136532" cy="365125"/>
          </a:xfrm>
        </p:spPr>
        <p:txBody>
          <a:bodyPr/>
          <a:lstStyle/>
          <a:p>
            <a:r>
              <a:rPr lang="de-DE" dirty="0" smtClean="0">
                <a:solidFill>
                  <a:schemeClr val="tx1"/>
                </a:solidFill>
              </a:rPr>
              <a:t>Uwe </a:t>
            </a:r>
            <a:r>
              <a:rPr lang="de-DE" dirty="0" err="1" smtClean="0">
                <a:solidFill>
                  <a:schemeClr val="tx1"/>
                </a:solidFill>
              </a:rPr>
              <a:t>Neisen</a:t>
            </a:r>
            <a:r>
              <a:rPr lang="de-DE" dirty="0" smtClean="0">
                <a:solidFill>
                  <a:schemeClr val="tx1"/>
                </a:solidFill>
              </a:rPr>
              <a:t>, Yannick Hartung, </a:t>
            </a:r>
            <a:r>
              <a:rPr lang="de-DE" dirty="0" err="1" smtClean="0">
                <a:solidFill>
                  <a:schemeClr val="tx1"/>
                </a:solidFill>
              </a:rPr>
              <a:t>Yannic</a:t>
            </a:r>
            <a:r>
              <a:rPr lang="de-DE" dirty="0" smtClean="0">
                <a:solidFill>
                  <a:schemeClr val="tx1"/>
                </a:solidFill>
              </a:rPr>
              <a:t> </a:t>
            </a:r>
            <a:r>
              <a:rPr lang="de-DE" dirty="0" err="1" smtClean="0">
                <a:solidFill>
                  <a:schemeClr val="tx1"/>
                </a:solidFill>
              </a:rPr>
              <a:t>Klinzing</a:t>
            </a:r>
            <a:r>
              <a:rPr lang="de-DE" dirty="0" smtClean="0">
                <a:solidFill>
                  <a:schemeClr val="tx1"/>
                </a:solidFill>
              </a:rPr>
              <a:t>, Kevin Ziller 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8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9396919" y="6356349"/>
            <a:ext cx="2743200" cy="365125"/>
          </a:xfrm>
        </p:spPr>
        <p:txBody>
          <a:bodyPr/>
          <a:lstStyle/>
          <a:p>
            <a:r>
              <a:rPr lang="de-DE" dirty="0" smtClean="0">
                <a:solidFill>
                  <a:schemeClr val="tx1"/>
                </a:solidFill>
              </a:rPr>
              <a:t>23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2" name="Textfeld 1"/>
          <p:cNvSpPr txBox="1"/>
          <p:nvPr/>
        </p:nvSpPr>
        <p:spPr>
          <a:xfrm>
            <a:off x="-9730" y="-47703"/>
            <a:ext cx="3356045" cy="72943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1.	Lernstrategien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2.	Zeitmanagement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    </a:t>
            </a:r>
            <a:r>
              <a:rPr lang="de-DE" b="1" dirty="0">
                <a:solidFill>
                  <a:schemeClr val="bg1"/>
                </a:solidFill>
              </a:rPr>
              <a:t>2</a:t>
            </a:r>
            <a:r>
              <a:rPr lang="de-DE" b="1" dirty="0" smtClean="0">
                <a:solidFill>
                  <a:schemeClr val="bg1"/>
                </a:solidFill>
              </a:rPr>
              <a:t>.a	Definition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    2.b	Wie erreiche ich ein </a:t>
            </a:r>
          </a:p>
          <a:p>
            <a:pPr defTabSz="288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gutes </a:t>
            </a:r>
          </a:p>
          <a:p>
            <a:pPr defTabSz="288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Zeitmanagement?</a:t>
            </a:r>
          </a:p>
          <a:p>
            <a:pPr defTabSz="252000"/>
            <a:r>
              <a:rPr lang="de-DE" b="1" dirty="0" smtClean="0">
                <a:solidFill>
                  <a:schemeClr val="bg1"/>
                </a:solidFill>
              </a:rPr>
              <a:t>		2.b.1	Resultate fest-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		legen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2.b.2	Zu erledigende 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		Aufgaben 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		ermitteln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2.b.3	Zuordnen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2.b.4	Plan der Zeit-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		</a:t>
            </a:r>
            <a:r>
              <a:rPr lang="de-DE" b="1" dirty="0" err="1" smtClean="0">
                <a:solidFill>
                  <a:schemeClr val="bg1"/>
                </a:solidFill>
              </a:rPr>
              <a:t>einteilung</a:t>
            </a:r>
            <a:endParaRPr lang="de-DE" b="1" dirty="0" smtClean="0">
              <a:solidFill>
                <a:schemeClr val="bg1"/>
              </a:solidFill>
            </a:endParaRP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</a:t>
            </a:r>
            <a:r>
              <a:rPr lang="de-DE" b="1" u="sng" dirty="0" smtClean="0">
                <a:solidFill>
                  <a:schemeClr val="bg1"/>
                </a:solidFill>
              </a:rPr>
              <a:t>2.b.5	Wochenplan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2.b.6</a:t>
            </a: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err="1" smtClean="0">
                <a:solidFill>
                  <a:schemeClr val="bg1"/>
                </a:solidFill>
              </a:rPr>
              <a:t>To</a:t>
            </a:r>
            <a:r>
              <a:rPr lang="de-DE" b="1" dirty="0" smtClean="0">
                <a:solidFill>
                  <a:schemeClr val="bg1"/>
                </a:solidFill>
              </a:rPr>
              <a:t>-Do-Liste</a:t>
            </a:r>
          </a:p>
          <a:p>
            <a:pPr defTabSz="252000"/>
            <a:r>
              <a:rPr lang="de-DE" b="1" dirty="0" smtClean="0">
                <a:solidFill>
                  <a:schemeClr val="bg1"/>
                </a:solidFill>
              </a:rPr>
              <a:t>		2.b.7</a:t>
            </a: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Zeiträuber</a:t>
            </a:r>
          </a:p>
          <a:p>
            <a:pPr defTabSz="72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								2.b.6.1	Definition</a:t>
            </a:r>
            <a:endParaRPr lang="de-DE" b="1" dirty="0">
              <a:solidFill>
                <a:schemeClr val="bg1"/>
              </a:solidFill>
            </a:endParaRPr>
          </a:p>
          <a:p>
            <a:pPr defTabSz="72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								2.b.6.2	Wie </a:t>
            </a:r>
          </a:p>
          <a:p>
            <a:pPr defTabSz="72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																überwinde </a:t>
            </a:r>
          </a:p>
          <a:p>
            <a:pPr defTabSz="72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																ich diese?</a:t>
            </a:r>
          </a:p>
          <a:p>
            <a:pPr defTabSz="72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3.	Lernumfeld</a:t>
            </a:r>
            <a:r>
              <a:rPr lang="de-DE" b="1" dirty="0">
                <a:solidFill>
                  <a:schemeClr val="bg1"/>
                </a:solidFill>
              </a:rPr>
              <a:t>	</a:t>
            </a:r>
            <a:endParaRPr lang="de-DE" b="1" dirty="0" smtClean="0">
              <a:solidFill>
                <a:schemeClr val="bg1"/>
              </a:solidFill>
            </a:endParaRPr>
          </a:p>
          <a:p>
            <a:pPr defTabSz="252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4.	Lernmedien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5.	Eigene </a:t>
            </a:r>
            <a:r>
              <a:rPr lang="de-DE" b="1" dirty="0">
                <a:solidFill>
                  <a:schemeClr val="bg1"/>
                </a:solidFill>
              </a:rPr>
              <a:t>Erfahrungen</a:t>
            </a:r>
          </a:p>
          <a:p>
            <a:pPr defTabSz="252000">
              <a:tabLst>
                <a:tab pos="288000" algn="l"/>
              </a:tabLst>
            </a:pPr>
            <a:endParaRPr lang="de-DE" b="1" dirty="0" smtClean="0">
              <a:solidFill>
                <a:schemeClr val="bg1"/>
              </a:solidFill>
            </a:endParaRPr>
          </a:p>
          <a:p>
            <a:pPr defTabSz="252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</a:t>
            </a:r>
          </a:p>
        </p:txBody>
      </p:sp>
      <p:sp>
        <p:nvSpPr>
          <p:cNvPr id="9" name="Textfeld 8"/>
          <p:cNvSpPr txBox="1"/>
          <p:nvPr/>
        </p:nvSpPr>
        <p:spPr>
          <a:xfrm>
            <a:off x="3911600" y="1689101"/>
            <a:ext cx="5867400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i="1" dirty="0" smtClean="0"/>
              <a:t>     </a:t>
            </a:r>
            <a:endParaRPr lang="de-DE" sz="2000" dirty="0" smtClean="0"/>
          </a:p>
          <a:p>
            <a:endParaRPr lang="de-DE" sz="2000" dirty="0" smtClean="0"/>
          </a:p>
          <a:p>
            <a:pPr>
              <a:buFontTx/>
              <a:buChar char="-"/>
            </a:pPr>
            <a:endParaRPr lang="de-DE" sz="2000" dirty="0" smtClean="0"/>
          </a:p>
          <a:p>
            <a:endParaRPr lang="de-DE" sz="2600" b="1" u="sng" dirty="0" smtClean="0"/>
          </a:p>
          <a:p>
            <a:endParaRPr lang="de-DE" sz="2600" b="1" u="sng" dirty="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 rotWithShape="1">
          <a:blip r:embed="rId2"/>
          <a:srcRect l="26303" t="10924" r="11329" b="20013"/>
          <a:stretch/>
        </p:blipFill>
        <p:spPr>
          <a:xfrm>
            <a:off x="3345749" y="1175426"/>
            <a:ext cx="7522234" cy="4848046"/>
          </a:xfrm>
          <a:prstGeom prst="rect">
            <a:avLst/>
          </a:prstGeom>
        </p:spPr>
      </p:pic>
      <p:pic>
        <p:nvPicPr>
          <p:cNvPr id="10" name="Picture 2" descr="Logo der Fachhochschule Schmalkal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6181" y="2007"/>
            <a:ext cx="3673850" cy="737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99727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 rot="5400000">
            <a:off x="-1989307" y="1989306"/>
            <a:ext cx="6858000" cy="2879389"/>
          </a:xfrm>
          <a:solidFill>
            <a:schemeClr val="accent5">
              <a:lumMod val="75000"/>
            </a:schemeClr>
          </a:solidFill>
        </p:spPr>
        <p:txBody>
          <a:bodyPr/>
          <a:lstStyle/>
          <a:p>
            <a:endParaRPr lang="de-DE" dirty="0"/>
          </a:p>
        </p:txBody>
      </p:sp>
      <p:sp>
        <p:nvSpPr>
          <p:cNvPr id="7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6136532" cy="365125"/>
          </a:xfrm>
        </p:spPr>
        <p:txBody>
          <a:bodyPr/>
          <a:lstStyle/>
          <a:p>
            <a:r>
              <a:rPr lang="de-DE" dirty="0" smtClean="0">
                <a:solidFill>
                  <a:schemeClr val="tx1"/>
                </a:solidFill>
              </a:rPr>
              <a:t>Uwe </a:t>
            </a:r>
            <a:r>
              <a:rPr lang="de-DE" dirty="0" err="1" smtClean="0">
                <a:solidFill>
                  <a:schemeClr val="tx1"/>
                </a:solidFill>
              </a:rPr>
              <a:t>Neisen</a:t>
            </a:r>
            <a:r>
              <a:rPr lang="de-DE" dirty="0" smtClean="0">
                <a:solidFill>
                  <a:schemeClr val="tx1"/>
                </a:solidFill>
              </a:rPr>
              <a:t>, Yannick Hartung, </a:t>
            </a:r>
            <a:r>
              <a:rPr lang="de-DE" dirty="0" err="1" smtClean="0">
                <a:solidFill>
                  <a:schemeClr val="tx1"/>
                </a:solidFill>
              </a:rPr>
              <a:t>Yannic</a:t>
            </a:r>
            <a:r>
              <a:rPr lang="de-DE" dirty="0" smtClean="0">
                <a:solidFill>
                  <a:schemeClr val="tx1"/>
                </a:solidFill>
              </a:rPr>
              <a:t> </a:t>
            </a:r>
            <a:r>
              <a:rPr lang="de-DE" dirty="0" err="1" smtClean="0">
                <a:solidFill>
                  <a:schemeClr val="tx1"/>
                </a:solidFill>
              </a:rPr>
              <a:t>Klinzing</a:t>
            </a:r>
            <a:r>
              <a:rPr lang="de-DE" dirty="0" smtClean="0">
                <a:solidFill>
                  <a:schemeClr val="tx1"/>
                </a:solidFill>
              </a:rPr>
              <a:t>, Kevin Ziller 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8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9396919" y="6356349"/>
            <a:ext cx="2743200" cy="365125"/>
          </a:xfrm>
        </p:spPr>
        <p:txBody>
          <a:bodyPr/>
          <a:lstStyle/>
          <a:p>
            <a:r>
              <a:rPr lang="de-DE" dirty="0" smtClean="0">
                <a:solidFill>
                  <a:schemeClr val="tx1"/>
                </a:solidFill>
              </a:rPr>
              <a:t>24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2" name="Textfeld 1"/>
          <p:cNvSpPr txBox="1"/>
          <p:nvPr/>
        </p:nvSpPr>
        <p:spPr>
          <a:xfrm>
            <a:off x="-9730" y="-47703"/>
            <a:ext cx="3356045" cy="72943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1.	Lernstrategien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2.	Zeitmanagement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    </a:t>
            </a:r>
            <a:r>
              <a:rPr lang="de-DE" b="1" dirty="0">
                <a:solidFill>
                  <a:schemeClr val="bg1"/>
                </a:solidFill>
              </a:rPr>
              <a:t>2</a:t>
            </a:r>
            <a:r>
              <a:rPr lang="de-DE" b="1" dirty="0" smtClean="0">
                <a:solidFill>
                  <a:schemeClr val="bg1"/>
                </a:solidFill>
              </a:rPr>
              <a:t>.a	Definition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    2.b	Wie erreiche ich ein </a:t>
            </a:r>
          </a:p>
          <a:p>
            <a:pPr defTabSz="288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gutes </a:t>
            </a:r>
          </a:p>
          <a:p>
            <a:pPr defTabSz="288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Zeitmanagement?</a:t>
            </a:r>
          </a:p>
          <a:p>
            <a:pPr defTabSz="252000"/>
            <a:r>
              <a:rPr lang="de-DE" b="1" dirty="0" smtClean="0">
                <a:solidFill>
                  <a:schemeClr val="bg1"/>
                </a:solidFill>
              </a:rPr>
              <a:t>		2.b.1	Resultate fest-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		legen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2.b.2	Zu erledigende 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		Aufgaben 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		ermitteln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2.b.3	Zuordnen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2.b.4	Plan der Zeit-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		</a:t>
            </a:r>
            <a:r>
              <a:rPr lang="de-DE" b="1" dirty="0" err="1" smtClean="0">
                <a:solidFill>
                  <a:schemeClr val="bg1"/>
                </a:solidFill>
              </a:rPr>
              <a:t>einteilung</a:t>
            </a:r>
            <a:endParaRPr lang="de-DE" b="1" dirty="0" smtClean="0">
              <a:solidFill>
                <a:schemeClr val="bg1"/>
              </a:solidFill>
            </a:endParaRP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2.b.5	Wochenplan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</a:t>
            </a:r>
            <a:r>
              <a:rPr lang="de-DE" b="1" u="sng" dirty="0" smtClean="0">
                <a:solidFill>
                  <a:schemeClr val="bg1"/>
                </a:solidFill>
              </a:rPr>
              <a:t>2.b.6</a:t>
            </a:r>
            <a:r>
              <a:rPr lang="de-DE" b="1" u="sng" dirty="0">
                <a:solidFill>
                  <a:schemeClr val="bg1"/>
                </a:solidFill>
              </a:rPr>
              <a:t>	</a:t>
            </a:r>
            <a:r>
              <a:rPr lang="de-DE" b="1" u="sng" dirty="0" err="1" smtClean="0">
                <a:solidFill>
                  <a:schemeClr val="bg1"/>
                </a:solidFill>
              </a:rPr>
              <a:t>To</a:t>
            </a:r>
            <a:r>
              <a:rPr lang="de-DE" b="1" u="sng" dirty="0" smtClean="0">
                <a:solidFill>
                  <a:schemeClr val="bg1"/>
                </a:solidFill>
              </a:rPr>
              <a:t>-Do-Liste</a:t>
            </a:r>
          </a:p>
          <a:p>
            <a:pPr defTabSz="252000"/>
            <a:r>
              <a:rPr lang="de-DE" b="1" dirty="0" smtClean="0">
                <a:solidFill>
                  <a:schemeClr val="bg1"/>
                </a:solidFill>
              </a:rPr>
              <a:t>		2.b.7</a:t>
            </a: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Zeiträuber</a:t>
            </a:r>
          </a:p>
          <a:p>
            <a:pPr defTabSz="72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								2.b.6.1	Definition</a:t>
            </a:r>
            <a:endParaRPr lang="de-DE" b="1" dirty="0">
              <a:solidFill>
                <a:schemeClr val="bg1"/>
              </a:solidFill>
            </a:endParaRPr>
          </a:p>
          <a:p>
            <a:pPr defTabSz="72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								2.b.6.2	Wie </a:t>
            </a:r>
          </a:p>
          <a:p>
            <a:pPr defTabSz="72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																überwinde </a:t>
            </a:r>
          </a:p>
          <a:p>
            <a:pPr defTabSz="72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																ich diese?</a:t>
            </a:r>
            <a:r>
              <a:rPr lang="de-DE" b="1" dirty="0">
                <a:solidFill>
                  <a:schemeClr val="bg1"/>
                </a:solidFill>
              </a:rPr>
              <a:t>	</a:t>
            </a:r>
            <a:endParaRPr lang="de-DE" b="1" dirty="0" smtClean="0">
              <a:solidFill>
                <a:schemeClr val="bg1"/>
              </a:solidFill>
            </a:endParaRPr>
          </a:p>
          <a:p>
            <a:pPr defTabSz="72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3.	Lernumfeld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4.	Lernmedien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5.	Eigene </a:t>
            </a:r>
            <a:r>
              <a:rPr lang="de-DE" b="1" dirty="0">
                <a:solidFill>
                  <a:schemeClr val="bg1"/>
                </a:solidFill>
              </a:rPr>
              <a:t>Erfahrungen</a:t>
            </a:r>
          </a:p>
          <a:p>
            <a:pPr defTabSz="252000">
              <a:tabLst>
                <a:tab pos="288000" algn="l"/>
              </a:tabLst>
            </a:pPr>
            <a:endParaRPr lang="de-DE" b="1" dirty="0" smtClean="0">
              <a:solidFill>
                <a:schemeClr val="bg1"/>
              </a:solidFill>
            </a:endParaRPr>
          </a:p>
          <a:p>
            <a:pPr defTabSz="252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</a:t>
            </a:r>
          </a:p>
        </p:txBody>
      </p:sp>
      <p:sp>
        <p:nvSpPr>
          <p:cNvPr id="9" name="Textfeld 8"/>
          <p:cNvSpPr txBox="1"/>
          <p:nvPr/>
        </p:nvSpPr>
        <p:spPr>
          <a:xfrm>
            <a:off x="3346315" y="1952844"/>
            <a:ext cx="5867400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dirty="0" smtClean="0"/>
              <a:t>Wann</a:t>
            </a:r>
            <a:r>
              <a:rPr lang="de-DE" sz="2000" dirty="0"/>
              <a:t>? Jeden morgen nach dem aufstehen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dirty="0" smtClean="0"/>
              <a:t>Wieso</a:t>
            </a:r>
            <a:r>
              <a:rPr lang="de-DE" sz="2000" dirty="0"/>
              <a:t>? Zeigt auf was zu erledigen </a:t>
            </a:r>
            <a:r>
              <a:rPr lang="de-DE" sz="2000" dirty="0" smtClean="0"/>
              <a:t>ist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dirty="0" smtClean="0"/>
              <a:t>Lustlosigkeit</a:t>
            </a:r>
            <a:r>
              <a:rPr lang="de-DE" sz="2000" dirty="0"/>
              <a:t>, Stress etc. verhindern Umsetzung der </a:t>
            </a:r>
            <a:r>
              <a:rPr lang="de-DE" sz="2000" dirty="0" err="1"/>
              <a:t>To</a:t>
            </a:r>
            <a:r>
              <a:rPr lang="de-DE" sz="2000" dirty="0"/>
              <a:t>-Do-Liste</a:t>
            </a:r>
          </a:p>
          <a:p>
            <a:endParaRPr lang="de-DE" dirty="0"/>
          </a:p>
          <a:p>
            <a:r>
              <a:rPr lang="de-DE" i="1" dirty="0" smtClean="0"/>
              <a:t>     </a:t>
            </a:r>
            <a:endParaRPr lang="de-DE" sz="2000" dirty="0" smtClean="0"/>
          </a:p>
          <a:p>
            <a:endParaRPr lang="de-DE" sz="2000" dirty="0" smtClean="0"/>
          </a:p>
          <a:p>
            <a:pPr>
              <a:buFontTx/>
              <a:buChar char="-"/>
            </a:pPr>
            <a:endParaRPr lang="de-DE" sz="2000" dirty="0" smtClean="0"/>
          </a:p>
          <a:p>
            <a:endParaRPr lang="de-DE" sz="2600" b="1" u="sng" dirty="0" smtClean="0"/>
          </a:p>
          <a:p>
            <a:endParaRPr lang="de-DE" sz="2600" b="1" u="sng" dirty="0"/>
          </a:p>
        </p:txBody>
      </p:sp>
      <p:pic>
        <p:nvPicPr>
          <p:cNvPr id="10" name="Picture 2" descr="Logo der Fachhochschule Schmalkalde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6181" y="2007"/>
            <a:ext cx="3673850" cy="737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05674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 rot="5400000">
            <a:off x="-1989307" y="1989306"/>
            <a:ext cx="6858000" cy="2879389"/>
          </a:xfrm>
          <a:solidFill>
            <a:schemeClr val="accent5">
              <a:lumMod val="75000"/>
            </a:schemeClr>
          </a:solidFill>
        </p:spPr>
        <p:txBody>
          <a:bodyPr/>
          <a:lstStyle/>
          <a:p>
            <a:endParaRPr lang="de-DE" dirty="0"/>
          </a:p>
        </p:txBody>
      </p:sp>
      <p:sp>
        <p:nvSpPr>
          <p:cNvPr id="7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6136532" cy="365125"/>
          </a:xfrm>
        </p:spPr>
        <p:txBody>
          <a:bodyPr/>
          <a:lstStyle/>
          <a:p>
            <a:r>
              <a:rPr lang="de-DE" dirty="0" smtClean="0">
                <a:solidFill>
                  <a:schemeClr val="tx1"/>
                </a:solidFill>
              </a:rPr>
              <a:t>Uwe </a:t>
            </a:r>
            <a:r>
              <a:rPr lang="de-DE" dirty="0" err="1" smtClean="0">
                <a:solidFill>
                  <a:schemeClr val="tx1"/>
                </a:solidFill>
              </a:rPr>
              <a:t>Neisen</a:t>
            </a:r>
            <a:r>
              <a:rPr lang="de-DE" dirty="0" smtClean="0">
                <a:solidFill>
                  <a:schemeClr val="tx1"/>
                </a:solidFill>
              </a:rPr>
              <a:t>, Yannick Hartung, </a:t>
            </a:r>
            <a:r>
              <a:rPr lang="de-DE" dirty="0" err="1" smtClean="0">
                <a:solidFill>
                  <a:schemeClr val="tx1"/>
                </a:solidFill>
              </a:rPr>
              <a:t>Yannic</a:t>
            </a:r>
            <a:r>
              <a:rPr lang="de-DE" dirty="0" smtClean="0">
                <a:solidFill>
                  <a:schemeClr val="tx1"/>
                </a:solidFill>
              </a:rPr>
              <a:t> </a:t>
            </a:r>
            <a:r>
              <a:rPr lang="de-DE" dirty="0" err="1" smtClean="0">
                <a:solidFill>
                  <a:schemeClr val="tx1"/>
                </a:solidFill>
              </a:rPr>
              <a:t>Klinzing</a:t>
            </a:r>
            <a:r>
              <a:rPr lang="de-DE" dirty="0" smtClean="0">
                <a:solidFill>
                  <a:schemeClr val="tx1"/>
                </a:solidFill>
              </a:rPr>
              <a:t>, Kevin Ziller 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8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9396919" y="6356349"/>
            <a:ext cx="2743200" cy="365125"/>
          </a:xfrm>
        </p:spPr>
        <p:txBody>
          <a:bodyPr/>
          <a:lstStyle/>
          <a:p>
            <a:r>
              <a:rPr lang="de-DE" dirty="0" smtClean="0">
                <a:solidFill>
                  <a:schemeClr val="tx1"/>
                </a:solidFill>
              </a:rPr>
              <a:t>25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2" name="Textfeld 1"/>
          <p:cNvSpPr txBox="1"/>
          <p:nvPr/>
        </p:nvSpPr>
        <p:spPr>
          <a:xfrm>
            <a:off x="-9730" y="-47703"/>
            <a:ext cx="3356045" cy="72943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1.	Lernstrategien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2.	Zeitmanagement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    </a:t>
            </a:r>
            <a:r>
              <a:rPr lang="de-DE" b="1" dirty="0">
                <a:solidFill>
                  <a:schemeClr val="bg1"/>
                </a:solidFill>
              </a:rPr>
              <a:t>2</a:t>
            </a:r>
            <a:r>
              <a:rPr lang="de-DE" b="1" dirty="0" smtClean="0">
                <a:solidFill>
                  <a:schemeClr val="bg1"/>
                </a:solidFill>
              </a:rPr>
              <a:t>.a	Definition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    2.b	Wie erreiche ich ein </a:t>
            </a:r>
          </a:p>
          <a:p>
            <a:pPr defTabSz="288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gutes </a:t>
            </a:r>
          </a:p>
          <a:p>
            <a:pPr defTabSz="288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Zeitmanagement?</a:t>
            </a:r>
          </a:p>
          <a:p>
            <a:pPr defTabSz="252000"/>
            <a:r>
              <a:rPr lang="de-DE" b="1" dirty="0" smtClean="0">
                <a:solidFill>
                  <a:schemeClr val="bg1"/>
                </a:solidFill>
              </a:rPr>
              <a:t>		2.b.1	Resultate fest-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		legen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2.b.2	Zu erledigende 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		Aufgaben 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		ermitteln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2.b.3	Zuordnen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2.b.4	Plan der Zeit-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		</a:t>
            </a:r>
            <a:r>
              <a:rPr lang="de-DE" b="1" dirty="0" err="1" smtClean="0">
                <a:solidFill>
                  <a:schemeClr val="bg1"/>
                </a:solidFill>
              </a:rPr>
              <a:t>einteilung</a:t>
            </a:r>
            <a:endParaRPr lang="de-DE" b="1" dirty="0" smtClean="0">
              <a:solidFill>
                <a:schemeClr val="bg1"/>
              </a:solidFill>
            </a:endParaRP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2.b.5	Wochenplan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2.b.6</a:t>
            </a: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err="1" smtClean="0">
                <a:solidFill>
                  <a:schemeClr val="bg1"/>
                </a:solidFill>
              </a:rPr>
              <a:t>To</a:t>
            </a:r>
            <a:r>
              <a:rPr lang="de-DE" b="1" dirty="0" smtClean="0">
                <a:solidFill>
                  <a:schemeClr val="bg1"/>
                </a:solidFill>
              </a:rPr>
              <a:t>-Do-Liste</a:t>
            </a:r>
          </a:p>
          <a:p>
            <a:pPr defTabSz="252000"/>
            <a:r>
              <a:rPr lang="de-DE" b="1" dirty="0" smtClean="0">
                <a:solidFill>
                  <a:schemeClr val="bg1"/>
                </a:solidFill>
              </a:rPr>
              <a:t>		2.b.7</a:t>
            </a: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Zeiträuber</a:t>
            </a:r>
          </a:p>
          <a:p>
            <a:pPr defTabSz="72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								</a:t>
            </a:r>
            <a:r>
              <a:rPr lang="de-DE" b="1" u="sng" dirty="0" smtClean="0">
                <a:solidFill>
                  <a:schemeClr val="bg1"/>
                </a:solidFill>
              </a:rPr>
              <a:t>2.b.6.1	Definition</a:t>
            </a:r>
            <a:endParaRPr lang="de-DE" b="1" u="sng" dirty="0">
              <a:solidFill>
                <a:schemeClr val="bg1"/>
              </a:solidFill>
            </a:endParaRPr>
          </a:p>
          <a:p>
            <a:pPr defTabSz="72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								2.b.6.2	Wie </a:t>
            </a:r>
          </a:p>
          <a:p>
            <a:pPr defTabSz="72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																überwinde </a:t>
            </a:r>
          </a:p>
          <a:p>
            <a:pPr defTabSz="72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																ich diese?</a:t>
            </a:r>
            <a:r>
              <a:rPr lang="de-DE" b="1" dirty="0">
                <a:solidFill>
                  <a:schemeClr val="bg1"/>
                </a:solidFill>
              </a:rPr>
              <a:t>	</a:t>
            </a:r>
            <a:endParaRPr lang="de-DE" b="1" dirty="0" smtClean="0">
              <a:solidFill>
                <a:schemeClr val="bg1"/>
              </a:solidFill>
            </a:endParaRPr>
          </a:p>
          <a:p>
            <a:pPr defTabSz="72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3.	Lernumfeld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4.	Lernmedien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5.	Eigene </a:t>
            </a:r>
            <a:r>
              <a:rPr lang="de-DE" b="1" dirty="0">
                <a:solidFill>
                  <a:schemeClr val="bg1"/>
                </a:solidFill>
              </a:rPr>
              <a:t>Erfahrungen</a:t>
            </a:r>
          </a:p>
          <a:p>
            <a:pPr defTabSz="252000">
              <a:tabLst>
                <a:tab pos="288000" algn="l"/>
              </a:tabLst>
            </a:pPr>
            <a:endParaRPr lang="de-DE" b="1" dirty="0" smtClean="0">
              <a:solidFill>
                <a:schemeClr val="bg1"/>
              </a:solidFill>
            </a:endParaRPr>
          </a:p>
          <a:p>
            <a:pPr defTabSz="252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</a:t>
            </a:r>
          </a:p>
        </p:txBody>
      </p:sp>
      <p:sp>
        <p:nvSpPr>
          <p:cNvPr id="9" name="Textfeld 8"/>
          <p:cNvSpPr txBox="1"/>
          <p:nvPr/>
        </p:nvSpPr>
        <p:spPr>
          <a:xfrm>
            <a:off x="3911600" y="1689101"/>
            <a:ext cx="5867400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i="1" dirty="0" smtClean="0"/>
              <a:t>     </a:t>
            </a:r>
            <a:endParaRPr lang="de-DE" sz="2000" dirty="0" smtClean="0"/>
          </a:p>
          <a:p>
            <a:endParaRPr lang="de-DE" sz="2000" dirty="0" smtClean="0"/>
          </a:p>
          <a:p>
            <a:pPr>
              <a:buFontTx/>
              <a:buChar char="-"/>
            </a:pPr>
            <a:endParaRPr lang="de-DE" sz="2000" dirty="0" smtClean="0"/>
          </a:p>
          <a:p>
            <a:endParaRPr lang="de-DE" sz="2600" b="1" u="sng" dirty="0" smtClean="0"/>
          </a:p>
          <a:p>
            <a:endParaRPr lang="de-DE" sz="2600" b="1" u="sng" dirty="0"/>
          </a:p>
        </p:txBody>
      </p:sp>
      <p:sp>
        <p:nvSpPr>
          <p:cNvPr id="10" name="Textfeld 9"/>
          <p:cNvSpPr txBox="1"/>
          <p:nvPr/>
        </p:nvSpPr>
        <p:spPr>
          <a:xfrm>
            <a:off x="3346315" y="1471910"/>
            <a:ext cx="5867400" cy="5386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dirty="0" smtClean="0"/>
              <a:t>"</a:t>
            </a:r>
            <a:r>
              <a:rPr lang="de-DE" sz="2000" dirty="0"/>
              <a:t>Zeiträuber" sind diese Dinge, welche einen von den Aufgaben abhalten, welche man erledigen </a:t>
            </a:r>
            <a:r>
              <a:rPr lang="de-DE" sz="2000" dirty="0" smtClean="0"/>
              <a:t>will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de-DE" sz="2000" dirty="0"/>
              <a:t>Unterscheidung von inneren und äußeren Zeiträubern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de-DE" sz="2000" dirty="0"/>
              <a:t>Äußere Zeiträuber sind Zeiträuber, welche durch das Umfeld und nicht von uns selbst verursacht </a:t>
            </a:r>
            <a:r>
              <a:rPr lang="de-DE" sz="2000" dirty="0" smtClean="0"/>
              <a:t>werden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de-DE" sz="2000" dirty="0"/>
              <a:t>Innere Zeiträuber sind Zeiträuber, welche immer vorhanden sind (Motivation) ( Perfektionismus, Sorgen, Ängste)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de-DE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dirty="0"/>
          </a:p>
          <a:p>
            <a:r>
              <a:rPr lang="de-DE" i="1" dirty="0" smtClean="0"/>
              <a:t>     </a:t>
            </a:r>
            <a:endParaRPr lang="de-DE" sz="2000" dirty="0" smtClean="0"/>
          </a:p>
          <a:p>
            <a:endParaRPr lang="de-DE" sz="2000" dirty="0" smtClean="0"/>
          </a:p>
          <a:p>
            <a:pPr>
              <a:buFontTx/>
              <a:buChar char="-"/>
            </a:pPr>
            <a:endParaRPr lang="de-DE" sz="2000" dirty="0" smtClean="0"/>
          </a:p>
          <a:p>
            <a:endParaRPr lang="de-DE" sz="2600" b="1" u="sng" dirty="0" smtClean="0"/>
          </a:p>
          <a:p>
            <a:endParaRPr lang="de-DE" sz="2600" b="1" u="sng" dirty="0"/>
          </a:p>
        </p:txBody>
      </p:sp>
      <p:pic>
        <p:nvPicPr>
          <p:cNvPr id="11" name="Picture 2" descr="Logo der Fachhochschule Schmalkalde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6181" y="2007"/>
            <a:ext cx="3673850" cy="737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433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 rot="5400000">
            <a:off x="-1989307" y="1989306"/>
            <a:ext cx="6858000" cy="2879389"/>
          </a:xfrm>
          <a:solidFill>
            <a:schemeClr val="accent5">
              <a:lumMod val="75000"/>
            </a:schemeClr>
          </a:solidFill>
        </p:spPr>
        <p:txBody>
          <a:bodyPr/>
          <a:lstStyle/>
          <a:p>
            <a:endParaRPr lang="de-DE" dirty="0"/>
          </a:p>
        </p:txBody>
      </p:sp>
      <p:sp>
        <p:nvSpPr>
          <p:cNvPr id="7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6136532" cy="365125"/>
          </a:xfrm>
        </p:spPr>
        <p:txBody>
          <a:bodyPr/>
          <a:lstStyle/>
          <a:p>
            <a:r>
              <a:rPr lang="de-DE" dirty="0" smtClean="0">
                <a:solidFill>
                  <a:schemeClr val="tx1"/>
                </a:solidFill>
              </a:rPr>
              <a:t>Uwe </a:t>
            </a:r>
            <a:r>
              <a:rPr lang="de-DE" dirty="0" err="1" smtClean="0">
                <a:solidFill>
                  <a:schemeClr val="tx1"/>
                </a:solidFill>
              </a:rPr>
              <a:t>Neisen</a:t>
            </a:r>
            <a:r>
              <a:rPr lang="de-DE" dirty="0" smtClean="0">
                <a:solidFill>
                  <a:schemeClr val="tx1"/>
                </a:solidFill>
              </a:rPr>
              <a:t>, Yannick Hartung, </a:t>
            </a:r>
            <a:r>
              <a:rPr lang="de-DE" dirty="0" err="1" smtClean="0">
                <a:solidFill>
                  <a:schemeClr val="tx1"/>
                </a:solidFill>
              </a:rPr>
              <a:t>Yannic</a:t>
            </a:r>
            <a:r>
              <a:rPr lang="de-DE" dirty="0" smtClean="0">
                <a:solidFill>
                  <a:schemeClr val="tx1"/>
                </a:solidFill>
              </a:rPr>
              <a:t> </a:t>
            </a:r>
            <a:r>
              <a:rPr lang="de-DE" dirty="0" err="1" smtClean="0">
                <a:solidFill>
                  <a:schemeClr val="tx1"/>
                </a:solidFill>
              </a:rPr>
              <a:t>Klinzing</a:t>
            </a:r>
            <a:r>
              <a:rPr lang="de-DE" dirty="0" smtClean="0">
                <a:solidFill>
                  <a:schemeClr val="tx1"/>
                </a:solidFill>
              </a:rPr>
              <a:t>, Kevin Ziller 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8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9396919" y="6356349"/>
            <a:ext cx="2743200" cy="365125"/>
          </a:xfrm>
        </p:spPr>
        <p:txBody>
          <a:bodyPr/>
          <a:lstStyle/>
          <a:p>
            <a:r>
              <a:rPr lang="de-DE" dirty="0" smtClean="0">
                <a:solidFill>
                  <a:schemeClr val="tx1"/>
                </a:solidFill>
              </a:rPr>
              <a:t>26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2" name="Textfeld 1"/>
          <p:cNvSpPr txBox="1"/>
          <p:nvPr/>
        </p:nvSpPr>
        <p:spPr>
          <a:xfrm>
            <a:off x="-9730" y="-47703"/>
            <a:ext cx="3356045" cy="72943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1.	Lernstrategien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2.	Zeitmanagement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    </a:t>
            </a:r>
            <a:r>
              <a:rPr lang="de-DE" b="1" dirty="0">
                <a:solidFill>
                  <a:schemeClr val="bg1"/>
                </a:solidFill>
              </a:rPr>
              <a:t>2</a:t>
            </a:r>
            <a:r>
              <a:rPr lang="de-DE" b="1" dirty="0" smtClean="0">
                <a:solidFill>
                  <a:schemeClr val="bg1"/>
                </a:solidFill>
              </a:rPr>
              <a:t>.a	Definition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    2.b	Wie erreiche ich ein </a:t>
            </a:r>
          </a:p>
          <a:p>
            <a:pPr defTabSz="288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gutes </a:t>
            </a:r>
          </a:p>
          <a:p>
            <a:pPr defTabSz="288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Zeitmanagement?</a:t>
            </a:r>
          </a:p>
          <a:p>
            <a:pPr defTabSz="252000"/>
            <a:r>
              <a:rPr lang="de-DE" b="1" dirty="0" smtClean="0">
                <a:solidFill>
                  <a:schemeClr val="bg1"/>
                </a:solidFill>
              </a:rPr>
              <a:t>		2.b.1	Resultate fest-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		legen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2.b.2	Zu erledigende 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		Aufgaben 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		ermitteln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2.b.3	Zuordnen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2.b.4	Plan der Zeit-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		</a:t>
            </a:r>
            <a:r>
              <a:rPr lang="de-DE" b="1" dirty="0" err="1" smtClean="0">
                <a:solidFill>
                  <a:schemeClr val="bg1"/>
                </a:solidFill>
              </a:rPr>
              <a:t>einteilung</a:t>
            </a:r>
            <a:endParaRPr lang="de-DE" b="1" dirty="0" smtClean="0">
              <a:solidFill>
                <a:schemeClr val="bg1"/>
              </a:solidFill>
            </a:endParaRP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2.b.5	Wochenplan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2.b.6</a:t>
            </a: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err="1" smtClean="0">
                <a:solidFill>
                  <a:schemeClr val="bg1"/>
                </a:solidFill>
              </a:rPr>
              <a:t>To</a:t>
            </a:r>
            <a:r>
              <a:rPr lang="de-DE" b="1" dirty="0" smtClean="0">
                <a:solidFill>
                  <a:schemeClr val="bg1"/>
                </a:solidFill>
              </a:rPr>
              <a:t>-Do-Liste</a:t>
            </a:r>
          </a:p>
          <a:p>
            <a:pPr defTabSz="252000"/>
            <a:r>
              <a:rPr lang="de-DE" b="1" dirty="0" smtClean="0">
                <a:solidFill>
                  <a:schemeClr val="bg1"/>
                </a:solidFill>
              </a:rPr>
              <a:t>		2.b.7</a:t>
            </a: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Zeiträuber</a:t>
            </a:r>
          </a:p>
          <a:p>
            <a:pPr defTabSz="72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								2.b.6.1	Definition</a:t>
            </a:r>
            <a:endParaRPr lang="de-DE" b="1" dirty="0">
              <a:solidFill>
                <a:schemeClr val="bg1"/>
              </a:solidFill>
            </a:endParaRPr>
          </a:p>
          <a:p>
            <a:pPr defTabSz="72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								</a:t>
            </a:r>
            <a:r>
              <a:rPr lang="de-DE" b="1" u="sng" dirty="0" smtClean="0">
                <a:solidFill>
                  <a:schemeClr val="bg1"/>
                </a:solidFill>
              </a:rPr>
              <a:t>2.b.6.2	Wie </a:t>
            </a:r>
          </a:p>
          <a:p>
            <a:pPr defTabSz="72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																</a:t>
            </a:r>
            <a:r>
              <a:rPr lang="de-DE" b="1" u="sng" dirty="0" smtClean="0">
                <a:solidFill>
                  <a:schemeClr val="bg1"/>
                </a:solidFill>
              </a:rPr>
              <a:t>überwinde</a:t>
            </a:r>
            <a:r>
              <a:rPr lang="de-DE" b="1" dirty="0" smtClean="0">
                <a:solidFill>
                  <a:schemeClr val="bg1"/>
                </a:solidFill>
              </a:rPr>
              <a:t> </a:t>
            </a:r>
          </a:p>
          <a:p>
            <a:pPr defTabSz="72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																</a:t>
            </a:r>
            <a:r>
              <a:rPr lang="de-DE" b="1" u="sng" dirty="0" smtClean="0">
                <a:solidFill>
                  <a:schemeClr val="bg1"/>
                </a:solidFill>
              </a:rPr>
              <a:t>ich diese?</a:t>
            </a:r>
            <a:r>
              <a:rPr lang="de-DE" b="1" dirty="0">
                <a:solidFill>
                  <a:schemeClr val="bg1"/>
                </a:solidFill>
              </a:rPr>
              <a:t>	</a:t>
            </a:r>
            <a:endParaRPr lang="de-DE" b="1" dirty="0" smtClean="0">
              <a:solidFill>
                <a:schemeClr val="bg1"/>
              </a:solidFill>
            </a:endParaRPr>
          </a:p>
          <a:p>
            <a:pPr defTabSz="72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3.	Lernumfeld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4.	Lernmedien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5.	Eigene </a:t>
            </a:r>
            <a:r>
              <a:rPr lang="de-DE" b="1" dirty="0">
                <a:solidFill>
                  <a:schemeClr val="bg1"/>
                </a:solidFill>
              </a:rPr>
              <a:t>Erfahrungen</a:t>
            </a:r>
          </a:p>
          <a:p>
            <a:pPr defTabSz="252000">
              <a:tabLst>
                <a:tab pos="288000" algn="l"/>
              </a:tabLst>
            </a:pPr>
            <a:endParaRPr lang="de-DE" b="1" dirty="0" smtClean="0">
              <a:solidFill>
                <a:schemeClr val="bg1"/>
              </a:solidFill>
            </a:endParaRPr>
          </a:p>
          <a:p>
            <a:pPr defTabSz="252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</a:t>
            </a:r>
          </a:p>
        </p:txBody>
      </p:sp>
      <p:sp>
        <p:nvSpPr>
          <p:cNvPr id="9" name="Textfeld 8"/>
          <p:cNvSpPr txBox="1"/>
          <p:nvPr/>
        </p:nvSpPr>
        <p:spPr>
          <a:xfrm>
            <a:off x="3346315" y="1551080"/>
            <a:ext cx="5867400" cy="33547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de-DE" sz="2000" dirty="0"/>
              <a:t>Lösungen äußere Zeiträuber: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de-DE" sz="2000" dirty="0"/>
              <a:t>Überblick behalten</a:t>
            </a:r>
            <a:r>
              <a:rPr lang="de-DE" sz="2000" dirty="0" smtClean="0"/>
              <a:t>: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de-DE" sz="2000" dirty="0" smtClean="0"/>
              <a:t>Ablenkung </a:t>
            </a:r>
            <a:r>
              <a:rPr lang="de-DE" sz="2000" dirty="0"/>
              <a:t>und Lärm vermeiden</a:t>
            </a:r>
            <a:r>
              <a:rPr lang="de-DE" sz="2000" dirty="0" smtClean="0"/>
              <a:t>: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de-DE" sz="2000" dirty="0" smtClean="0"/>
              <a:t>Spontane Aufgaben: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de-DE" sz="2000" dirty="0" smtClean="0"/>
              <a:t>Wartezeiten </a:t>
            </a:r>
            <a:r>
              <a:rPr lang="de-DE" sz="2000" dirty="0"/>
              <a:t>nutzen:</a:t>
            </a:r>
          </a:p>
          <a:p>
            <a:r>
              <a:rPr lang="de-DE" sz="2000" i="1" dirty="0" smtClean="0"/>
              <a:t>     </a:t>
            </a:r>
            <a:endParaRPr lang="de-DE" sz="2000" dirty="0" smtClean="0"/>
          </a:p>
          <a:p>
            <a:endParaRPr lang="de-DE" sz="2000" dirty="0" smtClean="0"/>
          </a:p>
          <a:p>
            <a:pPr>
              <a:buFontTx/>
              <a:buChar char="-"/>
            </a:pPr>
            <a:endParaRPr lang="de-DE" sz="2000" dirty="0" smtClean="0"/>
          </a:p>
          <a:p>
            <a:endParaRPr lang="de-DE" sz="2600" b="1" u="sng" dirty="0" smtClean="0"/>
          </a:p>
          <a:p>
            <a:endParaRPr lang="de-DE" sz="2600" b="1" u="sng" dirty="0"/>
          </a:p>
        </p:txBody>
      </p:sp>
      <p:pic>
        <p:nvPicPr>
          <p:cNvPr id="10" name="Picture 2" descr="Logo der Fachhochschule Schmalkalde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6181" y="2007"/>
            <a:ext cx="3673850" cy="737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43711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 rot="5400000">
            <a:off x="-1989307" y="1989306"/>
            <a:ext cx="6858000" cy="2879389"/>
          </a:xfrm>
          <a:solidFill>
            <a:schemeClr val="accent5">
              <a:lumMod val="75000"/>
            </a:schemeClr>
          </a:solidFill>
        </p:spPr>
        <p:txBody>
          <a:bodyPr/>
          <a:lstStyle/>
          <a:p>
            <a:endParaRPr lang="de-DE" dirty="0"/>
          </a:p>
        </p:txBody>
      </p:sp>
      <p:sp>
        <p:nvSpPr>
          <p:cNvPr id="7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6136532" cy="365125"/>
          </a:xfrm>
        </p:spPr>
        <p:txBody>
          <a:bodyPr/>
          <a:lstStyle/>
          <a:p>
            <a:r>
              <a:rPr lang="de-DE" dirty="0" smtClean="0">
                <a:solidFill>
                  <a:schemeClr val="tx1"/>
                </a:solidFill>
              </a:rPr>
              <a:t>Uwe </a:t>
            </a:r>
            <a:r>
              <a:rPr lang="de-DE" dirty="0" err="1" smtClean="0">
                <a:solidFill>
                  <a:schemeClr val="tx1"/>
                </a:solidFill>
              </a:rPr>
              <a:t>Neisen</a:t>
            </a:r>
            <a:r>
              <a:rPr lang="de-DE" dirty="0" smtClean="0">
                <a:solidFill>
                  <a:schemeClr val="tx1"/>
                </a:solidFill>
              </a:rPr>
              <a:t>, Yannick Hartung, </a:t>
            </a:r>
            <a:r>
              <a:rPr lang="de-DE" dirty="0" err="1" smtClean="0">
                <a:solidFill>
                  <a:schemeClr val="tx1"/>
                </a:solidFill>
              </a:rPr>
              <a:t>Yannic</a:t>
            </a:r>
            <a:r>
              <a:rPr lang="de-DE" dirty="0" smtClean="0">
                <a:solidFill>
                  <a:schemeClr val="tx1"/>
                </a:solidFill>
              </a:rPr>
              <a:t> </a:t>
            </a:r>
            <a:r>
              <a:rPr lang="de-DE" dirty="0" err="1" smtClean="0">
                <a:solidFill>
                  <a:schemeClr val="tx1"/>
                </a:solidFill>
              </a:rPr>
              <a:t>Klinzing</a:t>
            </a:r>
            <a:r>
              <a:rPr lang="de-DE" dirty="0" smtClean="0">
                <a:solidFill>
                  <a:schemeClr val="tx1"/>
                </a:solidFill>
              </a:rPr>
              <a:t>, Kevin Ziller 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8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9396919" y="6356349"/>
            <a:ext cx="2743200" cy="365125"/>
          </a:xfrm>
        </p:spPr>
        <p:txBody>
          <a:bodyPr/>
          <a:lstStyle/>
          <a:p>
            <a:r>
              <a:rPr lang="de-DE" dirty="0" smtClean="0">
                <a:solidFill>
                  <a:schemeClr val="tx1"/>
                </a:solidFill>
              </a:rPr>
              <a:t>27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2" name="Textfeld 1"/>
          <p:cNvSpPr txBox="1"/>
          <p:nvPr/>
        </p:nvSpPr>
        <p:spPr>
          <a:xfrm>
            <a:off x="-9730" y="-47703"/>
            <a:ext cx="3356045" cy="72943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1.	Lernstrategien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2.	Zeitmanagement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    </a:t>
            </a:r>
            <a:r>
              <a:rPr lang="de-DE" b="1" dirty="0">
                <a:solidFill>
                  <a:schemeClr val="bg1"/>
                </a:solidFill>
              </a:rPr>
              <a:t>2</a:t>
            </a:r>
            <a:r>
              <a:rPr lang="de-DE" b="1" dirty="0" smtClean="0">
                <a:solidFill>
                  <a:schemeClr val="bg1"/>
                </a:solidFill>
              </a:rPr>
              <a:t>.a	Definition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    2.b	Wie erreiche ich ein </a:t>
            </a:r>
          </a:p>
          <a:p>
            <a:pPr defTabSz="288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gutes </a:t>
            </a:r>
          </a:p>
          <a:p>
            <a:pPr defTabSz="288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Zeitmanagement?</a:t>
            </a:r>
          </a:p>
          <a:p>
            <a:pPr defTabSz="252000"/>
            <a:r>
              <a:rPr lang="de-DE" b="1" dirty="0" smtClean="0">
                <a:solidFill>
                  <a:schemeClr val="bg1"/>
                </a:solidFill>
              </a:rPr>
              <a:t>		2.b.1	Resultate fest-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		legen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2.b.2	Zu erledigende 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		Aufgaben 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		ermitteln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2.b.3	Zuordnen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2.b.4	Plan der Zeit-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		</a:t>
            </a:r>
            <a:r>
              <a:rPr lang="de-DE" b="1" dirty="0" err="1" smtClean="0">
                <a:solidFill>
                  <a:schemeClr val="bg1"/>
                </a:solidFill>
              </a:rPr>
              <a:t>einteilung</a:t>
            </a:r>
            <a:endParaRPr lang="de-DE" b="1" dirty="0" smtClean="0">
              <a:solidFill>
                <a:schemeClr val="bg1"/>
              </a:solidFill>
            </a:endParaRP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2.b.5	Wochenplan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2.b.6</a:t>
            </a: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err="1" smtClean="0">
                <a:solidFill>
                  <a:schemeClr val="bg1"/>
                </a:solidFill>
              </a:rPr>
              <a:t>To</a:t>
            </a:r>
            <a:r>
              <a:rPr lang="de-DE" b="1" dirty="0" smtClean="0">
                <a:solidFill>
                  <a:schemeClr val="bg1"/>
                </a:solidFill>
              </a:rPr>
              <a:t>-Do-Liste</a:t>
            </a:r>
          </a:p>
          <a:p>
            <a:pPr defTabSz="252000"/>
            <a:r>
              <a:rPr lang="de-DE" b="1" dirty="0" smtClean="0">
                <a:solidFill>
                  <a:schemeClr val="bg1"/>
                </a:solidFill>
              </a:rPr>
              <a:t>		2.b.7</a:t>
            </a: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Zeiträuber</a:t>
            </a:r>
          </a:p>
          <a:p>
            <a:pPr defTabSz="72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								2.b.6.1	Definition</a:t>
            </a:r>
            <a:endParaRPr lang="de-DE" b="1" dirty="0">
              <a:solidFill>
                <a:schemeClr val="bg1"/>
              </a:solidFill>
            </a:endParaRPr>
          </a:p>
          <a:p>
            <a:pPr defTabSz="72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								</a:t>
            </a:r>
            <a:r>
              <a:rPr lang="de-DE" b="1" u="sng" dirty="0" smtClean="0">
                <a:solidFill>
                  <a:schemeClr val="bg1"/>
                </a:solidFill>
              </a:rPr>
              <a:t>2.b.6.2	Wie </a:t>
            </a:r>
          </a:p>
          <a:p>
            <a:pPr defTabSz="72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																</a:t>
            </a:r>
            <a:r>
              <a:rPr lang="de-DE" b="1" u="sng" dirty="0" smtClean="0">
                <a:solidFill>
                  <a:schemeClr val="bg1"/>
                </a:solidFill>
              </a:rPr>
              <a:t>überwinde</a:t>
            </a:r>
            <a:r>
              <a:rPr lang="de-DE" b="1" dirty="0" smtClean="0">
                <a:solidFill>
                  <a:schemeClr val="bg1"/>
                </a:solidFill>
              </a:rPr>
              <a:t> </a:t>
            </a:r>
          </a:p>
          <a:p>
            <a:pPr defTabSz="72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																</a:t>
            </a:r>
            <a:r>
              <a:rPr lang="de-DE" b="1" u="sng" dirty="0" smtClean="0">
                <a:solidFill>
                  <a:schemeClr val="bg1"/>
                </a:solidFill>
              </a:rPr>
              <a:t>ich diese?</a:t>
            </a:r>
            <a:r>
              <a:rPr lang="de-DE" b="1" dirty="0">
                <a:solidFill>
                  <a:schemeClr val="bg1"/>
                </a:solidFill>
              </a:rPr>
              <a:t>	</a:t>
            </a:r>
            <a:endParaRPr lang="de-DE" b="1" dirty="0" smtClean="0">
              <a:solidFill>
                <a:schemeClr val="bg1"/>
              </a:solidFill>
            </a:endParaRPr>
          </a:p>
          <a:p>
            <a:pPr defTabSz="72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3.	Lernumfeld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4.	Lernmedien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5.	Eigene </a:t>
            </a:r>
            <a:r>
              <a:rPr lang="de-DE" b="1" dirty="0">
                <a:solidFill>
                  <a:schemeClr val="bg1"/>
                </a:solidFill>
              </a:rPr>
              <a:t>Erfahrungen</a:t>
            </a:r>
          </a:p>
          <a:p>
            <a:pPr defTabSz="252000">
              <a:tabLst>
                <a:tab pos="288000" algn="l"/>
              </a:tabLst>
            </a:pPr>
            <a:endParaRPr lang="de-DE" b="1" dirty="0" smtClean="0">
              <a:solidFill>
                <a:schemeClr val="bg1"/>
              </a:solidFill>
            </a:endParaRPr>
          </a:p>
          <a:p>
            <a:pPr defTabSz="252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</a:t>
            </a:r>
          </a:p>
        </p:txBody>
      </p:sp>
      <p:sp>
        <p:nvSpPr>
          <p:cNvPr id="9" name="Textfeld 8"/>
          <p:cNvSpPr txBox="1"/>
          <p:nvPr/>
        </p:nvSpPr>
        <p:spPr>
          <a:xfrm>
            <a:off x="3346315" y="1620089"/>
            <a:ext cx="5867400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b="1" dirty="0"/>
              <a:t>Lösungen innere Zeiträuber: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de-DE" sz="2000" dirty="0"/>
              <a:t>Training, um den inneren „Schweinehund“ zu besiegen</a:t>
            </a:r>
          </a:p>
          <a:p>
            <a:pPr lvl="0"/>
            <a:endParaRPr lang="de-DE" sz="2000" dirty="0" smtClean="0"/>
          </a:p>
          <a:p>
            <a:endParaRPr lang="de-DE" sz="2000" dirty="0" smtClean="0"/>
          </a:p>
          <a:p>
            <a:pPr>
              <a:buFontTx/>
              <a:buChar char="-"/>
            </a:pPr>
            <a:endParaRPr lang="de-DE" sz="2000" dirty="0" smtClean="0"/>
          </a:p>
          <a:p>
            <a:endParaRPr lang="de-DE" sz="2600" b="1" u="sng" dirty="0" smtClean="0"/>
          </a:p>
          <a:p>
            <a:endParaRPr lang="de-DE" sz="2600" b="1" u="sng" dirty="0"/>
          </a:p>
        </p:txBody>
      </p:sp>
      <p:pic>
        <p:nvPicPr>
          <p:cNvPr id="10" name="Picture 2" descr="Logo der Fachhochschule Schmalkalde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6181" y="2007"/>
            <a:ext cx="3673850" cy="737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6371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 rot="5400000">
            <a:off x="-1989307" y="1989306"/>
            <a:ext cx="6858000" cy="2879389"/>
          </a:xfrm>
          <a:solidFill>
            <a:schemeClr val="accent5">
              <a:lumMod val="75000"/>
            </a:schemeClr>
          </a:solidFill>
        </p:spPr>
        <p:txBody>
          <a:bodyPr/>
          <a:lstStyle/>
          <a:p>
            <a:endParaRPr lang="de-DE" dirty="0"/>
          </a:p>
        </p:txBody>
      </p:sp>
      <p:sp>
        <p:nvSpPr>
          <p:cNvPr id="7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6136532" cy="365125"/>
          </a:xfrm>
        </p:spPr>
        <p:txBody>
          <a:bodyPr/>
          <a:lstStyle/>
          <a:p>
            <a:r>
              <a:rPr lang="de-DE" dirty="0" smtClean="0">
                <a:solidFill>
                  <a:schemeClr val="tx1"/>
                </a:solidFill>
              </a:rPr>
              <a:t>Uwe </a:t>
            </a:r>
            <a:r>
              <a:rPr lang="de-DE" dirty="0" err="1" smtClean="0">
                <a:solidFill>
                  <a:schemeClr val="tx1"/>
                </a:solidFill>
              </a:rPr>
              <a:t>Neisen</a:t>
            </a:r>
            <a:r>
              <a:rPr lang="de-DE" dirty="0" smtClean="0">
                <a:solidFill>
                  <a:schemeClr val="tx1"/>
                </a:solidFill>
              </a:rPr>
              <a:t>, Yannick Hartung, </a:t>
            </a:r>
            <a:r>
              <a:rPr lang="de-DE" dirty="0" err="1" smtClean="0">
                <a:solidFill>
                  <a:schemeClr val="tx1"/>
                </a:solidFill>
              </a:rPr>
              <a:t>Yannic</a:t>
            </a:r>
            <a:r>
              <a:rPr lang="de-DE" dirty="0" smtClean="0">
                <a:solidFill>
                  <a:schemeClr val="tx1"/>
                </a:solidFill>
              </a:rPr>
              <a:t> </a:t>
            </a:r>
            <a:r>
              <a:rPr lang="de-DE" dirty="0" err="1" smtClean="0">
                <a:solidFill>
                  <a:schemeClr val="tx1"/>
                </a:solidFill>
              </a:rPr>
              <a:t>Klinzing</a:t>
            </a:r>
            <a:r>
              <a:rPr lang="de-DE" dirty="0" smtClean="0">
                <a:solidFill>
                  <a:schemeClr val="tx1"/>
                </a:solidFill>
              </a:rPr>
              <a:t>, Kevin Ziller 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8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9396919" y="6356349"/>
            <a:ext cx="2743200" cy="365125"/>
          </a:xfrm>
        </p:spPr>
        <p:txBody>
          <a:bodyPr/>
          <a:lstStyle/>
          <a:p>
            <a:r>
              <a:rPr lang="de-DE" dirty="0" smtClean="0">
                <a:solidFill>
                  <a:schemeClr val="tx1"/>
                </a:solidFill>
              </a:rPr>
              <a:t>28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2" name="Textfeld 1"/>
          <p:cNvSpPr txBox="1"/>
          <p:nvPr/>
        </p:nvSpPr>
        <p:spPr>
          <a:xfrm>
            <a:off x="-9730" y="-47703"/>
            <a:ext cx="3356045" cy="72943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1.	Lernstrategien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2.	Zeitmanagement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    </a:t>
            </a:r>
            <a:r>
              <a:rPr lang="de-DE" b="1" dirty="0">
                <a:solidFill>
                  <a:schemeClr val="bg1"/>
                </a:solidFill>
              </a:rPr>
              <a:t>2</a:t>
            </a:r>
            <a:r>
              <a:rPr lang="de-DE" b="1" dirty="0" smtClean="0">
                <a:solidFill>
                  <a:schemeClr val="bg1"/>
                </a:solidFill>
              </a:rPr>
              <a:t>.a	Definition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    2.b	Wie erreiche ich ein </a:t>
            </a:r>
          </a:p>
          <a:p>
            <a:pPr defTabSz="288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gutes </a:t>
            </a:r>
          </a:p>
          <a:p>
            <a:pPr defTabSz="288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Zeitmanagement?</a:t>
            </a:r>
          </a:p>
          <a:p>
            <a:pPr defTabSz="252000"/>
            <a:r>
              <a:rPr lang="de-DE" b="1" dirty="0" smtClean="0">
                <a:solidFill>
                  <a:schemeClr val="bg1"/>
                </a:solidFill>
              </a:rPr>
              <a:t>		2.b.1	Resultate fest-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		legen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2.b.2	Zu erledigende 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		Aufgaben 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		ermitteln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2.b.3	Zuordnen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2.b.4	Plan der Zeit-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		</a:t>
            </a:r>
            <a:r>
              <a:rPr lang="de-DE" b="1" dirty="0" err="1" smtClean="0">
                <a:solidFill>
                  <a:schemeClr val="bg1"/>
                </a:solidFill>
              </a:rPr>
              <a:t>einteilung</a:t>
            </a:r>
            <a:endParaRPr lang="de-DE" b="1" dirty="0" smtClean="0">
              <a:solidFill>
                <a:schemeClr val="bg1"/>
              </a:solidFill>
            </a:endParaRP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2.b.5	Wochenplan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2.b.6</a:t>
            </a: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err="1" smtClean="0">
                <a:solidFill>
                  <a:schemeClr val="bg1"/>
                </a:solidFill>
              </a:rPr>
              <a:t>To</a:t>
            </a:r>
            <a:r>
              <a:rPr lang="de-DE" b="1" dirty="0" smtClean="0">
                <a:solidFill>
                  <a:schemeClr val="bg1"/>
                </a:solidFill>
              </a:rPr>
              <a:t>-Do-Liste</a:t>
            </a:r>
          </a:p>
          <a:p>
            <a:pPr defTabSz="252000"/>
            <a:r>
              <a:rPr lang="de-DE" b="1" dirty="0" smtClean="0">
                <a:solidFill>
                  <a:schemeClr val="bg1"/>
                </a:solidFill>
              </a:rPr>
              <a:t>		2.b.7</a:t>
            </a: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Zeiträuber</a:t>
            </a:r>
          </a:p>
          <a:p>
            <a:pPr defTabSz="72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								2.b.6.1	Definition</a:t>
            </a:r>
            <a:endParaRPr lang="de-DE" b="1" dirty="0">
              <a:solidFill>
                <a:schemeClr val="bg1"/>
              </a:solidFill>
            </a:endParaRPr>
          </a:p>
          <a:p>
            <a:pPr defTabSz="72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								</a:t>
            </a:r>
            <a:r>
              <a:rPr lang="de-DE" b="1" u="sng" dirty="0" smtClean="0">
                <a:solidFill>
                  <a:schemeClr val="bg1"/>
                </a:solidFill>
              </a:rPr>
              <a:t>2.b.6.2	Wie </a:t>
            </a:r>
          </a:p>
          <a:p>
            <a:pPr defTabSz="72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																</a:t>
            </a:r>
            <a:r>
              <a:rPr lang="de-DE" b="1" u="sng" dirty="0" smtClean="0">
                <a:solidFill>
                  <a:schemeClr val="bg1"/>
                </a:solidFill>
              </a:rPr>
              <a:t>überwinde</a:t>
            </a:r>
            <a:r>
              <a:rPr lang="de-DE" b="1" dirty="0" smtClean="0">
                <a:solidFill>
                  <a:schemeClr val="bg1"/>
                </a:solidFill>
              </a:rPr>
              <a:t> </a:t>
            </a:r>
          </a:p>
          <a:p>
            <a:pPr defTabSz="72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																</a:t>
            </a:r>
            <a:r>
              <a:rPr lang="de-DE" b="1" u="sng" dirty="0" smtClean="0">
                <a:solidFill>
                  <a:schemeClr val="bg1"/>
                </a:solidFill>
              </a:rPr>
              <a:t>ich diese?</a:t>
            </a:r>
            <a:r>
              <a:rPr lang="de-DE" b="1" dirty="0">
                <a:solidFill>
                  <a:schemeClr val="bg1"/>
                </a:solidFill>
              </a:rPr>
              <a:t>	</a:t>
            </a:r>
            <a:endParaRPr lang="de-DE" b="1" dirty="0" smtClean="0">
              <a:solidFill>
                <a:schemeClr val="bg1"/>
              </a:solidFill>
            </a:endParaRPr>
          </a:p>
          <a:p>
            <a:pPr defTabSz="72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3.	Lernumfeld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4.	Lernmedien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5.	Eigene </a:t>
            </a:r>
            <a:r>
              <a:rPr lang="de-DE" b="1" dirty="0">
                <a:solidFill>
                  <a:schemeClr val="bg1"/>
                </a:solidFill>
              </a:rPr>
              <a:t>Erfahrungen</a:t>
            </a:r>
          </a:p>
          <a:p>
            <a:pPr defTabSz="252000">
              <a:tabLst>
                <a:tab pos="288000" algn="l"/>
              </a:tabLst>
            </a:pPr>
            <a:endParaRPr lang="de-DE" b="1" dirty="0" smtClean="0">
              <a:solidFill>
                <a:schemeClr val="bg1"/>
              </a:solidFill>
            </a:endParaRPr>
          </a:p>
          <a:p>
            <a:pPr defTabSz="252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</a:t>
            </a:r>
          </a:p>
        </p:txBody>
      </p:sp>
      <p:sp>
        <p:nvSpPr>
          <p:cNvPr id="9" name="Textfeld 8"/>
          <p:cNvSpPr txBox="1"/>
          <p:nvPr/>
        </p:nvSpPr>
        <p:spPr>
          <a:xfrm>
            <a:off x="3346315" y="1611463"/>
            <a:ext cx="5867400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dirty="0"/>
              <a:t>Ebenfalls eine Art „Zeiträuber</a:t>
            </a:r>
            <a:r>
              <a:rPr lang="de-DE" sz="2000" dirty="0" smtClean="0"/>
              <a:t>“:</a:t>
            </a:r>
            <a:r>
              <a:rPr lang="de-DE" sz="2000" dirty="0"/>
              <a:t> </a:t>
            </a:r>
            <a:r>
              <a:rPr lang="de-DE" sz="2000" dirty="0" smtClean="0"/>
              <a:t>„</a:t>
            </a:r>
            <a:r>
              <a:rPr lang="de-DE" sz="2000" dirty="0"/>
              <a:t>nein-sagen</a:t>
            </a:r>
            <a:r>
              <a:rPr lang="de-DE" sz="2000" dirty="0" smtClean="0"/>
              <a:t>“: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dirty="0" smtClean="0"/>
              <a:t>manchmal </a:t>
            </a:r>
            <a:r>
              <a:rPr lang="de-DE" sz="2000" dirty="0"/>
              <a:t>sehr </a:t>
            </a:r>
            <a:r>
              <a:rPr lang="de-DE" sz="2000" dirty="0" smtClean="0"/>
              <a:t>sinnvoll</a:t>
            </a:r>
            <a:endParaRPr lang="de-DE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dirty="0" smtClean="0"/>
              <a:t>man </a:t>
            </a:r>
            <a:r>
              <a:rPr lang="de-DE" sz="2000" dirty="0"/>
              <a:t>schafft die Tagesaufgaben nicht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de-DE" sz="2000" dirty="0" smtClean="0"/>
          </a:p>
          <a:p>
            <a:endParaRPr lang="de-DE" sz="2000" dirty="0" smtClean="0"/>
          </a:p>
          <a:p>
            <a:pPr>
              <a:buFontTx/>
              <a:buChar char="-"/>
            </a:pPr>
            <a:endParaRPr lang="de-DE" sz="2000" dirty="0" smtClean="0"/>
          </a:p>
          <a:p>
            <a:endParaRPr lang="de-DE" sz="2600" b="1" u="sng" dirty="0" smtClean="0"/>
          </a:p>
          <a:p>
            <a:endParaRPr lang="de-DE" sz="2600" b="1" u="sng" dirty="0"/>
          </a:p>
        </p:txBody>
      </p:sp>
      <p:pic>
        <p:nvPicPr>
          <p:cNvPr id="10" name="Picture 2" descr="Logo der Fachhochschule Schmalkalde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6181" y="2007"/>
            <a:ext cx="3673850" cy="737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55495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 rot="5400000">
            <a:off x="-1989307" y="1989306"/>
            <a:ext cx="6858000" cy="2879389"/>
          </a:xfrm>
          <a:solidFill>
            <a:schemeClr val="accent5">
              <a:lumMod val="75000"/>
            </a:schemeClr>
          </a:solidFill>
        </p:spPr>
        <p:txBody>
          <a:bodyPr/>
          <a:lstStyle/>
          <a:p>
            <a:endParaRPr lang="de-DE" dirty="0"/>
          </a:p>
        </p:txBody>
      </p:sp>
      <p:sp>
        <p:nvSpPr>
          <p:cNvPr id="7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6136532" cy="365125"/>
          </a:xfrm>
        </p:spPr>
        <p:txBody>
          <a:bodyPr/>
          <a:lstStyle/>
          <a:p>
            <a:r>
              <a:rPr lang="de-DE" dirty="0" smtClean="0">
                <a:solidFill>
                  <a:schemeClr val="tx1"/>
                </a:solidFill>
              </a:rPr>
              <a:t>Uwe </a:t>
            </a:r>
            <a:r>
              <a:rPr lang="de-DE" dirty="0" err="1" smtClean="0">
                <a:solidFill>
                  <a:schemeClr val="tx1"/>
                </a:solidFill>
              </a:rPr>
              <a:t>Neisen</a:t>
            </a:r>
            <a:r>
              <a:rPr lang="de-DE" dirty="0" smtClean="0">
                <a:solidFill>
                  <a:schemeClr val="tx1"/>
                </a:solidFill>
              </a:rPr>
              <a:t>, Yannick Hartung, </a:t>
            </a:r>
            <a:r>
              <a:rPr lang="de-DE" dirty="0" err="1" smtClean="0">
                <a:solidFill>
                  <a:schemeClr val="tx1"/>
                </a:solidFill>
              </a:rPr>
              <a:t>Yannic</a:t>
            </a:r>
            <a:r>
              <a:rPr lang="de-DE" dirty="0" smtClean="0">
                <a:solidFill>
                  <a:schemeClr val="tx1"/>
                </a:solidFill>
              </a:rPr>
              <a:t> </a:t>
            </a:r>
            <a:r>
              <a:rPr lang="de-DE" dirty="0" err="1" smtClean="0">
                <a:solidFill>
                  <a:schemeClr val="tx1"/>
                </a:solidFill>
              </a:rPr>
              <a:t>Klinzing</a:t>
            </a:r>
            <a:r>
              <a:rPr lang="de-DE" dirty="0" smtClean="0">
                <a:solidFill>
                  <a:schemeClr val="tx1"/>
                </a:solidFill>
              </a:rPr>
              <a:t>, Kevin Ziller 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8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9396919" y="6356349"/>
            <a:ext cx="2743200" cy="365125"/>
          </a:xfrm>
        </p:spPr>
        <p:txBody>
          <a:bodyPr/>
          <a:lstStyle/>
          <a:p>
            <a:r>
              <a:rPr lang="de-DE" dirty="0" smtClean="0">
                <a:solidFill>
                  <a:schemeClr val="tx1"/>
                </a:solidFill>
              </a:rPr>
              <a:t>29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2" name="Textfeld 1"/>
          <p:cNvSpPr txBox="1"/>
          <p:nvPr/>
        </p:nvSpPr>
        <p:spPr>
          <a:xfrm>
            <a:off x="-9730" y="-47703"/>
            <a:ext cx="3356045" cy="75713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1.	Lernstrategien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2.	Zeitmanagement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3.	Lernumfeld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    </a:t>
            </a:r>
            <a:r>
              <a:rPr lang="de-DE" b="1" u="sng" dirty="0" smtClean="0">
                <a:solidFill>
                  <a:schemeClr val="bg1"/>
                </a:solidFill>
              </a:rPr>
              <a:t>3.a	Bedeutung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    3.b	Komponenten einer</a:t>
            </a:r>
          </a:p>
          <a:p>
            <a:pPr defTabSz="288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geeigneten </a:t>
            </a:r>
            <a:r>
              <a:rPr lang="de-DE" b="1" dirty="0" err="1" smtClean="0">
                <a:solidFill>
                  <a:schemeClr val="bg1"/>
                </a:solidFill>
              </a:rPr>
              <a:t>Lernum</a:t>
            </a:r>
            <a:r>
              <a:rPr lang="de-DE" b="1" dirty="0" smtClean="0">
                <a:solidFill>
                  <a:schemeClr val="bg1"/>
                </a:solidFill>
              </a:rPr>
              <a:t>-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		</a:t>
            </a:r>
            <a:r>
              <a:rPr lang="de-DE" b="1" dirty="0" err="1" smtClean="0">
                <a:solidFill>
                  <a:schemeClr val="bg1"/>
                </a:solidFill>
              </a:rPr>
              <a:t>gebung</a:t>
            </a:r>
            <a:r>
              <a:rPr lang="de-DE" b="1" dirty="0" smtClean="0">
                <a:solidFill>
                  <a:schemeClr val="bg1"/>
                </a:solidFill>
              </a:rPr>
              <a:t> am häuslichen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		Arbeitsplatz</a:t>
            </a:r>
          </a:p>
          <a:p>
            <a:pPr defTabSz="252000"/>
            <a:r>
              <a:rPr lang="de-DE" b="1" dirty="0" smtClean="0">
                <a:solidFill>
                  <a:schemeClr val="bg1"/>
                </a:solidFill>
              </a:rPr>
              <a:t>		3.b.1	Strukturierter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		Arbeitsplatz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3.b.2	Sitz-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		Stehmöglichkeiten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3.b.3	Lichtquelle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3.b.4	Ruhe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3.b.5	Temperatur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3.b.6	sonstiges</a:t>
            </a:r>
          </a:p>
          <a:p>
            <a:pPr defTabSz="288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    3.c	Effizientes Lernen </a:t>
            </a:r>
          </a:p>
          <a:p>
            <a:pPr defTabSz="288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außerhalb der eigenen</a:t>
            </a:r>
          </a:p>
          <a:p>
            <a:pPr defTabSz="288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vier Wände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		3.c.1	Hochschule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3.c.2	Bibliothek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3.c.3	Bahn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3.c.4	sonstige </a:t>
            </a:r>
            <a:r>
              <a:rPr lang="de-DE" b="1" dirty="0" err="1" smtClean="0">
                <a:solidFill>
                  <a:schemeClr val="bg1"/>
                </a:solidFill>
              </a:rPr>
              <a:t>Umgeb</a:t>
            </a:r>
            <a:r>
              <a:rPr lang="de-DE" b="1" dirty="0" smtClean="0">
                <a:solidFill>
                  <a:schemeClr val="bg1"/>
                </a:solidFill>
              </a:rPr>
              <a:t>.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4.	Lernmedien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5.	Eigene </a:t>
            </a:r>
            <a:r>
              <a:rPr lang="de-DE" b="1" dirty="0">
                <a:solidFill>
                  <a:schemeClr val="bg1"/>
                </a:solidFill>
              </a:rPr>
              <a:t>Erfahrungen</a:t>
            </a:r>
          </a:p>
          <a:p>
            <a:pPr defTabSz="252000">
              <a:tabLst>
                <a:tab pos="288000" algn="l"/>
              </a:tabLst>
            </a:pPr>
            <a:endParaRPr lang="de-DE" b="1" dirty="0" smtClean="0">
              <a:solidFill>
                <a:schemeClr val="bg1"/>
              </a:solidFill>
            </a:endParaRPr>
          </a:p>
          <a:p>
            <a:pPr defTabSz="252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</a:t>
            </a:r>
          </a:p>
        </p:txBody>
      </p:sp>
      <p:sp>
        <p:nvSpPr>
          <p:cNvPr id="9" name="Rechteck 8"/>
          <p:cNvSpPr/>
          <p:nvPr/>
        </p:nvSpPr>
        <p:spPr>
          <a:xfrm>
            <a:off x="3346315" y="1690062"/>
            <a:ext cx="8349803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dirty="0" smtClean="0"/>
              <a:t>Essentiell für effizientes Lernen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dirty="0" smtClean="0"/>
              <a:t>Interne (veränderbar) und externe Lernumgebung (unveränderbar)</a:t>
            </a:r>
            <a:endParaRPr lang="de-DE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dirty="0" smtClean="0"/>
              <a:t>Interne Lernumgebung beeinflusst durch: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dirty="0" smtClean="0"/>
              <a:t>Individuelle Bedürfnisse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dirty="0" smtClean="0"/>
              <a:t>Optimierung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dirty="0" smtClean="0"/>
              <a:t>Wohlfühlfaktor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dirty="0" smtClean="0"/>
              <a:t>Externe Lernumgebung nicht beeinflussbar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dirty="0" smtClean="0"/>
              <a:t>Lerneffekt nur durch eigenes Verhalten optimierbar  </a:t>
            </a:r>
          </a:p>
          <a:p>
            <a:endParaRPr lang="de-DE" sz="2000" dirty="0"/>
          </a:p>
          <a:p>
            <a:endParaRPr lang="de-DE" sz="20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sz="2000" dirty="0"/>
          </a:p>
        </p:txBody>
      </p:sp>
      <p:pic>
        <p:nvPicPr>
          <p:cNvPr id="10" name="Picture 2" descr="Logo der Fachhochschule Schmalkalde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6181" y="2007"/>
            <a:ext cx="3673850" cy="737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10803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 rot="5400000">
            <a:off x="-1989307" y="1989305"/>
            <a:ext cx="6858000" cy="2879389"/>
          </a:xfrm>
          <a:solidFill>
            <a:schemeClr val="accent5">
              <a:lumMod val="75000"/>
            </a:schemeClr>
          </a:solidFill>
        </p:spPr>
        <p:txBody>
          <a:bodyPr/>
          <a:lstStyle/>
          <a:p>
            <a:endParaRPr lang="de-DE" dirty="0"/>
          </a:p>
        </p:txBody>
      </p:sp>
      <p:sp>
        <p:nvSpPr>
          <p:cNvPr id="7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6136532" cy="365125"/>
          </a:xfrm>
        </p:spPr>
        <p:txBody>
          <a:bodyPr/>
          <a:lstStyle/>
          <a:p>
            <a:r>
              <a:rPr lang="de-DE" dirty="0" smtClean="0">
                <a:solidFill>
                  <a:schemeClr val="tx1"/>
                </a:solidFill>
              </a:rPr>
              <a:t>Uwe </a:t>
            </a:r>
            <a:r>
              <a:rPr lang="de-DE" dirty="0" err="1" smtClean="0">
                <a:solidFill>
                  <a:schemeClr val="tx1"/>
                </a:solidFill>
              </a:rPr>
              <a:t>Neisen</a:t>
            </a:r>
            <a:r>
              <a:rPr lang="de-DE" dirty="0" smtClean="0">
                <a:solidFill>
                  <a:schemeClr val="tx1"/>
                </a:solidFill>
              </a:rPr>
              <a:t>, Yannick Hartung, </a:t>
            </a:r>
            <a:r>
              <a:rPr lang="de-DE" dirty="0" err="1" smtClean="0">
                <a:solidFill>
                  <a:schemeClr val="tx1"/>
                </a:solidFill>
              </a:rPr>
              <a:t>Yannic</a:t>
            </a:r>
            <a:r>
              <a:rPr lang="de-DE" dirty="0" smtClean="0">
                <a:solidFill>
                  <a:schemeClr val="tx1"/>
                </a:solidFill>
              </a:rPr>
              <a:t> </a:t>
            </a:r>
            <a:r>
              <a:rPr lang="de-DE" dirty="0" err="1" smtClean="0">
                <a:solidFill>
                  <a:schemeClr val="tx1"/>
                </a:solidFill>
              </a:rPr>
              <a:t>Klinzing</a:t>
            </a:r>
            <a:r>
              <a:rPr lang="de-DE" dirty="0" smtClean="0">
                <a:solidFill>
                  <a:schemeClr val="tx1"/>
                </a:solidFill>
              </a:rPr>
              <a:t>, Kevin Ziller 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8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9396919" y="6356349"/>
            <a:ext cx="2743200" cy="365125"/>
          </a:xfrm>
        </p:spPr>
        <p:txBody>
          <a:bodyPr/>
          <a:lstStyle/>
          <a:p>
            <a:r>
              <a:rPr lang="de-DE" dirty="0" smtClean="0">
                <a:solidFill>
                  <a:schemeClr val="tx1"/>
                </a:solidFill>
              </a:rPr>
              <a:t>30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2" name="Textfeld 1"/>
          <p:cNvSpPr txBox="1"/>
          <p:nvPr/>
        </p:nvSpPr>
        <p:spPr>
          <a:xfrm>
            <a:off x="-9730" y="-47705"/>
            <a:ext cx="3356045" cy="72943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1.	Lernstrategien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2.	Zeitmanagement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3.	Lernumfeld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    3.a	Bedeutung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    </a:t>
            </a:r>
            <a:r>
              <a:rPr lang="de-DE" b="1" u="sng" dirty="0" smtClean="0">
                <a:solidFill>
                  <a:schemeClr val="bg1"/>
                </a:solidFill>
              </a:rPr>
              <a:t>3.b	Komponenten einer</a:t>
            </a:r>
          </a:p>
          <a:p>
            <a:pPr defTabSz="288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</a:t>
            </a:r>
            <a:r>
              <a:rPr lang="de-DE" b="1" u="sng" dirty="0" smtClean="0">
                <a:solidFill>
                  <a:schemeClr val="bg1"/>
                </a:solidFill>
              </a:rPr>
              <a:t>geeigneten </a:t>
            </a:r>
            <a:r>
              <a:rPr lang="de-DE" b="1" u="sng" dirty="0" err="1" smtClean="0">
                <a:solidFill>
                  <a:schemeClr val="bg1"/>
                </a:solidFill>
              </a:rPr>
              <a:t>Lernum</a:t>
            </a:r>
            <a:r>
              <a:rPr lang="de-DE" b="1" u="sng" dirty="0" smtClean="0">
                <a:solidFill>
                  <a:schemeClr val="bg1"/>
                </a:solidFill>
              </a:rPr>
              <a:t>-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		</a:t>
            </a:r>
            <a:r>
              <a:rPr lang="de-DE" b="1" u="sng" dirty="0" err="1" smtClean="0">
                <a:solidFill>
                  <a:schemeClr val="bg1"/>
                </a:solidFill>
              </a:rPr>
              <a:t>gebung</a:t>
            </a:r>
            <a:r>
              <a:rPr lang="de-DE" b="1" u="sng" dirty="0" smtClean="0">
                <a:solidFill>
                  <a:schemeClr val="bg1"/>
                </a:solidFill>
              </a:rPr>
              <a:t> am häuslichen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		</a:t>
            </a:r>
            <a:r>
              <a:rPr lang="de-DE" b="1" u="sng" dirty="0" smtClean="0">
                <a:solidFill>
                  <a:schemeClr val="bg1"/>
                </a:solidFill>
              </a:rPr>
              <a:t>Arbeitsplatz</a:t>
            </a:r>
          </a:p>
          <a:p>
            <a:pPr defTabSz="252000"/>
            <a:r>
              <a:rPr lang="de-DE" b="1" dirty="0" smtClean="0">
                <a:solidFill>
                  <a:schemeClr val="bg1"/>
                </a:solidFill>
              </a:rPr>
              <a:t>		3.b.1	Strukturierter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		Arbeitsplatz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3.b.2	Sitz-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		Stehmöglichkeiten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3.b.3	Lichtquelle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3.b.4	Ruhe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3.b.5	Temperatur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3.b.6	sonstiges</a:t>
            </a:r>
          </a:p>
          <a:p>
            <a:pPr defTabSz="288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    3.c	Effizientes Lernen </a:t>
            </a:r>
          </a:p>
          <a:p>
            <a:pPr defTabSz="288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außerhalb der eigenen</a:t>
            </a:r>
          </a:p>
          <a:p>
            <a:pPr defTabSz="288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vier Wände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		3.c.1	Hochschule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3.c.2	Bibliothek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3.c.3	Bahn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3.c.4	sonstige </a:t>
            </a:r>
            <a:r>
              <a:rPr lang="de-DE" b="1" dirty="0" err="1" smtClean="0">
                <a:solidFill>
                  <a:schemeClr val="bg1"/>
                </a:solidFill>
              </a:rPr>
              <a:t>Umgeb</a:t>
            </a:r>
            <a:r>
              <a:rPr lang="de-DE" b="1" dirty="0" smtClean="0">
                <a:solidFill>
                  <a:schemeClr val="bg1"/>
                </a:solidFill>
              </a:rPr>
              <a:t>.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4.	Lernmedien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5.	Eigene Erfahrungen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		</a:t>
            </a:r>
          </a:p>
        </p:txBody>
      </p:sp>
      <p:sp>
        <p:nvSpPr>
          <p:cNvPr id="9" name="Rechteck 8"/>
          <p:cNvSpPr/>
          <p:nvPr/>
        </p:nvSpPr>
        <p:spPr>
          <a:xfrm>
            <a:off x="3346315" y="1928828"/>
            <a:ext cx="8285408" cy="28315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dirty="0" smtClean="0"/>
              <a:t>Internes Lernumfeld erklärt am Beispiel des häuslichen Arbeitsplatzes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dirty="0" smtClean="0"/>
              <a:t>optimierbar durch: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dirty="0" smtClean="0"/>
              <a:t>Struktur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dirty="0"/>
              <a:t>G</a:t>
            </a:r>
            <a:r>
              <a:rPr lang="de-DE" sz="2000" dirty="0" smtClean="0"/>
              <a:t>eeignete Sitz- und Stehmöglichkeiten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dirty="0" smtClean="0"/>
              <a:t>Lichtquelle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dirty="0" smtClean="0"/>
              <a:t>Ruhe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dirty="0" smtClean="0"/>
              <a:t>Geeignete Temperatur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dirty="0" smtClean="0"/>
              <a:t>sonstige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dirty="0"/>
          </a:p>
        </p:txBody>
      </p:sp>
      <p:pic>
        <p:nvPicPr>
          <p:cNvPr id="10" name="Picture 2" descr="Logo der Fachhochschule Schmalkalde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6181" y="2007"/>
            <a:ext cx="3673850" cy="737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75518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 rot="5400000">
            <a:off x="-1989307" y="1989305"/>
            <a:ext cx="6858000" cy="2879389"/>
          </a:xfrm>
          <a:solidFill>
            <a:schemeClr val="accent5">
              <a:lumMod val="75000"/>
            </a:schemeClr>
          </a:solidFill>
        </p:spPr>
        <p:txBody>
          <a:bodyPr/>
          <a:lstStyle/>
          <a:p>
            <a:endParaRPr lang="de-DE" dirty="0"/>
          </a:p>
        </p:txBody>
      </p:sp>
      <p:sp>
        <p:nvSpPr>
          <p:cNvPr id="7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6136532" cy="365125"/>
          </a:xfrm>
        </p:spPr>
        <p:txBody>
          <a:bodyPr/>
          <a:lstStyle/>
          <a:p>
            <a:r>
              <a:rPr lang="de-DE" dirty="0" smtClean="0">
                <a:solidFill>
                  <a:schemeClr val="tx1"/>
                </a:solidFill>
              </a:rPr>
              <a:t>Uwe </a:t>
            </a:r>
            <a:r>
              <a:rPr lang="de-DE" dirty="0" err="1" smtClean="0">
                <a:solidFill>
                  <a:schemeClr val="tx1"/>
                </a:solidFill>
              </a:rPr>
              <a:t>Neisen</a:t>
            </a:r>
            <a:r>
              <a:rPr lang="de-DE" dirty="0" smtClean="0">
                <a:solidFill>
                  <a:schemeClr val="tx1"/>
                </a:solidFill>
              </a:rPr>
              <a:t>, Yannick Hartung, </a:t>
            </a:r>
            <a:r>
              <a:rPr lang="de-DE" dirty="0" err="1" smtClean="0">
                <a:solidFill>
                  <a:schemeClr val="tx1"/>
                </a:solidFill>
              </a:rPr>
              <a:t>Yannic</a:t>
            </a:r>
            <a:r>
              <a:rPr lang="de-DE" dirty="0" smtClean="0">
                <a:solidFill>
                  <a:schemeClr val="tx1"/>
                </a:solidFill>
              </a:rPr>
              <a:t> </a:t>
            </a:r>
            <a:r>
              <a:rPr lang="de-DE" dirty="0" err="1" smtClean="0">
                <a:solidFill>
                  <a:schemeClr val="tx1"/>
                </a:solidFill>
              </a:rPr>
              <a:t>Klinzing</a:t>
            </a:r>
            <a:r>
              <a:rPr lang="de-DE" dirty="0" smtClean="0">
                <a:solidFill>
                  <a:schemeClr val="tx1"/>
                </a:solidFill>
              </a:rPr>
              <a:t>, Kevin Ziller 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8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9396919" y="6356349"/>
            <a:ext cx="2743200" cy="365125"/>
          </a:xfrm>
        </p:spPr>
        <p:txBody>
          <a:bodyPr/>
          <a:lstStyle/>
          <a:p>
            <a:r>
              <a:rPr lang="de-DE" dirty="0" smtClean="0">
                <a:solidFill>
                  <a:schemeClr val="tx1"/>
                </a:solidFill>
              </a:rPr>
              <a:t>31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2" name="Textfeld 1"/>
          <p:cNvSpPr txBox="1"/>
          <p:nvPr/>
        </p:nvSpPr>
        <p:spPr>
          <a:xfrm>
            <a:off x="-9730" y="-47711"/>
            <a:ext cx="3356045" cy="72943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1.	Lernstrategien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2.	Zeitmanagement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3.	Lernumfeld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    3.a	Bedeutung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    3.b	Komponenten einer</a:t>
            </a:r>
          </a:p>
          <a:p>
            <a:pPr defTabSz="288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geeigneten </a:t>
            </a:r>
            <a:r>
              <a:rPr lang="de-DE" b="1" dirty="0" err="1" smtClean="0">
                <a:solidFill>
                  <a:schemeClr val="bg1"/>
                </a:solidFill>
              </a:rPr>
              <a:t>Lernum</a:t>
            </a:r>
            <a:r>
              <a:rPr lang="de-DE" b="1" dirty="0" smtClean="0">
                <a:solidFill>
                  <a:schemeClr val="bg1"/>
                </a:solidFill>
              </a:rPr>
              <a:t>-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		</a:t>
            </a:r>
            <a:r>
              <a:rPr lang="de-DE" b="1" dirty="0" err="1" smtClean="0">
                <a:solidFill>
                  <a:schemeClr val="bg1"/>
                </a:solidFill>
              </a:rPr>
              <a:t>gebung</a:t>
            </a:r>
            <a:r>
              <a:rPr lang="de-DE" b="1" dirty="0" smtClean="0">
                <a:solidFill>
                  <a:schemeClr val="bg1"/>
                </a:solidFill>
              </a:rPr>
              <a:t> am häuslichen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		Arbeitsplatz</a:t>
            </a:r>
          </a:p>
          <a:p>
            <a:pPr defTabSz="252000"/>
            <a:r>
              <a:rPr lang="de-DE" b="1" dirty="0" smtClean="0">
                <a:solidFill>
                  <a:schemeClr val="bg1"/>
                </a:solidFill>
              </a:rPr>
              <a:t>		</a:t>
            </a:r>
            <a:r>
              <a:rPr lang="de-DE" b="1" u="sng" dirty="0" smtClean="0">
                <a:solidFill>
                  <a:schemeClr val="bg1"/>
                </a:solidFill>
              </a:rPr>
              <a:t>3.b.1	Strukturierter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		</a:t>
            </a:r>
            <a:r>
              <a:rPr lang="de-DE" b="1" u="sng" dirty="0" smtClean="0">
                <a:solidFill>
                  <a:schemeClr val="bg1"/>
                </a:solidFill>
              </a:rPr>
              <a:t>Arbeitsplatz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3.b.2	Sitz-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		Stehmöglichkeiten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3.b.3	Lichtquelle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3.b.4	Ruhe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3.b.5	Temperatur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3.b.6	sonstiges</a:t>
            </a:r>
          </a:p>
          <a:p>
            <a:pPr defTabSz="288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    3.c	Effizientes Lernen </a:t>
            </a:r>
          </a:p>
          <a:p>
            <a:pPr defTabSz="288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außerhalb der eigenen</a:t>
            </a:r>
          </a:p>
          <a:p>
            <a:pPr defTabSz="288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vier Wände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		3.c.1	Hochschule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3.c.2	Bibliothek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3.c.3	Bahn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3.c.4	sonstige </a:t>
            </a:r>
            <a:r>
              <a:rPr lang="de-DE" b="1" dirty="0" err="1" smtClean="0">
                <a:solidFill>
                  <a:schemeClr val="bg1"/>
                </a:solidFill>
              </a:rPr>
              <a:t>Umgeb</a:t>
            </a:r>
            <a:r>
              <a:rPr lang="de-DE" b="1" dirty="0" smtClean="0">
                <a:solidFill>
                  <a:schemeClr val="bg1"/>
                </a:solidFill>
              </a:rPr>
              <a:t>.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4.	Lernmedien</a:t>
            </a:r>
            <a:endParaRPr lang="de-DE" b="1" dirty="0">
              <a:solidFill>
                <a:schemeClr val="bg1"/>
              </a:solidFill>
            </a:endParaRPr>
          </a:p>
          <a:p>
            <a:pPr defTabSz="252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5.	Eigene Erfahrungen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				</a:t>
            </a:r>
          </a:p>
        </p:txBody>
      </p:sp>
      <p:sp>
        <p:nvSpPr>
          <p:cNvPr id="9" name="Rechteck 8"/>
          <p:cNvSpPr/>
          <p:nvPr/>
        </p:nvSpPr>
        <p:spPr>
          <a:xfrm>
            <a:off x="3346315" y="1552899"/>
            <a:ext cx="6096000" cy="1323439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dirty="0" smtClean="0"/>
              <a:t>Wichtigsten Lernutensilien am Arbeitsplatz greifbar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dirty="0" smtClean="0"/>
              <a:t>Störfaktoren eliminieren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dirty="0" smtClean="0"/>
              <a:t>„strukturiertes Chaos“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dirty="0" smtClean="0"/>
              <a:t>Arbeitsplatz aufgeräumt verlassen</a:t>
            </a:r>
            <a:endParaRPr lang="de-DE" sz="2000" dirty="0"/>
          </a:p>
        </p:txBody>
      </p:sp>
      <p:pic>
        <p:nvPicPr>
          <p:cNvPr id="10" name="Grafik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2761" y="3179517"/>
            <a:ext cx="4374158" cy="3238779"/>
          </a:xfrm>
          <a:prstGeom prst="rect">
            <a:avLst/>
          </a:prstGeom>
        </p:spPr>
      </p:pic>
      <p:pic>
        <p:nvPicPr>
          <p:cNvPr id="11" name="Picture 2" descr="Logo der Fachhochschule Schmalkal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6181" y="2007"/>
            <a:ext cx="3673850" cy="737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25814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 rot="5400000">
            <a:off x="-1989307" y="1989305"/>
            <a:ext cx="6858000" cy="2879389"/>
          </a:xfrm>
          <a:solidFill>
            <a:schemeClr val="accent5">
              <a:lumMod val="75000"/>
            </a:schemeClr>
          </a:solidFill>
        </p:spPr>
        <p:txBody>
          <a:bodyPr/>
          <a:lstStyle/>
          <a:p>
            <a:endParaRPr lang="de-DE" dirty="0"/>
          </a:p>
        </p:txBody>
      </p:sp>
      <p:sp>
        <p:nvSpPr>
          <p:cNvPr id="7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6136532" cy="365125"/>
          </a:xfrm>
        </p:spPr>
        <p:txBody>
          <a:bodyPr/>
          <a:lstStyle/>
          <a:p>
            <a:r>
              <a:rPr lang="de-DE" dirty="0" smtClean="0">
                <a:solidFill>
                  <a:schemeClr val="tx1"/>
                </a:solidFill>
              </a:rPr>
              <a:t>Uwe </a:t>
            </a:r>
            <a:r>
              <a:rPr lang="de-DE" dirty="0" err="1" smtClean="0">
                <a:solidFill>
                  <a:schemeClr val="tx1"/>
                </a:solidFill>
              </a:rPr>
              <a:t>Neisen</a:t>
            </a:r>
            <a:r>
              <a:rPr lang="de-DE" dirty="0" smtClean="0">
                <a:solidFill>
                  <a:schemeClr val="tx1"/>
                </a:solidFill>
              </a:rPr>
              <a:t>, Yannick Hartung, </a:t>
            </a:r>
            <a:r>
              <a:rPr lang="de-DE" dirty="0" err="1" smtClean="0">
                <a:solidFill>
                  <a:schemeClr val="tx1"/>
                </a:solidFill>
              </a:rPr>
              <a:t>Yannic</a:t>
            </a:r>
            <a:r>
              <a:rPr lang="de-DE" dirty="0" smtClean="0">
                <a:solidFill>
                  <a:schemeClr val="tx1"/>
                </a:solidFill>
              </a:rPr>
              <a:t> </a:t>
            </a:r>
            <a:r>
              <a:rPr lang="de-DE" dirty="0" err="1" smtClean="0">
                <a:solidFill>
                  <a:schemeClr val="tx1"/>
                </a:solidFill>
              </a:rPr>
              <a:t>Klinzing</a:t>
            </a:r>
            <a:r>
              <a:rPr lang="de-DE" dirty="0" smtClean="0">
                <a:solidFill>
                  <a:schemeClr val="tx1"/>
                </a:solidFill>
              </a:rPr>
              <a:t>, Kevin Ziller 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8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9396919" y="6356349"/>
            <a:ext cx="2743200" cy="365125"/>
          </a:xfrm>
        </p:spPr>
        <p:txBody>
          <a:bodyPr/>
          <a:lstStyle/>
          <a:p>
            <a:r>
              <a:rPr lang="de-DE" dirty="0" smtClean="0">
                <a:solidFill>
                  <a:schemeClr val="tx1"/>
                </a:solidFill>
              </a:rPr>
              <a:t>32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2" name="Textfeld 1"/>
          <p:cNvSpPr txBox="1"/>
          <p:nvPr/>
        </p:nvSpPr>
        <p:spPr>
          <a:xfrm>
            <a:off x="-9730" y="-47706"/>
            <a:ext cx="3356045" cy="70173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1.	Lernstrategien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2.	Zeitmanagement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3.	Lernumfeld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    3.a	Bedeutung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    3.b	Komponenten einer</a:t>
            </a:r>
          </a:p>
          <a:p>
            <a:pPr defTabSz="288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geeigneten </a:t>
            </a:r>
            <a:r>
              <a:rPr lang="de-DE" b="1" dirty="0" err="1" smtClean="0">
                <a:solidFill>
                  <a:schemeClr val="bg1"/>
                </a:solidFill>
              </a:rPr>
              <a:t>Lernum</a:t>
            </a:r>
            <a:r>
              <a:rPr lang="de-DE" b="1" dirty="0" smtClean="0">
                <a:solidFill>
                  <a:schemeClr val="bg1"/>
                </a:solidFill>
              </a:rPr>
              <a:t>-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		</a:t>
            </a:r>
            <a:r>
              <a:rPr lang="de-DE" b="1" dirty="0" err="1" smtClean="0">
                <a:solidFill>
                  <a:schemeClr val="bg1"/>
                </a:solidFill>
              </a:rPr>
              <a:t>gebung</a:t>
            </a:r>
            <a:r>
              <a:rPr lang="de-DE" b="1" dirty="0" smtClean="0">
                <a:solidFill>
                  <a:schemeClr val="bg1"/>
                </a:solidFill>
              </a:rPr>
              <a:t> am häuslichen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		Arbeitsplatz</a:t>
            </a:r>
          </a:p>
          <a:p>
            <a:pPr defTabSz="252000"/>
            <a:r>
              <a:rPr lang="de-DE" b="1" dirty="0" smtClean="0">
                <a:solidFill>
                  <a:schemeClr val="bg1"/>
                </a:solidFill>
              </a:rPr>
              <a:t>		3.b.1	Strukturierter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		Arbeitsplatz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</a:t>
            </a:r>
            <a:r>
              <a:rPr lang="de-DE" b="1" u="sng" dirty="0" smtClean="0">
                <a:solidFill>
                  <a:schemeClr val="bg1"/>
                </a:solidFill>
              </a:rPr>
              <a:t>3.b.2	Sitz-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		</a:t>
            </a:r>
            <a:r>
              <a:rPr lang="de-DE" b="1" u="sng" dirty="0" smtClean="0">
                <a:solidFill>
                  <a:schemeClr val="bg1"/>
                </a:solidFill>
              </a:rPr>
              <a:t>Stehmöglichkeiten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3.b.3	Lichtquelle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3.b.4	Ruhe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3.b.5	Temperatur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3.b.6	sonstiges</a:t>
            </a:r>
          </a:p>
          <a:p>
            <a:pPr defTabSz="288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    3.c	Effizientes Lernen </a:t>
            </a:r>
          </a:p>
          <a:p>
            <a:pPr defTabSz="288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außerhalb der eigenen</a:t>
            </a:r>
          </a:p>
          <a:p>
            <a:pPr defTabSz="288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vier Wände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		3.c.1	Hochschule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3.c.2	Bibliothek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3.c.3	Bahn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3.c.4	sonstige </a:t>
            </a:r>
            <a:r>
              <a:rPr lang="de-DE" b="1" dirty="0" err="1" smtClean="0">
                <a:solidFill>
                  <a:schemeClr val="bg1"/>
                </a:solidFill>
              </a:rPr>
              <a:t>Umgeb</a:t>
            </a:r>
            <a:r>
              <a:rPr lang="de-DE" b="1" dirty="0" smtClean="0">
                <a:solidFill>
                  <a:schemeClr val="bg1"/>
                </a:solidFill>
              </a:rPr>
              <a:t>.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4.	Lernmedien</a:t>
            </a:r>
            <a:endParaRPr lang="de-DE" b="1" dirty="0">
              <a:solidFill>
                <a:schemeClr val="bg1"/>
              </a:solidFill>
            </a:endParaRPr>
          </a:p>
          <a:p>
            <a:pPr defTabSz="252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5.	Eigene Erfahrungen</a:t>
            </a:r>
          </a:p>
        </p:txBody>
      </p:sp>
      <p:sp>
        <p:nvSpPr>
          <p:cNvPr id="9" name="Rechteck 8"/>
          <p:cNvSpPr/>
          <p:nvPr/>
        </p:nvSpPr>
        <p:spPr>
          <a:xfrm>
            <a:off x="3346315" y="1797783"/>
            <a:ext cx="8221014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dirty="0" smtClean="0"/>
              <a:t>Am Arbeitsplatz Bürostuhl mit verstellbarer Höhe und Armlehne,  optional Rücklehnfunktion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dirty="0" smtClean="0"/>
              <a:t>Ungeeignete Sitzmöglichkeiten wie Hocker führen zu Verspannungen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dirty="0" smtClean="0"/>
              <a:t>Couch oder Sessel maximal zum Lesen geeignet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dirty="0" smtClean="0"/>
              <a:t>Alternativ Stehpulte </a:t>
            </a:r>
            <a:endParaRPr lang="de-DE" sz="2000" dirty="0"/>
          </a:p>
        </p:txBody>
      </p:sp>
      <p:pic>
        <p:nvPicPr>
          <p:cNvPr id="10" name="Grafik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9942" y="3483450"/>
            <a:ext cx="4210050" cy="2872899"/>
          </a:xfrm>
          <a:prstGeom prst="rect">
            <a:avLst/>
          </a:prstGeom>
        </p:spPr>
      </p:pic>
      <p:pic>
        <p:nvPicPr>
          <p:cNvPr id="11" name="Picture 2" descr="Logo der Fachhochschule Schmalkal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6181" y="2007"/>
            <a:ext cx="3673850" cy="737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77693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 rot="5400000">
            <a:off x="-1989307" y="1989305"/>
            <a:ext cx="6858000" cy="2879389"/>
          </a:xfrm>
          <a:solidFill>
            <a:schemeClr val="accent5">
              <a:lumMod val="75000"/>
            </a:schemeClr>
          </a:solidFill>
        </p:spPr>
        <p:txBody>
          <a:bodyPr/>
          <a:lstStyle/>
          <a:p>
            <a:endParaRPr lang="de-DE" dirty="0"/>
          </a:p>
        </p:txBody>
      </p:sp>
      <p:sp>
        <p:nvSpPr>
          <p:cNvPr id="7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6136532" cy="365125"/>
          </a:xfrm>
        </p:spPr>
        <p:txBody>
          <a:bodyPr/>
          <a:lstStyle/>
          <a:p>
            <a:r>
              <a:rPr lang="de-DE" dirty="0" smtClean="0">
                <a:solidFill>
                  <a:schemeClr val="tx1"/>
                </a:solidFill>
              </a:rPr>
              <a:t>Uwe </a:t>
            </a:r>
            <a:r>
              <a:rPr lang="de-DE" dirty="0" err="1" smtClean="0">
                <a:solidFill>
                  <a:schemeClr val="tx1"/>
                </a:solidFill>
              </a:rPr>
              <a:t>Neisen</a:t>
            </a:r>
            <a:r>
              <a:rPr lang="de-DE" dirty="0" smtClean="0">
                <a:solidFill>
                  <a:schemeClr val="tx1"/>
                </a:solidFill>
              </a:rPr>
              <a:t>, Yannick Hartung, </a:t>
            </a:r>
            <a:r>
              <a:rPr lang="de-DE" dirty="0" err="1" smtClean="0">
                <a:solidFill>
                  <a:schemeClr val="tx1"/>
                </a:solidFill>
              </a:rPr>
              <a:t>Yannic</a:t>
            </a:r>
            <a:r>
              <a:rPr lang="de-DE" dirty="0" smtClean="0">
                <a:solidFill>
                  <a:schemeClr val="tx1"/>
                </a:solidFill>
              </a:rPr>
              <a:t> </a:t>
            </a:r>
            <a:r>
              <a:rPr lang="de-DE" dirty="0" err="1" smtClean="0">
                <a:solidFill>
                  <a:schemeClr val="tx1"/>
                </a:solidFill>
              </a:rPr>
              <a:t>Klinzing</a:t>
            </a:r>
            <a:r>
              <a:rPr lang="de-DE" dirty="0" smtClean="0">
                <a:solidFill>
                  <a:schemeClr val="tx1"/>
                </a:solidFill>
              </a:rPr>
              <a:t>, Kevin Ziller 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8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9396919" y="6356349"/>
            <a:ext cx="2743200" cy="365125"/>
          </a:xfrm>
        </p:spPr>
        <p:txBody>
          <a:bodyPr/>
          <a:lstStyle/>
          <a:p>
            <a:r>
              <a:rPr lang="de-DE" dirty="0" smtClean="0">
                <a:solidFill>
                  <a:schemeClr val="tx1"/>
                </a:solidFill>
              </a:rPr>
              <a:t>33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2" name="Textfeld 1"/>
          <p:cNvSpPr txBox="1"/>
          <p:nvPr/>
        </p:nvSpPr>
        <p:spPr>
          <a:xfrm>
            <a:off x="-9730" y="-47706"/>
            <a:ext cx="3356045" cy="70173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1.	Lernstrategien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2.	Zeitmanagement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3.	Lernumfeld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    3.a	Bedeutung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    3.b	Komponenten einer</a:t>
            </a:r>
          </a:p>
          <a:p>
            <a:pPr defTabSz="288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geeigneten </a:t>
            </a:r>
            <a:r>
              <a:rPr lang="de-DE" b="1" dirty="0" err="1" smtClean="0">
                <a:solidFill>
                  <a:schemeClr val="bg1"/>
                </a:solidFill>
              </a:rPr>
              <a:t>Lernum</a:t>
            </a:r>
            <a:r>
              <a:rPr lang="de-DE" b="1" dirty="0" smtClean="0">
                <a:solidFill>
                  <a:schemeClr val="bg1"/>
                </a:solidFill>
              </a:rPr>
              <a:t>-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		</a:t>
            </a:r>
            <a:r>
              <a:rPr lang="de-DE" b="1" dirty="0" err="1" smtClean="0">
                <a:solidFill>
                  <a:schemeClr val="bg1"/>
                </a:solidFill>
              </a:rPr>
              <a:t>gebung</a:t>
            </a:r>
            <a:r>
              <a:rPr lang="de-DE" b="1" dirty="0" smtClean="0">
                <a:solidFill>
                  <a:schemeClr val="bg1"/>
                </a:solidFill>
              </a:rPr>
              <a:t> am häuslichen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		Arbeitsplatz</a:t>
            </a:r>
          </a:p>
          <a:p>
            <a:pPr defTabSz="252000"/>
            <a:r>
              <a:rPr lang="de-DE" b="1" dirty="0" smtClean="0">
                <a:solidFill>
                  <a:schemeClr val="bg1"/>
                </a:solidFill>
              </a:rPr>
              <a:t>		3.b.1	Strukturierter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		Arbeitsplatz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3.b.2	Sitz-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		Stehmöglichkeiten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</a:t>
            </a:r>
            <a:r>
              <a:rPr lang="de-DE" b="1" u="sng" dirty="0" smtClean="0">
                <a:solidFill>
                  <a:schemeClr val="bg1"/>
                </a:solidFill>
              </a:rPr>
              <a:t>3.b.3	Lichtquelle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3.b.4	Ruhe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3.b.5	Temperatur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3.b.6	sonstiges</a:t>
            </a:r>
          </a:p>
          <a:p>
            <a:pPr defTabSz="288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    3.c	Effizientes Lernen </a:t>
            </a:r>
          </a:p>
          <a:p>
            <a:pPr defTabSz="288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außerhalb der eigenen</a:t>
            </a:r>
          </a:p>
          <a:p>
            <a:pPr defTabSz="288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vier Wände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		3.c.1	Hochschule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3.c.2	Bibliothek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3.c.3	Bahn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3.c.4	sonstige </a:t>
            </a:r>
            <a:r>
              <a:rPr lang="de-DE" b="1" dirty="0" err="1" smtClean="0">
                <a:solidFill>
                  <a:schemeClr val="bg1"/>
                </a:solidFill>
              </a:rPr>
              <a:t>Umgeb</a:t>
            </a:r>
            <a:r>
              <a:rPr lang="de-DE" b="1" dirty="0" smtClean="0">
                <a:solidFill>
                  <a:schemeClr val="bg1"/>
                </a:solidFill>
              </a:rPr>
              <a:t>.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4.	Lernmedien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5.	Eigene Erfahrungen</a:t>
            </a:r>
          </a:p>
        </p:txBody>
      </p:sp>
      <p:sp>
        <p:nvSpPr>
          <p:cNvPr id="9" name="Rechteck 8"/>
          <p:cNvSpPr/>
          <p:nvPr/>
        </p:nvSpPr>
        <p:spPr>
          <a:xfrm>
            <a:off x="3356043" y="1419871"/>
            <a:ext cx="683687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dirty="0" smtClean="0"/>
              <a:t>Vorzugsweise Tageslicht (Helligkeit, Vitamin D, Endorphine)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dirty="0" smtClean="0"/>
              <a:t>Dennoch nicht unbedingt den Schreibtisch zum Fenster hin ausrichten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dirty="0" smtClean="0"/>
              <a:t>Zu später Stunde oder in Wintermonaten künstliche Lichtquelle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dirty="0" smtClean="0"/>
              <a:t>Sogenannte Tageslichtlampen empfehlenswert</a:t>
            </a:r>
          </a:p>
        </p:txBody>
      </p:sp>
      <p:pic>
        <p:nvPicPr>
          <p:cNvPr id="10" name="Grafik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8321" y="3522984"/>
            <a:ext cx="4117090" cy="2833365"/>
          </a:xfrm>
          <a:prstGeom prst="rect">
            <a:avLst/>
          </a:prstGeom>
        </p:spPr>
      </p:pic>
      <p:pic>
        <p:nvPicPr>
          <p:cNvPr id="11" name="Picture 2" descr="Logo der Fachhochschule Schmalkal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6181" y="2007"/>
            <a:ext cx="3673850" cy="737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37300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 rot="5400000">
            <a:off x="-1989307" y="1989305"/>
            <a:ext cx="6858000" cy="2879389"/>
          </a:xfrm>
          <a:solidFill>
            <a:schemeClr val="accent5">
              <a:lumMod val="75000"/>
            </a:schemeClr>
          </a:solidFill>
        </p:spPr>
        <p:txBody>
          <a:bodyPr/>
          <a:lstStyle/>
          <a:p>
            <a:endParaRPr lang="de-DE" dirty="0"/>
          </a:p>
        </p:txBody>
      </p:sp>
      <p:sp>
        <p:nvSpPr>
          <p:cNvPr id="7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6136532" cy="365125"/>
          </a:xfrm>
        </p:spPr>
        <p:txBody>
          <a:bodyPr/>
          <a:lstStyle/>
          <a:p>
            <a:r>
              <a:rPr lang="de-DE" dirty="0" smtClean="0">
                <a:solidFill>
                  <a:schemeClr val="tx1"/>
                </a:solidFill>
              </a:rPr>
              <a:t>Uwe </a:t>
            </a:r>
            <a:r>
              <a:rPr lang="de-DE" dirty="0" err="1" smtClean="0">
                <a:solidFill>
                  <a:schemeClr val="tx1"/>
                </a:solidFill>
              </a:rPr>
              <a:t>Neisen</a:t>
            </a:r>
            <a:r>
              <a:rPr lang="de-DE" dirty="0" smtClean="0">
                <a:solidFill>
                  <a:schemeClr val="tx1"/>
                </a:solidFill>
              </a:rPr>
              <a:t>, Yannick Hartung, </a:t>
            </a:r>
            <a:r>
              <a:rPr lang="de-DE" dirty="0" err="1" smtClean="0">
                <a:solidFill>
                  <a:schemeClr val="tx1"/>
                </a:solidFill>
              </a:rPr>
              <a:t>Yannic</a:t>
            </a:r>
            <a:r>
              <a:rPr lang="de-DE" dirty="0" smtClean="0">
                <a:solidFill>
                  <a:schemeClr val="tx1"/>
                </a:solidFill>
              </a:rPr>
              <a:t> </a:t>
            </a:r>
            <a:r>
              <a:rPr lang="de-DE" dirty="0" err="1" smtClean="0">
                <a:solidFill>
                  <a:schemeClr val="tx1"/>
                </a:solidFill>
              </a:rPr>
              <a:t>Klinzing</a:t>
            </a:r>
            <a:r>
              <a:rPr lang="de-DE" dirty="0" smtClean="0">
                <a:solidFill>
                  <a:schemeClr val="tx1"/>
                </a:solidFill>
              </a:rPr>
              <a:t>, Kevin Ziller 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8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9396919" y="6356349"/>
            <a:ext cx="2743200" cy="365125"/>
          </a:xfrm>
        </p:spPr>
        <p:txBody>
          <a:bodyPr/>
          <a:lstStyle/>
          <a:p>
            <a:r>
              <a:rPr lang="de-DE" dirty="0" smtClean="0">
                <a:solidFill>
                  <a:schemeClr val="tx1"/>
                </a:solidFill>
              </a:rPr>
              <a:t>34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2" name="Textfeld 1"/>
          <p:cNvSpPr txBox="1"/>
          <p:nvPr/>
        </p:nvSpPr>
        <p:spPr>
          <a:xfrm>
            <a:off x="-9730" y="-47710"/>
            <a:ext cx="3356045" cy="72943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1.	Lernstrategien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2.	Zeitmanagement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3.</a:t>
            </a: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Lernumfeld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    3.a	Bedeutung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    3.b	Komponenten einer</a:t>
            </a:r>
          </a:p>
          <a:p>
            <a:pPr defTabSz="288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geeigneten </a:t>
            </a:r>
            <a:r>
              <a:rPr lang="de-DE" b="1" dirty="0" err="1" smtClean="0">
                <a:solidFill>
                  <a:schemeClr val="bg1"/>
                </a:solidFill>
              </a:rPr>
              <a:t>Lernum</a:t>
            </a:r>
            <a:r>
              <a:rPr lang="de-DE" b="1" dirty="0" smtClean="0">
                <a:solidFill>
                  <a:schemeClr val="bg1"/>
                </a:solidFill>
              </a:rPr>
              <a:t>-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		</a:t>
            </a:r>
            <a:r>
              <a:rPr lang="de-DE" b="1" dirty="0" err="1" smtClean="0">
                <a:solidFill>
                  <a:schemeClr val="bg1"/>
                </a:solidFill>
              </a:rPr>
              <a:t>gebung</a:t>
            </a:r>
            <a:r>
              <a:rPr lang="de-DE" b="1" dirty="0" smtClean="0">
                <a:solidFill>
                  <a:schemeClr val="bg1"/>
                </a:solidFill>
              </a:rPr>
              <a:t> am häuslichen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		Arbeitsplatz</a:t>
            </a:r>
          </a:p>
          <a:p>
            <a:pPr defTabSz="252000"/>
            <a:r>
              <a:rPr lang="de-DE" b="1" dirty="0" smtClean="0">
                <a:solidFill>
                  <a:schemeClr val="bg1"/>
                </a:solidFill>
              </a:rPr>
              <a:t>		3.b.1	Strukturierter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		Arbeitsplatz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3.b.2	Sitz-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		Stehmöglichkeiten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3.b.3	Lichtquelle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</a:t>
            </a:r>
            <a:r>
              <a:rPr lang="de-DE" b="1" u="sng" dirty="0" smtClean="0">
                <a:solidFill>
                  <a:schemeClr val="bg1"/>
                </a:solidFill>
              </a:rPr>
              <a:t>3.b.4	Ruhe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3.b.5	Temperatur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3.b.6	sonstiges</a:t>
            </a:r>
          </a:p>
          <a:p>
            <a:pPr defTabSz="288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    3.c	Effizientes Lernen </a:t>
            </a:r>
          </a:p>
          <a:p>
            <a:pPr defTabSz="288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außerhalb der eigenen</a:t>
            </a:r>
          </a:p>
          <a:p>
            <a:pPr defTabSz="288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vier Wände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		3.c.1	Hochschule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3.c.2	Bibliothek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3.c.3	Bahn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3.c.4	sonstige </a:t>
            </a:r>
            <a:r>
              <a:rPr lang="de-DE" b="1" dirty="0" err="1" smtClean="0">
                <a:solidFill>
                  <a:schemeClr val="bg1"/>
                </a:solidFill>
              </a:rPr>
              <a:t>Umgeb</a:t>
            </a:r>
            <a:r>
              <a:rPr lang="de-DE" b="1" dirty="0" smtClean="0">
                <a:solidFill>
                  <a:schemeClr val="bg1"/>
                </a:solidFill>
              </a:rPr>
              <a:t>.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4.	Lernmedien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5.	Eigene Erfahrungen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		</a:t>
            </a:r>
          </a:p>
        </p:txBody>
      </p:sp>
      <p:sp>
        <p:nvSpPr>
          <p:cNvPr id="9" name="Rechteck 8"/>
          <p:cNvSpPr/>
          <p:nvPr/>
        </p:nvSpPr>
        <p:spPr>
          <a:xfrm>
            <a:off x="3346315" y="1359489"/>
            <a:ext cx="6997521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dirty="0" smtClean="0"/>
              <a:t>Hektik und Lärm im Umfeld vermeiden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dirty="0" smtClean="0"/>
              <a:t>In Wohngemeinschaften möglichst feste Lernzeiten arrangieren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dirty="0" smtClean="0"/>
              <a:t>Ansonsten Ohrstöpsel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dirty="0" smtClean="0"/>
              <a:t>Leise Musik im Hintergrund möglicherweise förderlich</a:t>
            </a:r>
            <a:endParaRPr lang="de-DE" sz="2000" dirty="0"/>
          </a:p>
        </p:txBody>
      </p:sp>
      <p:pic>
        <p:nvPicPr>
          <p:cNvPr id="10" name="Grafik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30241" y="3198168"/>
            <a:ext cx="6953250" cy="3158181"/>
          </a:xfrm>
          <a:prstGeom prst="rect">
            <a:avLst/>
          </a:prstGeom>
        </p:spPr>
      </p:pic>
      <p:pic>
        <p:nvPicPr>
          <p:cNvPr id="11" name="Picture 2" descr="Logo der Fachhochschule Schmalkal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6181" y="2007"/>
            <a:ext cx="3673850" cy="737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4942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 rot="5400000">
            <a:off x="-1989307" y="1989305"/>
            <a:ext cx="6858000" cy="2879389"/>
          </a:xfrm>
          <a:solidFill>
            <a:schemeClr val="accent5">
              <a:lumMod val="75000"/>
            </a:schemeClr>
          </a:solidFill>
        </p:spPr>
        <p:txBody>
          <a:bodyPr/>
          <a:lstStyle/>
          <a:p>
            <a:endParaRPr lang="de-DE" dirty="0"/>
          </a:p>
        </p:txBody>
      </p:sp>
      <p:sp>
        <p:nvSpPr>
          <p:cNvPr id="7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6136532" cy="365125"/>
          </a:xfrm>
        </p:spPr>
        <p:txBody>
          <a:bodyPr/>
          <a:lstStyle/>
          <a:p>
            <a:r>
              <a:rPr lang="de-DE" dirty="0" smtClean="0">
                <a:solidFill>
                  <a:schemeClr val="tx1"/>
                </a:solidFill>
              </a:rPr>
              <a:t>Uwe </a:t>
            </a:r>
            <a:r>
              <a:rPr lang="de-DE" dirty="0" err="1" smtClean="0">
                <a:solidFill>
                  <a:schemeClr val="tx1"/>
                </a:solidFill>
              </a:rPr>
              <a:t>Neisen</a:t>
            </a:r>
            <a:r>
              <a:rPr lang="de-DE" dirty="0" smtClean="0">
                <a:solidFill>
                  <a:schemeClr val="tx1"/>
                </a:solidFill>
              </a:rPr>
              <a:t>, Yannick Hartung, </a:t>
            </a:r>
            <a:r>
              <a:rPr lang="de-DE" dirty="0" err="1" smtClean="0">
                <a:solidFill>
                  <a:schemeClr val="tx1"/>
                </a:solidFill>
              </a:rPr>
              <a:t>Yannic</a:t>
            </a:r>
            <a:r>
              <a:rPr lang="de-DE" dirty="0" smtClean="0">
                <a:solidFill>
                  <a:schemeClr val="tx1"/>
                </a:solidFill>
              </a:rPr>
              <a:t> </a:t>
            </a:r>
            <a:r>
              <a:rPr lang="de-DE" dirty="0" err="1" smtClean="0">
                <a:solidFill>
                  <a:schemeClr val="tx1"/>
                </a:solidFill>
              </a:rPr>
              <a:t>Klinzing</a:t>
            </a:r>
            <a:r>
              <a:rPr lang="de-DE" dirty="0" smtClean="0">
                <a:solidFill>
                  <a:schemeClr val="tx1"/>
                </a:solidFill>
              </a:rPr>
              <a:t>, Kevin Ziller 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8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9396919" y="6356349"/>
            <a:ext cx="2743200" cy="365125"/>
          </a:xfrm>
        </p:spPr>
        <p:txBody>
          <a:bodyPr/>
          <a:lstStyle/>
          <a:p>
            <a:r>
              <a:rPr lang="de-DE" dirty="0" smtClean="0">
                <a:solidFill>
                  <a:schemeClr val="tx1"/>
                </a:solidFill>
              </a:rPr>
              <a:t>35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2" name="Textfeld 1"/>
          <p:cNvSpPr txBox="1"/>
          <p:nvPr/>
        </p:nvSpPr>
        <p:spPr>
          <a:xfrm>
            <a:off x="-9730" y="-47706"/>
            <a:ext cx="3356045" cy="72943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1.	Lernstrategien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2.	Zeitmanagement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3.	Lernumfeld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    3.a	Bedeutung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    3.b	Komponenten einer</a:t>
            </a:r>
          </a:p>
          <a:p>
            <a:pPr defTabSz="288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geeigneten </a:t>
            </a:r>
            <a:r>
              <a:rPr lang="de-DE" b="1" dirty="0" err="1" smtClean="0">
                <a:solidFill>
                  <a:schemeClr val="bg1"/>
                </a:solidFill>
              </a:rPr>
              <a:t>Lernum</a:t>
            </a:r>
            <a:r>
              <a:rPr lang="de-DE" b="1" dirty="0" smtClean="0">
                <a:solidFill>
                  <a:schemeClr val="bg1"/>
                </a:solidFill>
              </a:rPr>
              <a:t>-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		</a:t>
            </a:r>
            <a:r>
              <a:rPr lang="de-DE" b="1" dirty="0" err="1" smtClean="0">
                <a:solidFill>
                  <a:schemeClr val="bg1"/>
                </a:solidFill>
              </a:rPr>
              <a:t>gebung</a:t>
            </a:r>
            <a:r>
              <a:rPr lang="de-DE" b="1" dirty="0" smtClean="0">
                <a:solidFill>
                  <a:schemeClr val="bg1"/>
                </a:solidFill>
              </a:rPr>
              <a:t> am häuslichen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		Arbeitsplatz</a:t>
            </a:r>
          </a:p>
          <a:p>
            <a:pPr defTabSz="252000"/>
            <a:r>
              <a:rPr lang="de-DE" b="1" dirty="0" smtClean="0">
                <a:solidFill>
                  <a:schemeClr val="bg1"/>
                </a:solidFill>
              </a:rPr>
              <a:t>		3.b.1	Strukturierter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		Arbeitsplatz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3.b.2	Sitz-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		Stehmöglichkeiten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3.b.3	Lichtquelle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3.b.4	Ruhe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</a:t>
            </a:r>
            <a:r>
              <a:rPr lang="de-DE" b="1" u="sng" dirty="0" smtClean="0">
                <a:solidFill>
                  <a:schemeClr val="bg1"/>
                </a:solidFill>
              </a:rPr>
              <a:t>3.b.5	Temperatur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3.b.6	sonstiges</a:t>
            </a:r>
          </a:p>
          <a:p>
            <a:pPr defTabSz="288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    3.c	Effizientes Lernen </a:t>
            </a:r>
          </a:p>
          <a:p>
            <a:pPr defTabSz="288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außerhalb der eigenen</a:t>
            </a:r>
          </a:p>
          <a:p>
            <a:pPr defTabSz="288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vier Wände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		3.c.1	Hochschule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3.c.2	Bibliothek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3.c.3	Bahn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3.c.4	sonstige </a:t>
            </a:r>
            <a:r>
              <a:rPr lang="de-DE" b="1" dirty="0" err="1" smtClean="0">
                <a:solidFill>
                  <a:schemeClr val="bg1"/>
                </a:solidFill>
              </a:rPr>
              <a:t>Umgeb</a:t>
            </a:r>
            <a:r>
              <a:rPr lang="de-DE" b="1" dirty="0" smtClean="0">
                <a:solidFill>
                  <a:schemeClr val="bg1"/>
                </a:solidFill>
              </a:rPr>
              <a:t>.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4.	Lernmedien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5.	Eigene Erfahrungen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		</a:t>
            </a:r>
          </a:p>
        </p:txBody>
      </p:sp>
      <p:sp>
        <p:nvSpPr>
          <p:cNvPr id="4" name="Rechteck 3"/>
          <p:cNvSpPr/>
          <p:nvPr/>
        </p:nvSpPr>
        <p:spPr>
          <a:xfrm>
            <a:off x="3346315" y="1543985"/>
            <a:ext cx="6096000" cy="1015663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dirty="0"/>
              <a:t>Variiert von Mensch zu Mensch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dirty="0"/>
              <a:t>Empfohlen wird eine Raumtemperatur von 18-20 Grad Celsius</a:t>
            </a:r>
          </a:p>
        </p:txBody>
      </p:sp>
      <p:pic>
        <p:nvPicPr>
          <p:cNvPr id="9" name="Grafik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97029" y="2861791"/>
            <a:ext cx="5699890" cy="2890274"/>
          </a:xfrm>
          <a:prstGeom prst="rect">
            <a:avLst/>
          </a:prstGeom>
        </p:spPr>
      </p:pic>
      <p:pic>
        <p:nvPicPr>
          <p:cNvPr id="10" name="Picture 2" descr="Logo der Fachhochschule Schmalkal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6181" y="2007"/>
            <a:ext cx="3673850" cy="737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38124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 rot="5400000">
            <a:off x="-1989307" y="1989305"/>
            <a:ext cx="6858000" cy="2879389"/>
          </a:xfrm>
          <a:solidFill>
            <a:schemeClr val="accent5">
              <a:lumMod val="75000"/>
            </a:schemeClr>
          </a:solidFill>
        </p:spPr>
        <p:txBody>
          <a:bodyPr/>
          <a:lstStyle/>
          <a:p>
            <a:endParaRPr lang="de-DE" dirty="0"/>
          </a:p>
        </p:txBody>
      </p:sp>
      <p:sp>
        <p:nvSpPr>
          <p:cNvPr id="7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6136532" cy="365125"/>
          </a:xfrm>
        </p:spPr>
        <p:txBody>
          <a:bodyPr/>
          <a:lstStyle/>
          <a:p>
            <a:r>
              <a:rPr lang="de-DE" dirty="0" smtClean="0">
                <a:solidFill>
                  <a:schemeClr val="tx1"/>
                </a:solidFill>
              </a:rPr>
              <a:t>Uwe </a:t>
            </a:r>
            <a:r>
              <a:rPr lang="de-DE" dirty="0" err="1" smtClean="0">
                <a:solidFill>
                  <a:schemeClr val="tx1"/>
                </a:solidFill>
              </a:rPr>
              <a:t>Neisen</a:t>
            </a:r>
            <a:r>
              <a:rPr lang="de-DE" dirty="0" smtClean="0">
                <a:solidFill>
                  <a:schemeClr val="tx1"/>
                </a:solidFill>
              </a:rPr>
              <a:t>, Yannick Hartung, </a:t>
            </a:r>
            <a:r>
              <a:rPr lang="de-DE" dirty="0" err="1" smtClean="0">
                <a:solidFill>
                  <a:schemeClr val="tx1"/>
                </a:solidFill>
              </a:rPr>
              <a:t>Yannic</a:t>
            </a:r>
            <a:r>
              <a:rPr lang="de-DE" dirty="0" smtClean="0">
                <a:solidFill>
                  <a:schemeClr val="tx1"/>
                </a:solidFill>
              </a:rPr>
              <a:t> </a:t>
            </a:r>
            <a:r>
              <a:rPr lang="de-DE" dirty="0" err="1" smtClean="0">
                <a:solidFill>
                  <a:schemeClr val="tx1"/>
                </a:solidFill>
              </a:rPr>
              <a:t>Klinzing</a:t>
            </a:r>
            <a:r>
              <a:rPr lang="de-DE" dirty="0" smtClean="0">
                <a:solidFill>
                  <a:schemeClr val="tx1"/>
                </a:solidFill>
              </a:rPr>
              <a:t>, Kevin Ziller 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8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9396919" y="6356349"/>
            <a:ext cx="2743200" cy="365125"/>
          </a:xfrm>
        </p:spPr>
        <p:txBody>
          <a:bodyPr/>
          <a:lstStyle/>
          <a:p>
            <a:r>
              <a:rPr lang="de-DE" dirty="0" smtClean="0">
                <a:solidFill>
                  <a:schemeClr val="tx1"/>
                </a:solidFill>
              </a:rPr>
              <a:t>36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2" name="Textfeld 1"/>
          <p:cNvSpPr txBox="1"/>
          <p:nvPr/>
        </p:nvSpPr>
        <p:spPr>
          <a:xfrm>
            <a:off x="-9730" y="-47710"/>
            <a:ext cx="3356045" cy="72943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1.	Lernstrategien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2.	Zeitmanagement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3.	Lernumfeld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    3.a	Bedeutung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    3.b	Komponenten einer</a:t>
            </a:r>
          </a:p>
          <a:p>
            <a:pPr defTabSz="288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geeigneten </a:t>
            </a:r>
            <a:r>
              <a:rPr lang="de-DE" b="1" dirty="0" err="1" smtClean="0">
                <a:solidFill>
                  <a:schemeClr val="bg1"/>
                </a:solidFill>
              </a:rPr>
              <a:t>Lernum</a:t>
            </a:r>
            <a:r>
              <a:rPr lang="de-DE" b="1" dirty="0" smtClean="0">
                <a:solidFill>
                  <a:schemeClr val="bg1"/>
                </a:solidFill>
              </a:rPr>
              <a:t>-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		</a:t>
            </a:r>
            <a:r>
              <a:rPr lang="de-DE" b="1" dirty="0" err="1" smtClean="0">
                <a:solidFill>
                  <a:schemeClr val="bg1"/>
                </a:solidFill>
              </a:rPr>
              <a:t>gebung</a:t>
            </a:r>
            <a:r>
              <a:rPr lang="de-DE" b="1" dirty="0" smtClean="0">
                <a:solidFill>
                  <a:schemeClr val="bg1"/>
                </a:solidFill>
              </a:rPr>
              <a:t> am häuslichen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		Arbeitsplatz</a:t>
            </a:r>
          </a:p>
          <a:p>
            <a:pPr defTabSz="252000"/>
            <a:r>
              <a:rPr lang="de-DE" b="1" dirty="0" smtClean="0">
                <a:solidFill>
                  <a:schemeClr val="bg1"/>
                </a:solidFill>
              </a:rPr>
              <a:t>		3.b.1	Strukturierter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		Arbeitsplatz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3.b.2	Sitz-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		Stehmöglichkeiten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3.b.3	Lichtquelle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3.b.4	Ruhe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3.b.5	Temperatur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</a:t>
            </a:r>
            <a:r>
              <a:rPr lang="de-DE" b="1" u="sng" dirty="0" smtClean="0">
                <a:solidFill>
                  <a:schemeClr val="bg1"/>
                </a:solidFill>
              </a:rPr>
              <a:t>3.b.6	sonstiges</a:t>
            </a:r>
          </a:p>
          <a:p>
            <a:pPr defTabSz="288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    3.c	Effizientes Lernen </a:t>
            </a:r>
          </a:p>
          <a:p>
            <a:pPr defTabSz="288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außerhalb der eigenen</a:t>
            </a:r>
          </a:p>
          <a:p>
            <a:pPr defTabSz="288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vier Wände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		3.c.1	Hochschule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3.c.2	Bibliothek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3.c.3	Bahn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3.c.4	sonstige </a:t>
            </a:r>
            <a:r>
              <a:rPr lang="de-DE" b="1" dirty="0" err="1" smtClean="0">
                <a:solidFill>
                  <a:schemeClr val="bg1"/>
                </a:solidFill>
              </a:rPr>
              <a:t>Umgeb</a:t>
            </a:r>
            <a:r>
              <a:rPr lang="de-DE" b="1" dirty="0" smtClean="0">
                <a:solidFill>
                  <a:schemeClr val="bg1"/>
                </a:solidFill>
              </a:rPr>
              <a:t>.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4.	Lernmedien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5.	Eigene Erfahrungen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		</a:t>
            </a:r>
          </a:p>
        </p:txBody>
      </p:sp>
      <p:sp>
        <p:nvSpPr>
          <p:cNvPr id="9" name="Rechteck 8"/>
          <p:cNvSpPr/>
          <p:nvPr/>
        </p:nvSpPr>
        <p:spPr>
          <a:xfrm>
            <a:off x="3346315" y="1551562"/>
            <a:ext cx="8208135" cy="18774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dirty="0" smtClean="0"/>
              <a:t>Keine Handys oder andere Kommunikationsmöglichkeiten, eher Lerngruppen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dirty="0" smtClean="0"/>
              <a:t>„Stecker ziehen“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dirty="0" smtClean="0"/>
              <a:t>Nervennahrung in Reichweite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dirty="0"/>
          </a:p>
        </p:txBody>
      </p:sp>
      <p:pic>
        <p:nvPicPr>
          <p:cNvPr id="10" name="Grafik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94727" y="2969102"/>
            <a:ext cx="4662152" cy="3460191"/>
          </a:xfrm>
          <a:prstGeom prst="rect">
            <a:avLst/>
          </a:prstGeom>
        </p:spPr>
      </p:pic>
      <p:pic>
        <p:nvPicPr>
          <p:cNvPr id="11" name="Picture 2" descr="Logo der Fachhochschule Schmalkal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6181" y="2007"/>
            <a:ext cx="3673850" cy="737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21823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 rot="5400000">
            <a:off x="-1989307" y="1989305"/>
            <a:ext cx="6858000" cy="2879389"/>
          </a:xfrm>
          <a:solidFill>
            <a:schemeClr val="accent5">
              <a:lumMod val="75000"/>
            </a:schemeClr>
          </a:solidFill>
        </p:spPr>
        <p:txBody>
          <a:bodyPr/>
          <a:lstStyle/>
          <a:p>
            <a:endParaRPr lang="de-DE" dirty="0"/>
          </a:p>
        </p:txBody>
      </p:sp>
      <p:sp>
        <p:nvSpPr>
          <p:cNvPr id="7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6136532" cy="365125"/>
          </a:xfrm>
        </p:spPr>
        <p:txBody>
          <a:bodyPr/>
          <a:lstStyle/>
          <a:p>
            <a:r>
              <a:rPr lang="de-DE" dirty="0" smtClean="0">
                <a:solidFill>
                  <a:schemeClr val="tx1"/>
                </a:solidFill>
              </a:rPr>
              <a:t>Uwe </a:t>
            </a:r>
            <a:r>
              <a:rPr lang="de-DE" dirty="0" err="1" smtClean="0">
                <a:solidFill>
                  <a:schemeClr val="tx1"/>
                </a:solidFill>
              </a:rPr>
              <a:t>Neisen</a:t>
            </a:r>
            <a:r>
              <a:rPr lang="de-DE" dirty="0" smtClean="0">
                <a:solidFill>
                  <a:schemeClr val="tx1"/>
                </a:solidFill>
              </a:rPr>
              <a:t>, Yannick Hartung, </a:t>
            </a:r>
            <a:r>
              <a:rPr lang="de-DE" dirty="0" err="1" smtClean="0">
                <a:solidFill>
                  <a:schemeClr val="tx1"/>
                </a:solidFill>
              </a:rPr>
              <a:t>Yannic</a:t>
            </a:r>
            <a:r>
              <a:rPr lang="de-DE" dirty="0" smtClean="0">
                <a:solidFill>
                  <a:schemeClr val="tx1"/>
                </a:solidFill>
              </a:rPr>
              <a:t> </a:t>
            </a:r>
            <a:r>
              <a:rPr lang="de-DE" dirty="0" err="1" smtClean="0">
                <a:solidFill>
                  <a:schemeClr val="tx1"/>
                </a:solidFill>
              </a:rPr>
              <a:t>Klinzing</a:t>
            </a:r>
            <a:r>
              <a:rPr lang="de-DE" dirty="0" smtClean="0">
                <a:solidFill>
                  <a:schemeClr val="tx1"/>
                </a:solidFill>
              </a:rPr>
              <a:t>, Kevin Ziller 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8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9396919" y="6356349"/>
            <a:ext cx="2743200" cy="365125"/>
          </a:xfrm>
        </p:spPr>
        <p:txBody>
          <a:bodyPr/>
          <a:lstStyle/>
          <a:p>
            <a:r>
              <a:rPr lang="de-DE" dirty="0" smtClean="0">
                <a:solidFill>
                  <a:schemeClr val="tx1"/>
                </a:solidFill>
              </a:rPr>
              <a:t>37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2" name="Textfeld 1"/>
          <p:cNvSpPr txBox="1"/>
          <p:nvPr/>
        </p:nvSpPr>
        <p:spPr>
          <a:xfrm>
            <a:off x="-9730" y="-47699"/>
            <a:ext cx="3356045" cy="72943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1.	Lernstrategien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2.	Zeitmanagement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3.	Lernumfeld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    3.a	Bedeutung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    3.b	Komponenten einer</a:t>
            </a:r>
          </a:p>
          <a:p>
            <a:pPr defTabSz="288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geeigneten </a:t>
            </a:r>
            <a:r>
              <a:rPr lang="de-DE" b="1" dirty="0" err="1" smtClean="0">
                <a:solidFill>
                  <a:schemeClr val="bg1"/>
                </a:solidFill>
              </a:rPr>
              <a:t>Lernum</a:t>
            </a:r>
            <a:r>
              <a:rPr lang="de-DE" b="1" dirty="0" smtClean="0">
                <a:solidFill>
                  <a:schemeClr val="bg1"/>
                </a:solidFill>
              </a:rPr>
              <a:t>-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		</a:t>
            </a:r>
            <a:r>
              <a:rPr lang="de-DE" b="1" dirty="0" err="1" smtClean="0">
                <a:solidFill>
                  <a:schemeClr val="bg1"/>
                </a:solidFill>
              </a:rPr>
              <a:t>gebung</a:t>
            </a:r>
            <a:r>
              <a:rPr lang="de-DE" b="1" dirty="0" smtClean="0">
                <a:solidFill>
                  <a:schemeClr val="bg1"/>
                </a:solidFill>
              </a:rPr>
              <a:t> am häuslichen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		Arbeitsplatz</a:t>
            </a:r>
          </a:p>
          <a:p>
            <a:pPr defTabSz="252000"/>
            <a:r>
              <a:rPr lang="de-DE" b="1" dirty="0" smtClean="0">
                <a:solidFill>
                  <a:schemeClr val="bg1"/>
                </a:solidFill>
              </a:rPr>
              <a:t>		3.b.1	Strukturierter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		Arbeitsplatz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3.b.2	Sitz-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		Stehmöglichkeiten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3.b.3	Lichtquelle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3.b.4	Ruhe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3.b.5	Temperatur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3.b.6	sonstiges</a:t>
            </a:r>
          </a:p>
          <a:p>
            <a:pPr defTabSz="288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    3.c	Effizientes Lernen </a:t>
            </a:r>
          </a:p>
          <a:p>
            <a:pPr defTabSz="288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außerhalb der eigenen</a:t>
            </a:r>
          </a:p>
          <a:p>
            <a:pPr defTabSz="288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vier Wände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		</a:t>
            </a:r>
            <a:r>
              <a:rPr lang="de-DE" b="1" u="sng" dirty="0" smtClean="0">
                <a:solidFill>
                  <a:schemeClr val="bg1"/>
                </a:solidFill>
              </a:rPr>
              <a:t>3.c.1	Hochschule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3.c.2	Bibliothek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3.c.3	Bahn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3.c.4	sonstige </a:t>
            </a:r>
            <a:r>
              <a:rPr lang="de-DE" b="1" dirty="0" err="1" smtClean="0">
                <a:solidFill>
                  <a:schemeClr val="bg1"/>
                </a:solidFill>
              </a:rPr>
              <a:t>Umgeb</a:t>
            </a:r>
            <a:r>
              <a:rPr lang="de-DE" b="1" dirty="0" smtClean="0">
                <a:solidFill>
                  <a:schemeClr val="bg1"/>
                </a:solidFill>
              </a:rPr>
              <a:t>.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4.	Lernmedien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5.	Eigene Erfahrungen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		</a:t>
            </a:r>
          </a:p>
        </p:txBody>
      </p:sp>
      <p:sp>
        <p:nvSpPr>
          <p:cNvPr id="9" name="Rechteck 8"/>
          <p:cNvSpPr/>
          <p:nvPr/>
        </p:nvSpPr>
        <p:spPr>
          <a:xfrm>
            <a:off x="3346315" y="1968237"/>
            <a:ext cx="6096000" cy="1938992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dirty="0" smtClean="0"/>
              <a:t>Lernunterlagen mitbringen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dirty="0" smtClean="0"/>
              <a:t>Notizen anfertigen, fördert das </a:t>
            </a:r>
          </a:p>
          <a:p>
            <a:r>
              <a:rPr lang="de-DE" sz="2000" dirty="0" smtClean="0"/>
              <a:t>     Einprägen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dirty="0" smtClean="0"/>
              <a:t>Die vorderen Reihen besetzen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dirty="0" smtClean="0"/>
              <a:t>Nicht unbedingt neben den Freunden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sz="2000" dirty="0"/>
          </a:p>
        </p:txBody>
      </p:sp>
      <p:pic>
        <p:nvPicPr>
          <p:cNvPr id="10" name="Grafik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25949" y="1981852"/>
            <a:ext cx="4356100" cy="4374496"/>
          </a:xfrm>
          <a:prstGeom prst="rect">
            <a:avLst/>
          </a:prstGeom>
        </p:spPr>
      </p:pic>
      <p:pic>
        <p:nvPicPr>
          <p:cNvPr id="11" name="Picture 2" descr="Logo der Fachhochschule Schmalkal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6181" y="2007"/>
            <a:ext cx="3673850" cy="737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07801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 rot="5400000">
            <a:off x="-1989307" y="1989305"/>
            <a:ext cx="6858000" cy="2879389"/>
          </a:xfrm>
          <a:solidFill>
            <a:schemeClr val="accent5">
              <a:lumMod val="75000"/>
            </a:schemeClr>
          </a:solidFill>
        </p:spPr>
        <p:txBody>
          <a:bodyPr/>
          <a:lstStyle/>
          <a:p>
            <a:endParaRPr lang="de-DE" dirty="0"/>
          </a:p>
        </p:txBody>
      </p:sp>
      <p:sp>
        <p:nvSpPr>
          <p:cNvPr id="7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6136532" cy="365125"/>
          </a:xfrm>
        </p:spPr>
        <p:txBody>
          <a:bodyPr/>
          <a:lstStyle/>
          <a:p>
            <a:r>
              <a:rPr lang="de-DE" dirty="0" smtClean="0">
                <a:solidFill>
                  <a:schemeClr val="tx1"/>
                </a:solidFill>
              </a:rPr>
              <a:t>Uwe </a:t>
            </a:r>
            <a:r>
              <a:rPr lang="de-DE" dirty="0" err="1" smtClean="0">
                <a:solidFill>
                  <a:schemeClr val="tx1"/>
                </a:solidFill>
              </a:rPr>
              <a:t>Neisen</a:t>
            </a:r>
            <a:r>
              <a:rPr lang="de-DE" dirty="0" smtClean="0">
                <a:solidFill>
                  <a:schemeClr val="tx1"/>
                </a:solidFill>
              </a:rPr>
              <a:t>, Yannick Hartung, </a:t>
            </a:r>
            <a:r>
              <a:rPr lang="de-DE" dirty="0" err="1" smtClean="0">
                <a:solidFill>
                  <a:schemeClr val="tx1"/>
                </a:solidFill>
              </a:rPr>
              <a:t>Yannic</a:t>
            </a:r>
            <a:r>
              <a:rPr lang="de-DE" dirty="0" smtClean="0">
                <a:solidFill>
                  <a:schemeClr val="tx1"/>
                </a:solidFill>
              </a:rPr>
              <a:t> </a:t>
            </a:r>
            <a:r>
              <a:rPr lang="de-DE" dirty="0" err="1" smtClean="0">
                <a:solidFill>
                  <a:schemeClr val="tx1"/>
                </a:solidFill>
              </a:rPr>
              <a:t>Klinzing</a:t>
            </a:r>
            <a:r>
              <a:rPr lang="de-DE" dirty="0" smtClean="0">
                <a:solidFill>
                  <a:schemeClr val="tx1"/>
                </a:solidFill>
              </a:rPr>
              <a:t>, Kevin Ziller 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8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9396919" y="6356349"/>
            <a:ext cx="2743200" cy="365125"/>
          </a:xfrm>
        </p:spPr>
        <p:txBody>
          <a:bodyPr/>
          <a:lstStyle/>
          <a:p>
            <a:r>
              <a:rPr lang="de-DE" dirty="0" smtClean="0">
                <a:solidFill>
                  <a:schemeClr val="tx1"/>
                </a:solidFill>
              </a:rPr>
              <a:t>38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2" name="Textfeld 1"/>
          <p:cNvSpPr txBox="1"/>
          <p:nvPr/>
        </p:nvSpPr>
        <p:spPr>
          <a:xfrm>
            <a:off x="-9730" y="-47706"/>
            <a:ext cx="3356045" cy="72943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1.	Lernstrategien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2.	Zeitmanagement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3.	Lernumfeld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    3.a	Bedeutung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    3.b	Komponenten einer</a:t>
            </a:r>
          </a:p>
          <a:p>
            <a:pPr defTabSz="288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geeigneten </a:t>
            </a:r>
            <a:r>
              <a:rPr lang="de-DE" b="1" dirty="0" err="1" smtClean="0">
                <a:solidFill>
                  <a:schemeClr val="bg1"/>
                </a:solidFill>
              </a:rPr>
              <a:t>Lernum</a:t>
            </a:r>
            <a:r>
              <a:rPr lang="de-DE" b="1" dirty="0" smtClean="0">
                <a:solidFill>
                  <a:schemeClr val="bg1"/>
                </a:solidFill>
              </a:rPr>
              <a:t>-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		</a:t>
            </a:r>
            <a:r>
              <a:rPr lang="de-DE" b="1" dirty="0" err="1" smtClean="0">
                <a:solidFill>
                  <a:schemeClr val="bg1"/>
                </a:solidFill>
              </a:rPr>
              <a:t>gebung</a:t>
            </a:r>
            <a:r>
              <a:rPr lang="de-DE" b="1" dirty="0" smtClean="0">
                <a:solidFill>
                  <a:schemeClr val="bg1"/>
                </a:solidFill>
              </a:rPr>
              <a:t> am häuslichen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		Arbeitsplatz</a:t>
            </a:r>
          </a:p>
          <a:p>
            <a:pPr defTabSz="252000"/>
            <a:r>
              <a:rPr lang="de-DE" b="1" dirty="0" smtClean="0">
                <a:solidFill>
                  <a:schemeClr val="bg1"/>
                </a:solidFill>
              </a:rPr>
              <a:t>		3.b.1	Strukturierter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		Arbeitsplatz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3.b.2	Sitz-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		Stehmöglichkeiten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3.b.3	Lichtquelle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3.b.4	Ruhe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3.b.5	Temperatur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3.b.6	sonstiges</a:t>
            </a:r>
          </a:p>
          <a:p>
            <a:pPr defTabSz="288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    3.c	Effizientes Lernen </a:t>
            </a:r>
          </a:p>
          <a:p>
            <a:pPr defTabSz="288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außerhalb der eigenen</a:t>
            </a:r>
          </a:p>
          <a:p>
            <a:pPr defTabSz="288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vier Wände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		3.c.1	Hochschule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</a:t>
            </a:r>
            <a:r>
              <a:rPr lang="de-DE" b="1" u="sng" dirty="0" smtClean="0">
                <a:solidFill>
                  <a:schemeClr val="bg1"/>
                </a:solidFill>
              </a:rPr>
              <a:t>3.c.2	Bibliothek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3.c.3	Bahn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3.c.4	sonstige </a:t>
            </a:r>
            <a:r>
              <a:rPr lang="de-DE" b="1" dirty="0" err="1" smtClean="0">
                <a:solidFill>
                  <a:schemeClr val="bg1"/>
                </a:solidFill>
              </a:rPr>
              <a:t>Umgeb</a:t>
            </a:r>
            <a:r>
              <a:rPr lang="de-DE" b="1" dirty="0" smtClean="0">
                <a:solidFill>
                  <a:schemeClr val="bg1"/>
                </a:solidFill>
              </a:rPr>
              <a:t>.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4.	Lernmedien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5.	Eigene Erfahrungen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5.</a:t>
            </a:r>
          </a:p>
        </p:txBody>
      </p:sp>
      <p:sp>
        <p:nvSpPr>
          <p:cNvPr id="9" name="Rechteck 8"/>
          <p:cNvSpPr/>
          <p:nvPr/>
        </p:nvSpPr>
        <p:spPr>
          <a:xfrm>
            <a:off x="3346315" y="1182230"/>
            <a:ext cx="7512676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dirty="0" smtClean="0"/>
              <a:t>Großes Sortiment an Literatur zur Einarbeitung in neue Themengebiete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dirty="0" smtClean="0"/>
              <a:t>Durch Ruhegebot wenig Ablenkung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dirty="0" smtClean="0"/>
              <a:t>Nutzung isolierter Kabinen für absolute Stille und Konzentration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dirty="0" smtClean="0"/>
              <a:t>Geschlossene Räume reservierbar für Gruppenarbeiten und Besprechungen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dirty="0" smtClean="0"/>
              <a:t>Bis zu 20 Bücher auf einmal ausleihbar </a:t>
            </a:r>
            <a:endParaRPr lang="de-DE" sz="2000" dirty="0"/>
          </a:p>
        </p:txBody>
      </p:sp>
      <p:pic>
        <p:nvPicPr>
          <p:cNvPr id="10" name="Grafik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6085" y="3463245"/>
            <a:ext cx="7262565" cy="2905026"/>
          </a:xfrm>
          <a:prstGeom prst="rect">
            <a:avLst/>
          </a:prstGeom>
        </p:spPr>
      </p:pic>
      <p:pic>
        <p:nvPicPr>
          <p:cNvPr id="11" name="Picture 2" descr="Logo der Fachhochschule Schmalkal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6181" y="2007"/>
            <a:ext cx="3673850" cy="737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64720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 rot="5400000">
            <a:off x="-1989307" y="1989305"/>
            <a:ext cx="6858000" cy="2879389"/>
          </a:xfrm>
          <a:solidFill>
            <a:schemeClr val="accent5">
              <a:lumMod val="75000"/>
            </a:schemeClr>
          </a:solidFill>
        </p:spPr>
        <p:txBody>
          <a:bodyPr/>
          <a:lstStyle/>
          <a:p>
            <a:endParaRPr lang="de-DE" dirty="0"/>
          </a:p>
        </p:txBody>
      </p:sp>
      <p:sp>
        <p:nvSpPr>
          <p:cNvPr id="7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6136532" cy="365125"/>
          </a:xfrm>
        </p:spPr>
        <p:txBody>
          <a:bodyPr/>
          <a:lstStyle/>
          <a:p>
            <a:r>
              <a:rPr lang="de-DE" dirty="0" smtClean="0">
                <a:solidFill>
                  <a:schemeClr val="tx1"/>
                </a:solidFill>
              </a:rPr>
              <a:t>Uwe </a:t>
            </a:r>
            <a:r>
              <a:rPr lang="de-DE" dirty="0" err="1" smtClean="0">
                <a:solidFill>
                  <a:schemeClr val="tx1"/>
                </a:solidFill>
              </a:rPr>
              <a:t>Neisen</a:t>
            </a:r>
            <a:r>
              <a:rPr lang="de-DE" dirty="0" smtClean="0">
                <a:solidFill>
                  <a:schemeClr val="tx1"/>
                </a:solidFill>
              </a:rPr>
              <a:t>, Yannick Hartung, </a:t>
            </a:r>
            <a:r>
              <a:rPr lang="de-DE" dirty="0" err="1" smtClean="0">
                <a:solidFill>
                  <a:schemeClr val="tx1"/>
                </a:solidFill>
              </a:rPr>
              <a:t>Yannic</a:t>
            </a:r>
            <a:r>
              <a:rPr lang="de-DE" dirty="0" smtClean="0">
                <a:solidFill>
                  <a:schemeClr val="tx1"/>
                </a:solidFill>
              </a:rPr>
              <a:t> </a:t>
            </a:r>
            <a:r>
              <a:rPr lang="de-DE" dirty="0" err="1" smtClean="0">
                <a:solidFill>
                  <a:schemeClr val="tx1"/>
                </a:solidFill>
              </a:rPr>
              <a:t>Klinzing</a:t>
            </a:r>
            <a:r>
              <a:rPr lang="de-DE" dirty="0" smtClean="0">
                <a:solidFill>
                  <a:schemeClr val="tx1"/>
                </a:solidFill>
              </a:rPr>
              <a:t>, Kevin Ziller 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8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9396919" y="6356349"/>
            <a:ext cx="2743200" cy="365125"/>
          </a:xfrm>
        </p:spPr>
        <p:txBody>
          <a:bodyPr/>
          <a:lstStyle/>
          <a:p>
            <a:r>
              <a:rPr lang="de-DE" dirty="0" smtClean="0">
                <a:solidFill>
                  <a:schemeClr val="tx1"/>
                </a:solidFill>
              </a:rPr>
              <a:t>39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2" name="Textfeld 1"/>
          <p:cNvSpPr txBox="1"/>
          <p:nvPr/>
        </p:nvSpPr>
        <p:spPr>
          <a:xfrm>
            <a:off x="-9730" y="-47706"/>
            <a:ext cx="3356045" cy="70173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1.	Lernstrategien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2.	Zeitmanagement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3.	Lernumfeld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    3.a	Bedeutung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    3.b	Komponenten einer</a:t>
            </a:r>
          </a:p>
          <a:p>
            <a:pPr defTabSz="288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geeigneten </a:t>
            </a:r>
            <a:r>
              <a:rPr lang="de-DE" b="1" dirty="0" err="1" smtClean="0">
                <a:solidFill>
                  <a:schemeClr val="bg1"/>
                </a:solidFill>
              </a:rPr>
              <a:t>Lernum</a:t>
            </a:r>
            <a:r>
              <a:rPr lang="de-DE" b="1" dirty="0" smtClean="0">
                <a:solidFill>
                  <a:schemeClr val="bg1"/>
                </a:solidFill>
              </a:rPr>
              <a:t>-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		</a:t>
            </a:r>
            <a:r>
              <a:rPr lang="de-DE" b="1" dirty="0" err="1" smtClean="0">
                <a:solidFill>
                  <a:schemeClr val="bg1"/>
                </a:solidFill>
              </a:rPr>
              <a:t>gebung</a:t>
            </a:r>
            <a:r>
              <a:rPr lang="de-DE" b="1" dirty="0" smtClean="0">
                <a:solidFill>
                  <a:schemeClr val="bg1"/>
                </a:solidFill>
              </a:rPr>
              <a:t> am häuslichen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		Arbeitsplatz</a:t>
            </a:r>
          </a:p>
          <a:p>
            <a:pPr defTabSz="252000"/>
            <a:r>
              <a:rPr lang="de-DE" b="1" dirty="0" smtClean="0">
                <a:solidFill>
                  <a:schemeClr val="bg1"/>
                </a:solidFill>
              </a:rPr>
              <a:t>		3.b.1	Strukturierter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		Arbeitsplatz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3.b.2	Sitz-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		Stehmöglichkeiten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3.b.3	Lichtquelle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3.b.4	Ruhe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3.b.5	Temperatur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3.b.6	sonstiges</a:t>
            </a:r>
          </a:p>
          <a:p>
            <a:pPr defTabSz="288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    3.c	Effizientes Lernen </a:t>
            </a:r>
          </a:p>
          <a:p>
            <a:pPr defTabSz="288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außerhalb der eigenen</a:t>
            </a:r>
          </a:p>
          <a:p>
            <a:pPr defTabSz="288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vier Wände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		3.c.1	Hochschule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3.c.2	Bibliothek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</a:t>
            </a:r>
            <a:r>
              <a:rPr lang="de-DE" b="1" u="sng" dirty="0" smtClean="0">
                <a:solidFill>
                  <a:schemeClr val="bg1"/>
                </a:solidFill>
              </a:rPr>
              <a:t>3.c.3	Bahn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3.c.4	sonstige </a:t>
            </a:r>
            <a:r>
              <a:rPr lang="de-DE" b="1" dirty="0" err="1" smtClean="0">
                <a:solidFill>
                  <a:schemeClr val="bg1"/>
                </a:solidFill>
              </a:rPr>
              <a:t>Umgeb</a:t>
            </a:r>
            <a:r>
              <a:rPr lang="de-DE" b="1" dirty="0" smtClean="0">
                <a:solidFill>
                  <a:schemeClr val="bg1"/>
                </a:solidFill>
              </a:rPr>
              <a:t>.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4.	Lernmedien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5.	Eigene Erfahrungen</a:t>
            </a:r>
          </a:p>
        </p:txBody>
      </p:sp>
      <p:sp>
        <p:nvSpPr>
          <p:cNvPr id="9" name="Rechteck 8"/>
          <p:cNvSpPr/>
          <p:nvPr/>
        </p:nvSpPr>
        <p:spPr>
          <a:xfrm>
            <a:off x="3346315" y="1661410"/>
            <a:ext cx="712713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dirty="0" smtClean="0"/>
              <a:t>Bahnfahrten führen zum Verlust wertvoller Zeit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dirty="0" smtClean="0"/>
              <a:t>Viele Störfaktoren, hektisches Umfeld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dirty="0" smtClean="0"/>
              <a:t>Wiederholung und Nachlesen vom bereits Erlernten dennoch möglich</a:t>
            </a:r>
          </a:p>
        </p:txBody>
      </p:sp>
      <p:pic>
        <p:nvPicPr>
          <p:cNvPr id="10" name="Grafik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1870" y="2921169"/>
            <a:ext cx="3901606" cy="3856593"/>
          </a:xfrm>
          <a:prstGeom prst="rect">
            <a:avLst/>
          </a:prstGeom>
        </p:spPr>
      </p:pic>
      <p:pic>
        <p:nvPicPr>
          <p:cNvPr id="11" name="Picture 2" descr="Logo der Fachhochschule Schmalkal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6181" y="2007"/>
            <a:ext cx="3673850" cy="737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11654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 rot="5400000">
            <a:off x="-1989307" y="1989305"/>
            <a:ext cx="6858000" cy="2879389"/>
          </a:xfrm>
          <a:solidFill>
            <a:schemeClr val="accent5">
              <a:lumMod val="75000"/>
            </a:schemeClr>
          </a:solidFill>
        </p:spPr>
        <p:txBody>
          <a:bodyPr/>
          <a:lstStyle/>
          <a:p>
            <a:endParaRPr lang="de-DE" dirty="0"/>
          </a:p>
        </p:txBody>
      </p:sp>
      <p:sp>
        <p:nvSpPr>
          <p:cNvPr id="7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6136532" cy="365125"/>
          </a:xfrm>
        </p:spPr>
        <p:txBody>
          <a:bodyPr/>
          <a:lstStyle/>
          <a:p>
            <a:r>
              <a:rPr lang="de-DE" dirty="0" smtClean="0">
                <a:solidFill>
                  <a:schemeClr val="tx1"/>
                </a:solidFill>
              </a:rPr>
              <a:t>Uwe </a:t>
            </a:r>
            <a:r>
              <a:rPr lang="de-DE" dirty="0" err="1" smtClean="0">
                <a:solidFill>
                  <a:schemeClr val="tx1"/>
                </a:solidFill>
              </a:rPr>
              <a:t>Neisen</a:t>
            </a:r>
            <a:r>
              <a:rPr lang="de-DE" dirty="0" smtClean="0">
                <a:solidFill>
                  <a:schemeClr val="tx1"/>
                </a:solidFill>
              </a:rPr>
              <a:t>, Yannick Hartung, </a:t>
            </a:r>
            <a:r>
              <a:rPr lang="de-DE" dirty="0" err="1" smtClean="0">
                <a:solidFill>
                  <a:schemeClr val="tx1"/>
                </a:solidFill>
              </a:rPr>
              <a:t>Yannic</a:t>
            </a:r>
            <a:r>
              <a:rPr lang="de-DE" dirty="0" smtClean="0">
                <a:solidFill>
                  <a:schemeClr val="tx1"/>
                </a:solidFill>
              </a:rPr>
              <a:t> </a:t>
            </a:r>
            <a:r>
              <a:rPr lang="de-DE" dirty="0" err="1" smtClean="0">
                <a:solidFill>
                  <a:schemeClr val="tx1"/>
                </a:solidFill>
              </a:rPr>
              <a:t>Klinzing</a:t>
            </a:r>
            <a:r>
              <a:rPr lang="de-DE" dirty="0" smtClean="0">
                <a:solidFill>
                  <a:schemeClr val="tx1"/>
                </a:solidFill>
              </a:rPr>
              <a:t>, Kevin Ziller 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8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9396919" y="6356349"/>
            <a:ext cx="2743200" cy="365125"/>
          </a:xfrm>
        </p:spPr>
        <p:txBody>
          <a:bodyPr/>
          <a:lstStyle/>
          <a:p>
            <a:r>
              <a:rPr lang="de-DE" dirty="0" smtClean="0">
                <a:solidFill>
                  <a:schemeClr val="tx1"/>
                </a:solidFill>
              </a:rPr>
              <a:t>40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2" name="Textfeld 1"/>
          <p:cNvSpPr txBox="1"/>
          <p:nvPr/>
        </p:nvSpPr>
        <p:spPr>
          <a:xfrm>
            <a:off x="-9730" y="-47706"/>
            <a:ext cx="3356045" cy="70173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1.	Lernstrategien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2.	Zeitmanagement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3.	Lernumfeld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    3.a	Bedeutung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    3.b	Komponenten einer</a:t>
            </a:r>
          </a:p>
          <a:p>
            <a:pPr defTabSz="288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geeigneten </a:t>
            </a:r>
            <a:r>
              <a:rPr lang="de-DE" b="1" dirty="0" err="1" smtClean="0">
                <a:solidFill>
                  <a:schemeClr val="bg1"/>
                </a:solidFill>
              </a:rPr>
              <a:t>Lernum</a:t>
            </a:r>
            <a:r>
              <a:rPr lang="de-DE" b="1" dirty="0" smtClean="0">
                <a:solidFill>
                  <a:schemeClr val="bg1"/>
                </a:solidFill>
              </a:rPr>
              <a:t>-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		</a:t>
            </a:r>
            <a:r>
              <a:rPr lang="de-DE" b="1" dirty="0" err="1" smtClean="0">
                <a:solidFill>
                  <a:schemeClr val="bg1"/>
                </a:solidFill>
              </a:rPr>
              <a:t>gebung</a:t>
            </a:r>
            <a:r>
              <a:rPr lang="de-DE" b="1" dirty="0" smtClean="0">
                <a:solidFill>
                  <a:schemeClr val="bg1"/>
                </a:solidFill>
              </a:rPr>
              <a:t> am häuslichen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		Arbeitsplatz</a:t>
            </a:r>
          </a:p>
          <a:p>
            <a:pPr defTabSz="252000"/>
            <a:r>
              <a:rPr lang="de-DE" b="1" dirty="0" smtClean="0">
                <a:solidFill>
                  <a:schemeClr val="bg1"/>
                </a:solidFill>
              </a:rPr>
              <a:t>		3.b.1	Strukturierter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		Arbeitsplatz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3.b.2	Sitz-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		Stehmöglichkeiten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3.b.3	Lichtquelle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3.b.4	Ruhe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3.b.5	Temperatur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3.b.6	sonstiges</a:t>
            </a:r>
          </a:p>
          <a:p>
            <a:pPr defTabSz="288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    3.c	Effizientes Lernen </a:t>
            </a:r>
          </a:p>
          <a:p>
            <a:pPr defTabSz="288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außerhalb der eigenen</a:t>
            </a:r>
          </a:p>
          <a:p>
            <a:pPr defTabSz="288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vier Wände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		3.c.1	Hochschule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3.c.2	Bibliothek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3.c.3	Bahn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</a:t>
            </a:r>
            <a:r>
              <a:rPr lang="de-DE" b="1" u="sng" dirty="0" smtClean="0">
                <a:solidFill>
                  <a:schemeClr val="bg1"/>
                </a:solidFill>
              </a:rPr>
              <a:t>3.c.4	sonstige </a:t>
            </a:r>
            <a:r>
              <a:rPr lang="de-DE" b="1" u="sng" dirty="0" err="1" smtClean="0">
                <a:solidFill>
                  <a:schemeClr val="bg1"/>
                </a:solidFill>
              </a:rPr>
              <a:t>Umgeb</a:t>
            </a:r>
            <a:r>
              <a:rPr lang="de-DE" b="1" u="sng" dirty="0" smtClean="0">
                <a:solidFill>
                  <a:schemeClr val="bg1"/>
                </a:solidFill>
              </a:rPr>
              <a:t>.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4.	Lernmedien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5.	Eigene Erfahrungen</a:t>
            </a:r>
          </a:p>
        </p:txBody>
      </p:sp>
      <p:sp>
        <p:nvSpPr>
          <p:cNvPr id="9" name="Rechteck 8"/>
          <p:cNvSpPr/>
          <p:nvPr/>
        </p:nvSpPr>
        <p:spPr>
          <a:xfrm>
            <a:off x="3356043" y="1608748"/>
            <a:ext cx="8581624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dirty="0" smtClean="0"/>
              <a:t>Keine Garantie für effizientes Lernen durch Vorlesungen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dirty="0" smtClean="0"/>
              <a:t>Abwägung zwischen Besuch der Vorlesung oder Selbststudium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dirty="0" smtClean="0"/>
              <a:t>Zur Abwechslung lernen im Garten oder auf dem Balkon </a:t>
            </a:r>
            <a:endParaRPr lang="de-DE" sz="20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dirty="0" smtClean="0"/>
              <a:t>Auch </a:t>
            </a:r>
            <a:r>
              <a:rPr lang="de-DE" sz="2000" dirty="0" smtClean="0"/>
              <a:t>Parks und nahegelegene Gewässer mit entsprechendem Wohlfühlfaktor geeignet</a:t>
            </a:r>
            <a:endParaRPr lang="de-DE" sz="2000" dirty="0"/>
          </a:p>
        </p:txBody>
      </p:sp>
      <p:pic>
        <p:nvPicPr>
          <p:cNvPr id="10" name="Grafik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6072" y="3475167"/>
            <a:ext cx="4143375" cy="2904811"/>
          </a:xfrm>
          <a:prstGeom prst="rect">
            <a:avLst/>
          </a:prstGeom>
        </p:spPr>
      </p:pic>
      <p:pic>
        <p:nvPicPr>
          <p:cNvPr id="11" name="Picture 2" descr="Logo der Fachhochschule Schmalkal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6181" y="2007"/>
            <a:ext cx="3673850" cy="737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59349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 rot="5400000">
            <a:off x="-1989307" y="1989305"/>
            <a:ext cx="6858000" cy="2879389"/>
          </a:xfrm>
          <a:solidFill>
            <a:schemeClr val="accent5">
              <a:lumMod val="75000"/>
            </a:schemeClr>
          </a:solidFill>
        </p:spPr>
        <p:txBody>
          <a:bodyPr/>
          <a:lstStyle/>
          <a:p>
            <a:endParaRPr lang="de-DE" dirty="0"/>
          </a:p>
        </p:txBody>
      </p:sp>
      <p:sp>
        <p:nvSpPr>
          <p:cNvPr id="7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6136532" cy="365125"/>
          </a:xfrm>
        </p:spPr>
        <p:txBody>
          <a:bodyPr/>
          <a:lstStyle/>
          <a:p>
            <a:r>
              <a:rPr lang="de-DE" dirty="0" smtClean="0">
                <a:solidFill>
                  <a:schemeClr val="tx1"/>
                </a:solidFill>
              </a:rPr>
              <a:t>Uwe </a:t>
            </a:r>
            <a:r>
              <a:rPr lang="de-DE" dirty="0" err="1" smtClean="0">
                <a:solidFill>
                  <a:schemeClr val="tx1"/>
                </a:solidFill>
              </a:rPr>
              <a:t>Neisen</a:t>
            </a:r>
            <a:r>
              <a:rPr lang="de-DE" dirty="0" smtClean="0">
                <a:solidFill>
                  <a:schemeClr val="tx1"/>
                </a:solidFill>
              </a:rPr>
              <a:t>, Yannick Hartung, </a:t>
            </a:r>
            <a:r>
              <a:rPr lang="de-DE" dirty="0" err="1" smtClean="0">
                <a:solidFill>
                  <a:schemeClr val="tx1"/>
                </a:solidFill>
              </a:rPr>
              <a:t>Yannic</a:t>
            </a:r>
            <a:r>
              <a:rPr lang="de-DE" dirty="0" smtClean="0">
                <a:solidFill>
                  <a:schemeClr val="tx1"/>
                </a:solidFill>
              </a:rPr>
              <a:t> </a:t>
            </a:r>
            <a:r>
              <a:rPr lang="de-DE" dirty="0" err="1" smtClean="0">
                <a:solidFill>
                  <a:schemeClr val="tx1"/>
                </a:solidFill>
              </a:rPr>
              <a:t>Klinzing</a:t>
            </a:r>
            <a:r>
              <a:rPr lang="de-DE" dirty="0" smtClean="0">
                <a:solidFill>
                  <a:schemeClr val="tx1"/>
                </a:solidFill>
              </a:rPr>
              <a:t>, Kevin Ziller 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8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9396919" y="6356349"/>
            <a:ext cx="2743200" cy="365125"/>
          </a:xfrm>
        </p:spPr>
        <p:txBody>
          <a:bodyPr/>
          <a:lstStyle/>
          <a:p>
            <a:r>
              <a:rPr lang="de-DE" dirty="0" smtClean="0">
                <a:solidFill>
                  <a:schemeClr val="tx1"/>
                </a:solidFill>
              </a:rPr>
              <a:t>41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2" name="Textfeld 1"/>
          <p:cNvSpPr txBox="1"/>
          <p:nvPr/>
        </p:nvSpPr>
        <p:spPr>
          <a:xfrm>
            <a:off x="-9730" y="-47706"/>
            <a:ext cx="3356045" cy="64633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1.	Lernstrategien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2.	Zeitmanagement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3.	Lernumfeld</a:t>
            </a:r>
          </a:p>
          <a:p>
            <a:pPr defTabSz="288000"/>
            <a:r>
              <a:rPr lang="de-DE" b="1" u="sng" dirty="0">
                <a:solidFill>
                  <a:schemeClr val="bg1"/>
                </a:solidFill>
              </a:rPr>
              <a:t>4</a:t>
            </a:r>
            <a:r>
              <a:rPr lang="de-DE" b="1" u="sng" dirty="0" smtClean="0">
                <a:solidFill>
                  <a:schemeClr val="bg1"/>
                </a:solidFill>
              </a:rPr>
              <a:t>.	Lernmedien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    4.a	Gedruckte Medien</a:t>
            </a:r>
          </a:p>
          <a:p>
            <a:pPr defTabSz="252000"/>
            <a:r>
              <a:rPr lang="de-DE" b="1" dirty="0" smtClean="0">
                <a:solidFill>
                  <a:schemeClr val="bg1"/>
                </a:solidFill>
              </a:rPr>
              <a:t>		4.a.1	Gesetzestexte</a:t>
            </a:r>
          </a:p>
          <a:p>
            <a:pPr defTabSz="252000"/>
            <a:r>
              <a:rPr lang="de-DE" b="1" dirty="0" smtClean="0">
                <a:solidFill>
                  <a:schemeClr val="bg1"/>
                </a:solidFill>
              </a:rPr>
              <a:t>		4.a.2	Lehrbücher/Skript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4.a.3	Kommentar/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		Handbuch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4.a.4	Monographie	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4.a.5	Zeitschriften/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		Aufsätze/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		Festschriften</a:t>
            </a:r>
          </a:p>
          <a:p>
            <a:pPr defTabSz="288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    4.b	Elektronische Medien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		4.b.1	Internet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4.b.2	Datenbanken</a:t>
            </a:r>
          </a:p>
          <a:p>
            <a:pPr defTabSz="288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 </a:t>
            </a:r>
            <a:r>
              <a:rPr lang="de-DE" b="1" dirty="0" smtClean="0">
                <a:solidFill>
                  <a:schemeClr val="bg1"/>
                </a:solidFill>
              </a:rPr>
              <a:t>   4.c	sonstige Medien</a:t>
            </a:r>
          </a:p>
          <a:p>
            <a:pPr defTabSz="288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    4.d	Kombination der</a:t>
            </a:r>
          </a:p>
          <a:p>
            <a:pPr defTabSz="288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Lernmedien </a:t>
            </a:r>
          </a:p>
          <a:p>
            <a:pPr defTabSz="288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5.	Eigene Erfahrungen	</a:t>
            </a:r>
          </a:p>
          <a:p>
            <a:pPr defTabSz="288000">
              <a:tabLst>
                <a:tab pos="288000" algn="l"/>
              </a:tabLst>
            </a:pPr>
            <a:endParaRPr lang="de-DE" b="1" dirty="0" smtClean="0">
              <a:solidFill>
                <a:schemeClr val="bg1"/>
              </a:solidFill>
            </a:endParaRPr>
          </a:p>
          <a:p>
            <a:pPr defTabSz="252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		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</a:t>
            </a:r>
            <a:r>
              <a:rPr lang="de-DE" b="1" dirty="0">
                <a:solidFill>
                  <a:schemeClr val="bg1"/>
                </a:solidFill>
              </a:rPr>
              <a:t>	</a:t>
            </a:r>
          </a:p>
        </p:txBody>
      </p:sp>
      <p:sp>
        <p:nvSpPr>
          <p:cNvPr id="4" name="Textfeld 3"/>
          <p:cNvSpPr txBox="1"/>
          <p:nvPr/>
        </p:nvSpPr>
        <p:spPr>
          <a:xfrm>
            <a:off x="3269412" y="2389516"/>
            <a:ext cx="875581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dirty="0" smtClean="0"/>
              <a:t>Große Masse an Lernmedien (Juristische Studiengänge)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b="1" dirty="0" smtClean="0"/>
              <a:t>Problem:</a:t>
            </a:r>
            <a:r>
              <a:rPr lang="de-DE" sz="2000" dirty="0" smtClean="0"/>
              <a:t> Auswahl der geeigneten Lernmedien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dirty="0" smtClean="0"/>
              <a:t>Bogen darf nicht überspannt werden</a:t>
            </a:r>
            <a:r>
              <a:rPr lang="de-DE" sz="2000" dirty="0" smtClean="0">
                <a:sym typeface="Wingdings" panose="05000000000000000000" pitchFamily="2" charset="2"/>
              </a:rPr>
              <a:t> Zeitprobleme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dirty="0" smtClean="0">
                <a:sym typeface="Wingdings" panose="05000000000000000000" pitchFamily="2" charset="2"/>
              </a:rPr>
              <a:t>Nicht zu kurze Medien Wissenslücken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b="1" dirty="0" smtClean="0">
                <a:sym typeface="Wingdings" panose="05000000000000000000" pitchFamily="2" charset="2"/>
              </a:rPr>
              <a:t>Lösung:</a:t>
            </a:r>
            <a:r>
              <a:rPr lang="de-DE" sz="2000" dirty="0" smtClean="0">
                <a:sym typeface="Wingdings" panose="05000000000000000000" pitchFamily="2" charset="2"/>
              </a:rPr>
              <a:t> Sinnvolle Kombination der Lernmedien, effektive Nutzung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sz="2000" dirty="0"/>
          </a:p>
        </p:txBody>
      </p:sp>
      <p:pic>
        <p:nvPicPr>
          <p:cNvPr id="9" name="Picture 2" descr="Logo der Fachhochschule Schmalkalde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6181" y="2007"/>
            <a:ext cx="3673850" cy="737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88699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 rot="5400000">
            <a:off x="-1989307" y="1989305"/>
            <a:ext cx="6858000" cy="2879389"/>
          </a:xfrm>
          <a:solidFill>
            <a:schemeClr val="accent5">
              <a:lumMod val="75000"/>
            </a:schemeClr>
          </a:solidFill>
        </p:spPr>
        <p:txBody>
          <a:bodyPr/>
          <a:lstStyle/>
          <a:p>
            <a:endParaRPr lang="de-DE" dirty="0"/>
          </a:p>
        </p:txBody>
      </p:sp>
      <p:sp>
        <p:nvSpPr>
          <p:cNvPr id="7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6136532" cy="365125"/>
          </a:xfrm>
        </p:spPr>
        <p:txBody>
          <a:bodyPr/>
          <a:lstStyle/>
          <a:p>
            <a:r>
              <a:rPr lang="de-DE" dirty="0" smtClean="0">
                <a:solidFill>
                  <a:schemeClr val="tx1"/>
                </a:solidFill>
              </a:rPr>
              <a:t>Uwe </a:t>
            </a:r>
            <a:r>
              <a:rPr lang="de-DE" dirty="0" err="1" smtClean="0">
                <a:solidFill>
                  <a:schemeClr val="tx1"/>
                </a:solidFill>
              </a:rPr>
              <a:t>Neisen</a:t>
            </a:r>
            <a:r>
              <a:rPr lang="de-DE" dirty="0" smtClean="0">
                <a:solidFill>
                  <a:schemeClr val="tx1"/>
                </a:solidFill>
              </a:rPr>
              <a:t>, Yannick Hartung, </a:t>
            </a:r>
            <a:r>
              <a:rPr lang="de-DE" dirty="0" err="1" smtClean="0">
                <a:solidFill>
                  <a:schemeClr val="tx1"/>
                </a:solidFill>
              </a:rPr>
              <a:t>Yannic</a:t>
            </a:r>
            <a:r>
              <a:rPr lang="de-DE" dirty="0" smtClean="0">
                <a:solidFill>
                  <a:schemeClr val="tx1"/>
                </a:solidFill>
              </a:rPr>
              <a:t> </a:t>
            </a:r>
            <a:r>
              <a:rPr lang="de-DE" dirty="0" err="1" smtClean="0">
                <a:solidFill>
                  <a:schemeClr val="tx1"/>
                </a:solidFill>
              </a:rPr>
              <a:t>Klinzing</a:t>
            </a:r>
            <a:r>
              <a:rPr lang="de-DE" dirty="0" smtClean="0">
                <a:solidFill>
                  <a:schemeClr val="tx1"/>
                </a:solidFill>
              </a:rPr>
              <a:t>, Kevin Ziller 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8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9396919" y="6356349"/>
            <a:ext cx="2743200" cy="365125"/>
          </a:xfrm>
        </p:spPr>
        <p:txBody>
          <a:bodyPr/>
          <a:lstStyle/>
          <a:p>
            <a:r>
              <a:rPr lang="de-DE" dirty="0" smtClean="0">
                <a:solidFill>
                  <a:schemeClr val="tx1"/>
                </a:solidFill>
              </a:rPr>
              <a:t>42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2" name="Textfeld 1"/>
          <p:cNvSpPr txBox="1"/>
          <p:nvPr/>
        </p:nvSpPr>
        <p:spPr>
          <a:xfrm>
            <a:off x="-9730" y="-47706"/>
            <a:ext cx="3356045" cy="64633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1.	Lernstrategien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2.	Zeitmanagement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3.	Lernumfeld</a:t>
            </a:r>
          </a:p>
          <a:p>
            <a:pPr defTabSz="288000"/>
            <a:r>
              <a:rPr lang="de-DE" b="1" u="sng" dirty="0">
                <a:solidFill>
                  <a:schemeClr val="bg1"/>
                </a:solidFill>
              </a:rPr>
              <a:t>4</a:t>
            </a:r>
            <a:r>
              <a:rPr lang="de-DE" b="1" u="sng" dirty="0" smtClean="0">
                <a:solidFill>
                  <a:schemeClr val="bg1"/>
                </a:solidFill>
              </a:rPr>
              <a:t>.	Lernmedien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    4.a	Gedruckte Medien</a:t>
            </a:r>
          </a:p>
          <a:p>
            <a:pPr defTabSz="252000"/>
            <a:r>
              <a:rPr lang="de-DE" b="1" dirty="0" smtClean="0">
                <a:solidFill>
                  <a:schemeClr val="bg1"/>
                </a:solidFill>
              </a:rPr>
              <a:t>		4.a.1	Gesetzestexte</a:t>
            </a:r>
          </a:p>
          <a:p>
            <a:pPr defTabSz="252000"/>
            <a:r>
              <a:rPr lang="de-DE" b="1" dirty="0" smtClean="0">
                <a:solidFill>
                  <a:schemeClr val="bg1"/>
                </a:solidFill>
              </a:rPr>
              <a:t>		4.a.2	Lehrbücher/Skript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4.a.3	Kommentar/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		Handbuch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4.a.4	Monographie	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4.a.5	Zeitschriften/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		Aufsätze/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		Festschriften</a:t>
            </a:r>
          </a:p>
          <a:p>
            <a:pPr defTabSz="288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    4.b	Elektronische Medien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		4.b.1	Internet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4.b.2	Datenbanken</a:t>
            </a:r>
          </a:p>
          <a:p>
            <a:pPr defTabSz="288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 </a:t>
            </a:r>
            <a:r>
              <a:rPr lang="de-DE" b="1" dirty="0" smtClean="0">
                <a:solidFill>
                  <a:schemeClr val="bg1"/>
                </a:solidFill>
              </a:rPr>
              <a:t>   4.c	sonstige Medien</a:t>
            </a:r>
          </a:p>
          <a:p>
            <a:pPr defTabSz="288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    4.d	Kombination der</a:t>
            </a:r>
          </a:p>
          <a:p>
            <a:pPr defTabSz="288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Lernmedien </a:t>
            </a:r>
          </a:p>
          <a:p>
            <a:pPr defTabSz="288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5.	Eigene Erfahrungen	</a:t>
            </a:r>
          </a:p>
          <a:p>
            <a:pPr defTabSz="288000">
              <a:tabLst>
                <a:tab pos="288000" algn="l"/>
              </a:tabLst>
            </a:pPr>
            <a:endParaRPr lang="de-DE" b="1" dirty="0" smtClean="0">
              <a:solidFill>
                <a:schemeClr val="bg1"/>
              </a:solidFill>
            </a:endParaRPr>
          </a:p>
          <a:p>
            <a:pPr defTabSz="252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		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</a:t>
            </a:r>
            <a:r>
              <a:rPr lang="de-DE" b="1" dirty="0">
                <a:solidFill>
                  <a:schemeClr val="bg1"/>
                </a:solidFill>
              </a:rPr>
              <a:t>	</a:t>
            </a:r>
          </a:p>
        </p:txBody>
      </p:sp>
      <p:sp>
        <p:nvSpPr>
          <p:cNvPr id="14" name="Abgerundetes Rechteck 4"/>
          <p:cNvSpPr/>
          <p:nvPr/>
        </p:nvSpPr>
        <p:spPr>
          <a:xfrm>
            <a:off x="4734138" y="2768614"/>
            <a:ext cx="2723724" cy="1320771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232410" tIns="232410" rIns="232410" bIns="232410" numCol="1" spcCol="1270" anchor="ctr" anchorCtr="0">
            <a:noAutofit/>
          </a:bodyPr>
          <a:lstStyle/>
          <a:p>
            <a:pPr lvl="0" algn="ctr" defTabSz="27114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de-DE" sz="6100" kern="1200"/>
          </a:p>
        </p:txBody>
      </p:sp>
      <p:grpSp>
        <p:nvGrpSpPr>
          <p:cNvPr id="44" name="Gruppieren 43"/>
          <p:cNvGrpSpPr/>
          <p:nvPr/>
        </p:nvGrpSpPr>
        <p:grpSpPr>
          <a:xfrm>
            <a:off x="5864647" y="1569064"/>
            <a:ext cx="2484437" cy="1614884"/>
            <a:chOff x="5864647" y="1569064"/>
            <a:chExt cx="2484437" cy="1614884"/>
          </a:xfrm>
        </p:grpSpPr>
        <p:grpSp>
          <p:nvGrpSpPr>
            <p:cNvPr id="22" name="Gruppieren 21"/>
            <p:cNvGrpSpPr/>
            <p:nvPr/>
          </p:nvGrpSpPr>
          <p:grpSpPr>
            <a:xfrm>
              <a:off x="5864647" y="1569064"/>
              <a:ext cx="2484437" cy="1614884"/>
              <a:chOff x="4687819" y="3233904"/>
              <a:chExt cx="2484437" cy="1614884"/>
            </a:xfrm>
          </p:grpSpPr>
          <p:sp>
            <p:nvSpPr>
              <p:cNvPr id="23" name="Abgerundetes Rechteck 22"/>
              <p:cNvSpPr/>
              <p:nvPr/>
            </p:nvSpPr>
            <p:spPr>
              <a:xfrm>
                <a:off x="4687819" y="3233904"/>
                <a:ext cx="2484437" cy="1614884"/>
              </a:xfrm>
              <a:prstGeom prst="roundRect">
                <a:avLst/>
              </a:prstGeom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</p:sp>
          <p:sp>
            <p:nvSpPr>
              <p:cNvPr id="24" name="Abgerundetes Rechteck 4"/>
              <p:cNvSpPr/>
              <p:nvPr/>
            </p:nvSpPr>
            <p:spPr>
              <a:xfrm>
                <a:off x="4766651" y="3312736"/>
                <a:ext cx="2326773" cy="1457220"/>
              </a:xfrm>
              <a:prstGeom prst="rect">
                <a:avLst/>
              </a:prstGeom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spcFirstLastPara="0" vert="horz" wrap="square" lIns="240030" tIns="240030" rIns="240030" bIns="240030" numCol="1" spcCol="1270" anchor="ctr" anchorCtr="0">
                <a:noAutofit/>
              </a:bodyPr>
              <a:lstStyle/>
              <a:p>
                <a:pPr lvl="0" algn="ctr" defTabSz="28003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de-DE" sz="6300" kern="1200"/>
              </a:p>
            </p:txBody>
          </p:sp>
        </p:grpSp>
        <p:sp>
          <p:nvSpPr>
            <p:cNvPr id="18" name="Textfeld 17"/>
            <p:cNvSpPr txBox="1"/>
            <p:nvPr/>
          </p:nvSpPr>
          <p:spPr>
            <a:xfrm>
              <a:off x="6176409" y="2207689"/>
              <a:ext cx="209384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dirty="0" smtClean="0"/>
                <a:t>Gedruckte Medien</a:t>
              </a:r>
              <a:endParaRPr lang="de-DE" dirty="0"/>
            </a:p>
          </p:txBody>
        </p:sp>
      </p:grpSp>
      <p:grpSp>
        <p:nvGrpSpPr>
          <p:cNvPr id="47" name="Gruppieren 46"/>
          <p:cNvGrpSpPr/>
          <p:nvPr/>
        </p:nvGrpSpPr>
        <p:grpSpPr>
          <a:xfrm>
            <a:off x="3459042" y="3757197"/>
            <a:ext cx="2636958" cy="1614884"/>
            <a:chOff x="3459042" y="3757197"/>
            <a:chExt cx="2636958" cy="1614884"/>
          </a:xfrm>
        </p:grpSpPr>
        <p:grpSp>
          <p:nvGrpSpPr>
            <p:cNvPr id="25" name="Gruppieren 24"/>
            <p:cNvGrpSpPr/>
            <p:nvPr/>
          </p:nvGrpSpPr>
          <p:grpSpPr>
            <a:xfrm>
              <a:off x="3459042" y="3757197"/>
              <a:ext cx="2484437" cy="1614884"/>
              <a:chOff x="4687819" y="3233904"/>
              <a:chExt cx="2484437" cy="1614884"/>
            </a:xfrm>
          </p:grpSpPr>
          <p:sp>
            <p:nvSpPr>
              <p:cNvPr id="26" name="Abgerundetes Rechteck 25"/>
              <p:cNvSpPr/>
              <p:nvPr/>
            </p:nvSpPr>
            <p:spPr>
              <a:xfrm>
                <a:off x="4687819" y="3233904"/>
                <a:ext cx="2484437" cy="1614884"/>
              </a:xfrm>
              <a:prstGeom prst="roundRect">
                <a:avLst/>
              </a:prstGeom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</p:sp>
          <p:sp>
            <p:nvSpPr>
              <p:cNvPr id="27" name="Abgerundetes Rechteck 4"/>
              <p:cNvSpPr/>
              <p:nvPr/>
            </p:nvSpPr>
            <p:spPr>
              <a:xfrm>
                <a:off x="4766651" y="3312736"/>
                <a:ext cx="2326773" cy="1457220"/>
              </a:xfrm>
              <a:prstGeom prst="rect">
                <a:avLst/>
              </a:prstGeom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spcFirstLastPara="0" vert="horz" wrap="square" lIns="240030" tIns="240030" rIns="240030" bIns="240030" numCol="1" spcCol="1270" anchor="ctr" anchorCtr="0">
                <a:noAutofit/>
              </a:bodyPr>
              <a:lstStyle/>
              <a:p>
                <a:pPr lvl="0" algn="ctr" defTabSz="28003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de-DE" sz="6300" kern="1200"/>
              </a:p>
            </p:txBody>
          </p:sp>
        </p:grpSp>
        <p:sp>
          <p:nvSpPr>
            <p:cNvPr id="35" name="Textfeld 34"/>
            <p:cNvSpPr txBox="1"/>
            <p:nvPr/>
          </p:nvSpPr>
          <p:spPr>
            <a:xfrm>
              <a:off x="4002157" y="4304666"/>
              <a:ext cx="209384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dirty="0" smtClean="0"/>
                <a:t>Elektronische Medien</a:t>
              </a:r>
              <a:endParaRPr lang="de-DE" dirty="0"/>
            </a:p>
          </p:txBody>
        </p:sp>
      </p:grpSp>
      <p:grpSp>
        <p:nvGrpSpPr>
          <p:cNvPr id="48" name="Gruppieren 47"/>
          <p:cNvGrpSpPr/>
          <p:nvPr/>
        </p:nvGrpSpPr>
        <p:grpSpPr>
          <a:xfrm>
            <a:off x="8270252" y="3757197"/>
            <a:ext cx="2484437" cy="1614884"/>
            <a:chOff x="8270252" y="3757197"/>
            <a:chExt cx="2484437" cy="1614884"/>
          </a:xfrm>
        </p:grpSpPr>
        <p:grpSp>
          <p:nvGrpSpPr>
            <p:cNvPr id="31" name="Gruppieren 30"/>
            <p:cNvGrpSpPr/>
            <p:nvPr/>
          </p:nvGrpSpPr>
          <p:grpSpPr>
            <a:xfrm>
              <a:off x="8270252" y="3757197"/>
              <a:ext cx="2484437" cy="1614884"/>
              <a:chOff x="4687819" y="3233904"/>
              <a:chExt cx="2484437" cy="1614884"/>
            </a:xfrm>
          </p:grpSpPr>
          <p:sp>
            <p:nvSpPr>
              <p:cNvPr id="32" name="Abgerundetes Rechteck 31"/>
              <p:cNvSpPr/>
              <p:nvPr/>
            </p:nvSpPr>
            <p:spPr>
              <a:xfrm>
                <a:off x="4687819" y="3233904"/>
                <a:ext cx="2484437" cy="1614884"/>
              </a:xfrm>
              <a:prstGeom prst="roundRect">
                <a:avLst/>
              </a:prstGeom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</p:sp>
          <p:sp>
            <p:nvSpPr>
              <p:cNvPr id="33" name="Abgerundetes Rechteck 4"/>
              <p:cNvSpPr/>
              <p:nvPr/>
            </p:nvSpPr>
            <p:spPr>
              <a:xfrm>
                <a:off x="4766651" y="3312736"/>
                <a:ext cx="2326773" cy="1457220"/>
              </a:xfrm>
              <a:prstGeom prst="rect">
                <a:avLst/>
              </a:prstGeom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spcFirstLastPara="0" vert="horz" wrap="square" lIns="240030" tIns="240030" rIns="240030" bIns="240030" numCol="1" spcCol="1270" anchor="ctr" anchorCtr="0">
                <a:noAutofit/>
              </a:bodyPr>
              <a:lstStyle/>
              <a:p>
                <a:pPr lvl="0" algn="ctr" defTabSz="28003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de-DE" sz="6300" kern="1200"/>
              </a:p>
            </p:txBody>
          </p:sp>
        </p:grpSp>
        <p:sp>
          <p:nvSpPr>
            <p:cNvPr id="36" name="Textfeld 35"/>
            <p:cNvSpPr txBox="1"/>
            <p:nvPr/>
          </p:nvSpPr>
          <p:spPr>
            <a:xfrm>
              <a:off x="8582014" y="4304666"/>
              <a:ext cx="209384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dirty="0" smtClean="0"/>
                <a:t>Sonstige Medien</a:t>
              </a:r>
              <a:endParaRPr lang="de-DE" dirty="0"/>
            </a:p>
          </p:txBody>
        </p:sp>
      </p:grpSp>
      <p:sp>
        <p:nvSpPr>
          <p:cNvPr id="43" name="Nach unten gekrümmter Pfeil 42"/>
          <p:cNvSpPr/>
          <p:nvPr/>
        </p:nvSpPr>
        <p:spPr>
          <a:xfrm rot="19004855">
            <a:off x="4121032" y="2436264"/>
            <a:ext cx="1590923" cy="773263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</a:endParaRPr>
          </a:p>
        </p:txBody>
      </p:sp>
      <p:sp>
        <p:nvSpPr>
          <p:cNvPr id="45" name="Nach unten gekrümmter Pfeil 44"/>
          <p:cNvSpPr/>
          <p:nvPr/>
        </p:nvSpPr>
        <p:spPr>
          <a:xfrm rot="3115347">
            <a:off x="8385802" y="2484697"/>
            <a:ext cx="1590923" cy="773263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</a:endParaRPr>
          </a:p>
        </p:txBody>
      </p:sp>
      <p:sp>
        <p:nvSpPr>
          <p:cNvPr id="46" name="Nach unten gekrümmter Pfeil 45"/>
          <p:cNvSpPr/>
          <p:nvPr/>
        </p:nvSpPr>
        <p:spPr>
          <a:xfrm rot="10800000">
            <a:off x="5430740" y="5491102"/>
            <a:ext cx="3151273" cy="773263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</a:endParaRPr>
          </a:p>
        </p:txBody>
      </p:sp>
      <p:pic>
        <p:nvPicPr>
          <p:cNvPr id="28" name="Picture 2" descr="Logo der Fachhochschule Schmalkalde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6181" y="2007"/>
            <a:ext cx="3673850" cy="737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903674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 rot="5400000">
            <a:off x="-1989307" y="1989305"/>
            <a:ext cx="6858000" cy="2879389"/>
          </a:xfrm>
          <a:solidFill>
            <a:schemeClr val="accent5">
              <a:lumMod val="75000"/>
            </a:schemeClr>
          </a:solidFill>
        </p:spPr>
        <p:txBody>
          <a:bodyPr/>
          <a:lstStyle/>
          <a:p>
            <a:endParaRPr lang="de-DE" dirty="0"/>
          </a:p>
        </p:txBody>
      </p:sp>
      <p:sp>
        <p:nvSpPr>
          <p:cNvPr id="7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6136532" cy="365125"/>
          </a:xfrm>
        </p:spPr>
        <p:txBody>
          <a:bodyPr/>
          <a:lstStyle/>
          <a:p>
            <a:r>
              <a:rPr lang="de-DE" dirty="0" smtClean="0">
                <a:solidFill>
                  <a:schemeClr val="tx1"/>
                </a:solidFill>
              </a:rPr>
              <a:t>Uwe </a:t>
            </a:r>
            <a:r>
              <a:rPr lang="de-DE" dirty="0" err="1" smtClean="0">
                <a:solidFill>
                  <a:schemeClr val="tx1"/>
                </a:solidFill>
              </a:rPr>
              <a:t>Neisen</a:t>
            </a:r>
            <a:r>
              <a:rPr lang="de-DE" dirty="0" smtClean="0">
                <a:solidFill>
                  <a:schemeClr val="tx1"/>
                </a:solidFill>
              </a:rPr>
              <a:t>, Yannick Hartung, </a:t>
            </a:r>
            <a:r>
              <a:rPr lang="de-DE" dirty="0" err="1" smtClean="0">
                <a:solidFill>
                  <a:schemeClr val="tx1"/>
                </a:solidFill>
              </a:rPr>
              <a:t>Yannic</a:t>
            </a:r>
            <a:r>
              <a:rPr lang="de-DE" dirty="0" smtClean="0">
                <a:solidFill>
                  <a:schemeClr val="tx1"/>
                </a:solidFill>
              </a:rPr>
              <a:t> </a:t>
            </a:r>
            <a:r>
              <a:rPr lang="de-DE" dirty="0" err="1" smtClean="0">
                <a:solidFill>
                  <a:schemeClr val="tx1"/>
                </a:solidFill>
              </a:rPr>
              <a:t>Klinzing</a:t>
            </a:r>
            <a:r>
              <a:rPr lang="de-DE" dirty="0" smtClean="0">
                <a:solidFill>
                  <a:schemeClr val="tx1"/>
                </a:solidFill>
              </a:rPr>
              <a:t>, Kevin Ziller 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8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9396919" y="6356349"/>
            <a:ext cx="2743200" cy="365125"/>
          </a:xfrm>
        </p:spPr>
        <p:txBody>
          <a:bodyPr/>
          <a:lstStyle/>
          <a:p>
            <a:r>
              <a:rPr lang="de-DE" dirty="0" smtClean="0">
                <a:solidFill>
                  <a:schemeClr val="tx1"/>
                </a:solidFill>
              </a:rPr>
              <a:t>43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2" name="Textfeld 1"/>
          <p:cNvSpPr txBox="1"/>
          <p:nvPr/>
        </p:nvSpPr>
        <p:spPr>
          <a:xfrm>
            <a:off x="-9730" y="-47706"/>
            <a:ext cx="3356045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1.	Lernstrategien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2.	Zeitmanagement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3.	Lernumfeld</a:t>
            </a:r>
          </a:p>
          <a:p>
            <a:pPr defTabSz="288000"/>
            <a:r>
              <a:rPr lang="de-DE" b="1" dirty="0">
                <a:solidFill>
                  <a:schemeClr val="bg1"/>
                </a:solidFill>
              </a:rPr>
              <a:t>4</a:t>
            </a:r>
            <a:r>
              <a:rPr lang="de-DE" b="1" dirty="0" smtClean="0">
                <a:solidFill>
                  <a:schemeClr val="bg1"/>
                </a:solidFill>
              </a:rPr>
              <a:t>.	Lernmedien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    </a:t>
            </a:r>
            <a:r>
              <a:rPr lang="de-DE" b="1" u="sng" dirty="0" smtClean="0">
                <a:solidFill>
                  <a:schemeClr val="bg1"/>
                </a:solidFill>
              </a:rPr>
              <a:t>4.a	Gedruckte Medien</a:t>
            </a:r>
          </a:p>
          <a:p>
            <a:pPr defTabSz="252000"/>
            <a:r>
              <a:rPr lang="de-DE" b="1" dirty="0" smtClean="0">
                <a:solidFill>
                  <a:schemeClr val="bg1"/>
                </a:solidFill>
              </a:rPr>
              <a:t>		4.a.1	Gesetzestexte</a:t>
            </a:r>
          </a:p>
          <a:p>
            <a:pPr defTabSz="252000"/>
            <a:r>
              <a:rPr lang="de-DE" b="1" dirty="0" smtClean="0">
                <a:solidFill>
                  <a:schemeClr val="bg1"/>
                </a:solidFill>
              </a:rPr>
              <a:t>		4.a.2	Lehrbücher/Skript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4.a.3	Kommentar/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		Handbuch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4.a.4	Monographie	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4.a.5	Zeitschriften/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		Aufsätze/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		Festschriften</a:t>
            </a:r>
          </a:p>
          <a:p>
            <a:pPr defTabSz="288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    4.b	Elektronische Medien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		4.b.1	Internet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4.b.2	Datenbanken</a:t>
            </a:r>
          </a:p>
          <a:p>
            <a:pPr defTabSz="288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 </a:t>
            </a:r>
            <a:r>
              <a:rPr lang="de-DE" b="1" dirty="0" smtClean="0">
                <a:solidFill>
                  <a:schemeClr val="bg1"/>
                </a:solidFill>
              </a:rPr>
              <a:t>   4.c	sonstige Medien</a:t>
            </a:r>
          </a:p>
          <a:p>
            <a:pPr defTabSz="288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    4.d	Kombination der</a:t>
            </a:r>
          </a:p>
          <a:p>
            <a:pPr defTabSz="288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Lernmedien</a:t>
            </a:r>
          </a:p>
          <a:p>
            <a:pPr defTabSz="288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5.	Eigene Erfahrungen 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		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</a:t>
            </a:r>
            <a:r>
              <a:rPr lang="de-DE" b="1" dirty="0">
                <a:solidFill>
                  <a:schemeClr val="bg1"/>
                </a:solidFill>
              </a:rPr>
              <a:t>	</a:t>
            </a:r>
          </a:p>
        </p:txBody>
      </p:sp>
      <p:sp>
        <p:nvSpPr>
          <p:cNvPr id="9" name="Textfeld 8"/>
          <p:cNvSpPr txBox="1"/>
          <p:nvPr/>
        </p:nvSpPr>
        <p:spPr>
          <a:xfrm>
            <a:off x="3346315" y="1713383"/>
            <a:ext cx="875581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dirty="0" smtClean="0"/>
              <a:t>Erfreuen sich bei vielen Studenten großer Beliebtheit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dirty="0" smtClean="0"/>
              <a:t>5 Gattungen (Gesetzestexte, Lehrbücher/Skripte, Kommentar/Handbuch, Monographie, Zeitschriften/Aufsätze/Festschriften)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dirty="0" smtClean="0"/>
              <a:t>Ersten beiden Literaturgattungen besonders zur Prüfungsvorbereitung geeignet  </a:t>
            </a:r>
            <a:endParaRPr lang="de-DE" sz="2000" dirty="0"/>
          </a:p>
        </p:txBody>
      </p:sp>
      <p:pic>
        <p:nvPicPr>
          <p:cNvPr id="10" name="Picture 2" descr="Logo der Fachhochschule Schmalkalde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6181" y="2007"/>
            <a:ext cx="3673850" cy="737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10194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 rot="5400000">
            <a:off x="-1989307" y="1989305"/>
            <a:ext cx="6858000" cy="2879389"/>
          </a:xfrm>
          <a:solidFill>
            <a:schemeClr val="accent5">
              <a:lumMod val="75000"/>
            </a:schemeClr>
          </a:solidFill>
        </p:spPr>
        <p:txBody>
          <a:bodyPr/>
          <a:lstStyle/>
          <a:p>
            <a:endParaRPr lang="de-DE" dirty="0"/>
          </a:p>
        </p:txBody>
      </p:sp>
      <p:sp>
        <p:nvSpPr>
          <p:cNvPr id="7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6136532" cy="365125"/>
          </a:xfrm>
        </p:spPr>
        <p:txBody>
          <a:bodyPr/>
          <a:lstStyle/>
          <a:p>
            <a:r>
              <a:rPr lang="de-DE" dirty="0" smtClean="0">
                <a:solidFill>
                  <a:schemeClr val="tx1"/>
                </a:solidFill>
              </a:rPr>
              <a:t>Uwe </a:t>
            </a:r>
            <a:r>
              <a:rPr lang="de-DE" dirty="0" err="1" smtClean="0">
                <a:solidFill>
                  <a:schemeClr val="tx1"/>
                </a:solidFill>
              </a:rPr>
              <a:t>Neisen</a:t>
            </a:r>
            <a:r>
              <a:rPr lang="de-DE" dirty="0" smtClean="0">
                <a:solidFill>
                  <a:schemeClr val="tx1"/>
                </a:solidFill>
              </a:rPr>
              <a:t>, Yannick Hartung, </a:t>
            </a:r>
            <a:r>
              <a:rPr lang="de-DE" dirty="0" err="1" smtClean="0">
                <a:solidFill>
                  <a:schemeClr val="tx1"/>
                </a:solidFill>
              </a:rPr>
              <a:t>Yannic</a:t>
            </a:r>
            <a:r>
              <a:rPr lang="de-DE" dirty="0" smtClean="0">
                <a:solidFill>
                  <a:schemeClr val="tx1"/>
                </a:solidFill>
              </a:rPr>
              <a:t> </a:t>
            </a:r>
            <a:r>
              <a:rPr lang="de-DE" dirty="0" err="1" smtClean="0">
                <a:solidFill>
                  <a:schemeClr val="tx1"/>
                </a:solidFill>
              </a:rPr>
              <a:t>Klinzing</a:t>
            </a:r>
            <a:r>
              <a:rPr lang="de-DE" dirty="0" smtClean="0">
                <a:solidFill>
                  <a:schemeClr val="tx1"/>
                </a:solidFill>
              </a:rPr>
              <a:t>, Kevin Ziller 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8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9396919" y="6356349"/>
            <a:ext cx="2743200" cy="365125"/>
          </a:xfrm>
        </p:spPr>
        <p:txBody>
          <a:bodyPr/>
          <a:lstStyle/>
          <a:p>
            <a:r>
              <a:rPr lang="de-DE" dirty="0" smtClean="0">
                <a:solidFill>
                  <a:schemeClr val="tx1"/>
                </a:solidFill>
              </a:rPr>
              <a:t>44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2" name="Textfeld 1"/>
          <p:cNvSpPr txBox="1"/>
          <p:nvPr/>
        </p:nvSpPr>
        <p:spPr>
          <a:xfrm>
            <a:off x="-9730" y="-47706"/>
            <a:ext cx="3356045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1.	Lernstrategien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2.	Zeitmanagement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3.	Lernumfeld</a:t>
            </a:r>
          </a:p>
          <a:p>
            <a:pPr defTabSz="288000"/>
            <a:r>
              <a:rPr lang="de-DE" b="1" dirty="0">
                <a:solidFill>
                  <a:schemeClr val="bg1"/>
                </a:solidFill>
              </a:rPr>
              <a:t>4</a:t>
            </a:r>
            <a:r>
              <a:rPr lang="de-DE" b="1" dirty="0" smtClean="0">
                <a:solidFill>
                  <a:schemeClr val="bg1"/>
                </a:solidFill>
              </a:rPr>
              <a:t>.	Lernmedien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    4.a	Gedruckte Medien</a:t>
            </a:r>
          </a:p>
          <a:p>
            <a:pPr defTabSz="252000"/>
            <a:r>
              <a:rPr lang="de-DE" b="1" dirty="0" smtClean="0">
                <a:solidFill>
                  <a:schemeClr val="bg1"/>
                </a:solidFill>
              </a:rPr>
              <a:t>		</a:t>
            </a:r>
            <a:r>
              <a:rPr lang="de-DE" b="1" u="sng" dirty="0" smtClean="0">
                <a:solidFill>
                  <a:schemeClr val="bg1"/>
                </a:solidFill>
              </a:rPr>
              <a:t>4.a.1	Gesetzestexte</a:t>
            </a:r>
          </a:p>
          <a:p>
            <a:pPr defTabSz="252000"/>
            <a:r>
              <a:rPr lang="de-DE" b="1" dirty="0" smtClean="0">
                <a:solidFill>
                  <a:schemeClr val="bg1"/>
                </a:solidFill>
              </a:rPr>
              <a:t>		4.a.2	Lehrbücher/Skript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4.a.3	Kommentar/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		Handbuch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4.a.4	Monographie	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4.a.5	Zeitschriften/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		Aufsätze/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		Festschriften</a:t>
            </a:r>
          </a:p>
          <a:p>
            <a:pPr defTabSz="288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    4.b	Elektronische Medien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		4.b.1	Internet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4.b.2	Datenbanken</a:t>
            </a:r>
          </a:p>
          <a:p>
            <a:pPr defTabSz="288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 </a:t>
            </a:r>
            <a:r>
              <a:rPr lang="de-DE" b="1" dirty="0" smtClean="0">
                <a:solidFill>
                  <a:schemeClr val="bg1"/>
                </a:solidFill>
              </a:rPr>
              <a:t>   4.c	sonstige Medien</a:t>
            </a:r>
          </a:p>
          <a:p>
            <a:pPr defTabSz="288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    4.d	Kombination der</a:t>
            </a:r>
          </a:p>
          <a:p>
            <a:pPr defTabSz="288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Lernmedien</a:t>
            </a:r>
          </a:p>
          <a:p>
            <a:pPr defTabSz="288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5.	Eigene Erfahrungen 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		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</a:t>
            </a:r>
            <a:r>
              <a:rPr lang="de-DE" b="1" dirty="0">
                <a:solidFill>
                  <a:schemeClr val="bg1"/>
                </a:solidFill>
              </a:rPr>
              <a:t>	</a:t>
            </a:r>
          </a:p>
        </p:txBody>
      </p:sp>
      <p:sp>
        <p:nvSpPr>
          <p:cNvPr id="9" name="Textfeld 8"/>
          <p:cNvSpPr txBox="1"/>
          <p:nvPr/>
        </p:nvSpPr>
        <p:spPr>
          <a:xfrm>
            <a:off x="3243532" y="1311215"/>
            <a:ext cx="8755811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dirty="0" smtClean="0"/>
              <a:t>Ausgangspunkt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dirty="0" smtClean="0"/>
              <a:t>„abstrakt generelle Normen für eine Vielzahl von Adressaten“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dirty="0" smtClean="0"/>
              <a:t>Klausuraufgabe (Student muss passende Anspruchsnorm finden)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dirty="0" smtClean="0"/>
              <a:t>Tatbestande entnommen und subsummiert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dirty="0" smtClean="0"/>
              <a:t>Rechtsfolgen entnommen (sollten mit dem Gewollten des fiktiven Klägers übereinstimmen)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dirty="0" smtClean="0"/>
              <a:t>Notwendig zur optimalen Prüfungsvorbereitung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dirty="0" smtClean="0"/>
              <a:t>Lernen ohne Gesetzestexte nicht möglich!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sz="2000" dirty="0"/>
          </a:p>
        </p:txBody>
      </p:sp>
      <p:pic>
        <p:nvPicPr>
          <p:cNvPr id="3074" name="Picture 2" descr="http://www.conrad.de/medias/global/ce/5000_5999/5200/5270/5272/527246_BB_00_FB.EPS_100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34695" y="4071730"/>
            <a:ext cx="1668693" cy="16686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://www.dtv.de/_cover/640/strafgesetzbuch_stgb-978342305007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89623" y="4071729"/>
            <a:ext cx="1045072" cy="161136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http://www.dtv.de/_cover/640/einkommensteuerrecht_est-978342305542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6913" y="4178362"/>
            <a:ext cx="973510" cy="150473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Logo der Fachhochschule Schmalkalden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6181" y="2007"/>
            <a:ext cx="3673850" cy="737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190324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 rot="5400000">
            <a:off x="-1989307" y="1989305"/>
            <a:ext cx="6858000" cy="2879389"/>
          </a:xfrm>
          <a:solidFill>
            <a:schemeClr val="accent5">
              <a:lumMod val="75000"/>
            </a:schemeClr>
          </a:solidFill>
        </p:spPr>
        <p:txBody>
          <a:bodyPr/>
          <a:lstStyle/>
          <a:p>
            <a:endParaRPr lang="de-DE" dirty="0"/>
          </a:p>
        </p:txBody>
      </p:sp>
      <p:sp>
        <p:nvSpPr>
          <p:cNvPr id="7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6136532" cy="365125"/>
          </a:xfrm>
        </p:spPr>
        <p:txBody>
          <a:bodyPr/>
          <a:lstStyle/>
          <a:p>
            <a:r>
              <a:rPr lang="de-DE" dirty="0" smtClean="0">
                <a:solidFill>
                  <a:schemeClr val="tx1"/>
                </a:solidFill>
              </a:rPr>
              <a:t>Uwe </a:t>
            </a:r>
            <a:r>
              <a:rPr lang="de-DE" dirty="0" err="1" smtClean="0">
                <a:solidFill>
                  <a:schemeClr val="tx1"/>
                </a:solidFill>
              </a:rPr>
              <a:t>Neisen</a:t>
            </a:r>
            <a:r>
              <a:rPr lang="de-DE" dirty="0" smtClean="0">
                <a:solidFill>
                  <a:schemeClr val="tx1"/>
                </a:solidFill>
              </a:rPr>
              <a:t>, Yannick Hartung, </a:t>
            </a:r>
            <a:r>
              <a:rPr lang="de-DE" dirty="0" err="1" smtClean="0">
                <a:solidFill>
                  <a:schemeClr val="tx1"/>
                </a:solidFill>
              </a:rPr>
              <a:t>Yannic</a:t>
            </a:r>
            <a:r>
              <a:rPr lang="de-DE" dirty="0" smtClean="0">
                <a:solidFill>
                  <a:schemeClr val="tx1"/>
                </a:solidFill>
              </a:rPr>
              <a:t> </a:t>
            </a:r>
            <a:r>
              <a:rPr lang="de-DE" dirty="0" err="1" smtClean="0">
                <a:solidFill>
                  <a:schemeClr val="tx1"/>
                </a:solidFill>
              </a:rPr>
              <a:t>Klinzing</a:t>
            </a:r>
            <a:r>
              <a:rPr lang="de-DE" dirty="0" smtClean="0">
                <a:solidFill>
                  <a:schemeClr val="tx1"/>
                </a:solidFill>
              </a:rPr>
              <a:t>, Kevin Ziller 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8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9396919" y="6356349"/>
            <a:ext cx="2743200" cy="365125"/>
          </a:xfrm>
        </p:spPr>
        <p:txBody>
          <a:bodyPr/>
          <a:lstStyle/>
          <a:p>
            <a:r>
              <a:rPr lang="de-DE" dirty="0" smtClean="0">
                <a:solidFill>
                  <a:schemeClr val="tx1"/>
                </a:solidFill>
              </a:rPr>
              <a:t>45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2" name="Textfeld 1"/>
          <p:cNvSpPr txBox="1"/>
          <p:nvPr/>
        </p:nvSpPr>
        <p:spPr>
          <a:xfrm>
            <a:off x="-9730" y="-47706"/>
            <a:ext cx="3356045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1.	Lernstrategien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2.	Zeitmanagement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3.	Lernumfeld</a:t>
            </a:r>
          </a:p>
          <a:p>
            <a:pPr defTabSz="288000"/>
            <a:r>
              <a:rPr lang="de-DE" b="1" dirty="0">
                <a:solidFill>
                  <a:schemeClr val="bg1"/>
                </a:solidFill>
              </a:rPr>
              <a:t>4</a:t>
            </a:r>
            <a:r>
              <a:rPr lang="de-DE" b="1" dirty="0" smtClean="0">
                <a:solidFill>
                  <a:schemeClr val="bg1"/>
                </a:solidFill>
              </a:rPr>
              <a:t>.	Lernmedien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    4.a	Gedruckte Medien</a:t>
            </a:r>
          </a:p>
          <a:p>
            <a:pPr defTabSz="252000"/>
            <a:r>
              <a:rPr lang="de-DE" b="1" dirty="0" smtClean="0">
                <a:solidFill>
                  <a:schemeClr val="bg1"/>
                </a:solidFill>
              </a:rPr>
              <a:t>		4.a.1	Gesetzestexte</a:t>
            </a:r>
          </a:p>
          <a:p>
            <a:pPr defTabSz="252000"/>
            <a:r>
              <a:rPr lang="de-DE" b="1" dirty="0" smtClean="0">
                <a:solidFill>
                  <a:schemeClr val="bg1"/>
                </a:solidFill>
              </a:rPr>
              <a:t>		</a:t>
            </a:r>
            <a:r>
              <a:rPr lang="de-DE" b="1" u="sng" dirty="0" smtClean="0">
                <a:solidFill>
                  <a:schemeClr val="bg1"/>
                </a:solidFill>
              </a:rPr>
              <a:t>4.a.2	Lehrbücher/Skript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4.a.3	Kommentar/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		Handbuch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4.a.4	Monographie	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4.a.5	Zeitschriften/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		Aufsätze/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		Festschriften</a:t>
            </a:r>
          </a:p>
          <a:p>
            <a:pPr defTabSz="288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    4.b	Elektronische Medien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		4.b.1	Internet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4.b.2	Datenbanken</a:t>
            </a:r>
          </a:p>
          <a:p>
            <a:pPr defTabSz="288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 </a:t>
            </a:r>
            <a:r>
              <a:rPr lang="de-DE" b="1" dirty="0" smtClean="0">
                <a:solidFill>
                  <a:schemeClr val="bg1"/>
                </a:solidFill>
              </a:rPr>
              <a:t>   4.c	sonstige Medien</a:t>
            </a:r>
          </a:p>
          <a:p>
            <a:pPr defTabSz="288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    4.d	Kombination der</a:t>
            </a:r>
          </a:p>
          <a:p>
            <a:pPr defTabSz="288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Lernmedien </a:t>
            </a:r>
          </a:p>
          <a:p>
            <a:pPr defTabSz="288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5.	Eigene Erfahrungen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		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</a:t>
            </a:r>
            <a:r>
              <a:rPr lang="de-DE" b="1" dirty="0">
                <a:solidFill>
                  <a:schemeClr val="bg1"/>
                </a:solidFill>
              </a:rPr>
              <a:t>	</a:t>
            </a:r>
          </a:p>
        </p:txBody>
      </p:sp>
      <p:sp>
        <p:nvSpPr>
          <p:cNvPr id="9" name="Textfeld 8"/>
          <p:cNvSpPr txBox="1"/>
          <p:nvPr/>
        </p:nvSpPr>
        <p:spPr>
          <a:xfrm>
            <a:off x="3243532" y="1311215"/>
            <a:ext cx="8755811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dirty="0" smtClean="0"/>
              <a:t>Stoff der Lehrveranstaltung wird aufbereitet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dirty="0" smtClean="0"/>
              <a:t>Für Prüfungsvorbereitung unerlässlich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b="1" u="sng" dirty="0" smtClean="0"/>
              <a:t>Nicht</a:t>
            </a:r>
            <a:r>
              <a:rPr lang="de-DE" sz="2000" dirty="0" smtClean="0"/>
              <a:t> gesetzesorientiert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dirty="0" smtClean="0"/>
              <a:t>Kombination mit Gesetzestexten sinnvoll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dirty="0" smtClean="0"/>
              <a:t>Decken ganze Rechtsgebiete ab</a:t>
            </a:r>
            <a:r>
              <a:rPr lang="de-DE" sz="2000" dirty="0" smtClean="0">
                <a:sym typeface="Wingdings" panose="05000000000000000000" pitchFamily="2" charset="2"/>
              </a:rPr>
              <a:t> Unterschied Handbuch/Monographie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dirty="0" smtClean="0">
                <a:sym typeface="Wingdings" panose="05000000000000000000" pitchFamily="2" charset="2"/>
              </a:rPr>
              <a:t>Kurzlehrbücher, dickleibige Lehrbücher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b="1" dirty="0" smtClean="0">
                <a:sym typeface="Wingdings" panose="05000000000000000000" pitchFamily="2" charset="2"/>
              </a:rPr>
              <a:t>Nachteil Kurzlehrbücher: </a:t>
            </a:r>
            <a:r>
              <a:rPr lang="de-DE" sz="2000" dirty="0" smtClean="0">
                <a:sym typeface="Wingdings" panose="05000000000000000000" pitchFamily="2" charset="2"/>
              </a:rPr>
              <a:t>fehlende Redundanz</a:t>
            </a:r>
            <a:endParaRPr lang="de-DE" sz="2000" dirty="0" smtClean="0"/>
          </a:p>
          <a:p>
            <a:endParaRPr lang="de-DE" sz="20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sz="2000" dirty="0"/>
          </a:p>
        </p:txBody>
      </p:sp>
      <p:pic>
        <p:nvPicPr>
          <p:cNvPr id="2050" name="Picture 2" descr="http://www.beck-shop.de/productimages/rsw/images/products/9783406660979_larg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75343" y="3271578"/>
            <a:ext cx="1524000" cy="2867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://www.beck-shop.de/productimages/rsw/images/products/9783406586415_larg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51132" y="3213100"/>
            <a:ext cx="1524000" cy="29337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Logo der Fachhochschule Schmalkalden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6181" y="2007"/>
            <a:ext cx="3673850" cy="737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072384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 rot="5400000">
            <a:off x="-1989307" y="1989305"/>
            <a:ext cx="6858000" cy="2879389"/>
          </a:xfrm>
          <a:solidFill>
            <a:schemeClr val="accent5">
              <a:lumMod val="75000"/>
            </a:schemeClr>
          </a:solidFill>
        </p:spPr>
        <p:txBody>
          <a:bodyPr/>
          <a:lstStyle/>
          <a:p>
            <a:endParaRPr lang="de-DE" dirty="0"/>
          </a:p>
        </p:txBody>
      </p:sp>
      <p:sp>
        <p:nvSpPr>
          <p:cNvPr id="7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6136532" cy="365125"/>
          </a:xfrm>
        </p:spPr>
        <p:txBody>
          <a:bodyPr/>
          <a:lstStyle/>
          <a:p>
            <a:r>
              <a:rPr lang="de-DE" dirty="0" smtClean="0">
                <a:solidFill>
                  <a:schemeClr val="tx1"/>
                </a:solidFill>
              </a:rPr>
              <a:t>Uwe </a:t>
            </a:r>
            <a:r>
              <a:rPr lang="de-DE" dirty="0" err="1" smtClean="0">
                <a:solidFill>
                  <a:schemeClr val="tx1"/>
                </a:solidFill>
              </a:rPr>
              <a:t>Neisen</a:t>
            </a:r>
            <a:r>
              <a:rPr lang="de-DE" dirty="0" smtClean="0">
                <a:solidFill>
                  <a:schemeClr val="tx1"/>
                </a:solidFill>
              </a:rPr>
              <a:t>, Yannick Hartung, </a:t>
            </a:r>
            <a:r>
              <a:rPr lang="de-DE" dirty="0" err="1" smtClean="0">
                <a:solidFill>
                  <a:schemeClr val="tx1"/>
                </a:solidFill>
              </a:rPr>
              <a:t>Yannic</a:t>
            </a:r>
            <a:r>
              <a:rPr lang="de-DE" dirty="0" smtClean="0">
                <a:solidFill>
                  <a:schemeClr val="tx1"/>
                </a:solidFill>
              </a:rPr>
              <a:t> </a:t>
            </a:r>
            <a:r>
              <a:rPr lang="de-DE" dirty="0" err="1" smtClean="0">
                <a:solidFill>
                  <a:schemeClr val="tx1"/>
                </a:solidFill>
              </a:rPr>
              <a:t>Klinzing</a:t>
            </a:r>
            <a:r>
              <a:rPr lang="de-DE" dirty="0" smtClean="0">
                <a:solidFill>
                  <a:schemeClr val="tx1"/>
                </a:solidFill>
              </a:rPr>
              <a:t>, Kevin Ziller 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8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9396919" y="6356349"/>
            <a:ext cx="2743200" cy="365125"/>
          </a:xfrm>
        </p:spPr>
        <p:txBody>
          <a:bodyPr/>
          <a:lstStyle/>
          <a:p>
            <a:r>
              <a:rPr lang="de-DE" dirty="0" smtClean="0">
                <a:solidFill>
                  <a:schemeClr val="tx1"/>
                </a:solidFill>
              </a:rPr>
              <a:t>46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2" name="Textfeld 1"/>
          <p:cNvSpPr txBox="1"/>
          <p:nvPr/>
        </p:nvSpPr>
        <p:spPr>
          <a:xfrm>
            <a:off x="-9730" y="-47706"/>
            <a:ext cx="3356045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1.	Lernstrategien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2.	Zeitmanagement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3.	Lernumfeld</a:t>
            </a:r>
          </a:p>
          <a:p>
            <a:pPr defTabSz="288000"/>
            <a:r>
              <a:rPr lang="de-DE" b="1" dirty="0">
                <a:solidFill>
                  <a:schemeClr val="bg1"/>
                </a:solidFill>
              </a:rPr>
              <a:t>4</a:t>
            </a:r>
            <a:r>
              <a:rPr lang="de-DE" b="1" dirty="0" smtClean="0">
                <a:solidFill>
                  <a:schemeClr val="bg1"/>
                </a:solidFill>
              </a:rPr>
              <a:t>.	Lernmedien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    4.a	Gedruckte Medien</a:t>
            </a:r>
          </a:p>
          <a:p>
            <a:pPr defTabSz="252000"/>
            <a:r>
              <a:rPr lang="de-DE" b="1" dirty="0" smtClean="0">
                <a:solidFill>
                  <a:schemeClr val="bg1"/>
                </a:solidFill>
              </a:rPr>
              <a:t>		4.a.1	Gesetzestexte</a:t>
            </a:r>
          </a:p>
          <a:p>
            <a:pPr defTabSz="252000"/>
            <a:r>
              <a:rPr lang="de-DE" b="1" dirty="0" smtClean="0">
                <a:solidFill>
                  <a:schemeClr val="bg1"/>
                </a:solidFill>
              </a:rPr>
              <a:t>		4.a.2	Lehrbücher/Skript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</a:t>
            </a:r>
            <a:r>
              <a:rPr lang="de-DE" b="1" u="sng" dirty="0" smtClean="0">
                <a:solidFill>
                  <a:schemeClr val="bg1"/>
                </a:solidFill>
              </a:rPr>
              <a:t>4.a.3	Kommentar</a:t>
            </a:r>
            <a:r>
              <a:rPr lang="de-DE" b="1" dirty="0" smtClean="0">
                <a:solidFill>
                  <a:schemeClr val="bg1"/>
                </a:solidFill>
              </a:rPr>
              <a:t>/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		</a:t>
            </a:r>
            <a:r>
              <a:rPr lang="de-DE" b="1" u="sng" dirty="0" smtClean="0">
                <a:solidFill>
                  <a:schemeClr val="bg1"/>
                </a:solidFill>
              </a:rPr>
              <a:t>Handbuch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4.a.4	Monographie	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4.a.5	Zeitschriften/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		Aufsätze/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		Festschriften</a:t>
            </a:r>
          </a:p>
          <a:p>
            <a:pPr defTabSz="288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    4.b	Elektronische Medien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		4.b.1	Internet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4.b.2	Datenbanken</a:t>
            </a:r>
          </a:p>
          <a:p>
            <a:pPr defTabSz="288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 </a:t>
            </a:r>
            <a:r>
              <a:rPr lang="de-DE" b="1" dirty="0" smtClean="0">
                <a:solidFill>
                  <a:schemeClr val="bg1"/>
                </a:solidFill>
              </a:rPr>
              <a:t>   4.c	sonstige Medien</a:t>
            </a:r>
          </a:p>
          <a:p>
            <a:pPr defTabSz="288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    4.d	Kombination der</a:t>
            </a:r>
          </a:p>
          <a:p>
            <a:pPr defTabSz="288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Lernmedien </a:t>
            </a:r>
          </a:p>
          <a:p>
            <a:pPr defTabSz="288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5.	Eigene Erfahrungen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		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</a:t>
            </a:r>
            <a:r>
              <a:rPr lang="de-DE" b="1" dirty="0">
                <a:solidFill>
                  <a:schemeClr val="bg1"/>
                </a:solidFill>
              </a:rPr>
              <a:t>	</a:t>
            </a:r>
          </a:p>
        </p:txBody>
      </p:sp>
      <p:sp>
        <p:nvSpPr>
          <p:cNvPr id="9" name="Textfeld 8"/>
          <p:cNvSpPr txBox="1"/>
          <p:nvPr/>
        </p:nvSpPr>
        <p:spPr>
          <a:xfrm>
            <a:off x="3243532" y="1311215"/>
            <a:ext cx="8755811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dirty="0" smtClean="0"/>
              <a:t>Hauptaufgabe Gesetzestexte zu erläutern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dirty="0" smtClean="0"/>
              <a:t>Darstellung der Rechtsnorm danach Kommentierung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dirty="0" smtClean="0"/>
              <a:t>Kommentierungen sind nicht immer vollständig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dirty="0" smtClean="0"/>
              <a:t>Großer Zeitaufwand</a:t>
            </a:r>
            <a:r>
              <a:rPr lang="de-DE" sz="2000" dirty="0" smtClean="0">
                <a:sym typeface="Wingdings" panose="05000000000000000000" pitchFamily="2" charset="2"/>
              </a:rPr>
              <a:t> bedingt geeignet für Prüfungsvorbereitung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dirty="0" smtClean="0">
                <a:sym typeface="Wingdings" panose="05000000000000000000" pitchFamily="2" charset="2"/>
              </a:rPr>
              <a:t>Lehrbuch/Kommentar decken ganze Rechtsgebiete ab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dirty="0" smtClean="0">
                <a:sym typeface="Wingdings" panose="05000000000000000000" pitchFamily="2" charset="2"/>
              </a:rPr>
              <a:t>Handbuch Themen/Probleme die in Lehrbüchern/Kommentaren geringe/keine Beachtung finden.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dirty="0" smtClean="0">
                <a:sym typeface="Wingdings" panose="05000000000000000000" pitchFamily="2" charset="2"/>
              </a:rPr>
              <a:t>Ungeeignet für Prüfungsvorbereitung</a:t>
            </a:r>
          </a:p>
          <a:p>
            <a:endParaRPr lang="de-DE" sz="20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sz="2000" dirty="0"/>
          </a:p>
        </p:txBody>
      </p:sp>
      <p:pic>
        <p:nvPicPr>
          <p:cNvPr id="4" name="Picture 2" descr="http://www.juristisches-antiquariat.de/images/product_images/original_images/_mg_103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84870" y="3199534"/>
            <a:ext cx="1478607" cy="22192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www.beck-shop.de/productimages/rsw/images/products/9783406614712_larg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2919" y="3306762"/>
            <a:ext cx="1524000" cy="2276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Logo der Fachhochschule Schmalkalden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6181" y="2007"/>
            <a:ext cx="3673850" cy="737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275643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 rot="5400000">
            <a:off x="-1989307" y="1989305"/>
            <a:ext cx="6858000" cy="2879389"/>
          </a:xfrm>
          <a:solidFill>
            <a:schemeClr val="accent5">
              <a:lumMod val="75000"/>
            </a:schemeClr>
          </a:solidFill>
        </p:spPr>
        <p:txBody>
          <a:bodyPr/>
          <a:lstStyle/>
          <a:p>
            <a:endParaRPr lang="de-DE" dirty="0"/>
          </a:p>
        </p:txBody>
      </p:sp>
      <p:sp>
        <p:nvSpPr>
          <p:cNvPr id="7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6136532" cy="365125"/>
          </a:xfrm>
        </p:spPr>
        <p:txBody>
          <a:bodyPr/>
          <a:lstStyle/>
          <a:p>
            <a:r>
              <a:rPr lang="de-DE" dirty="0" smtClean="0">
                <a:solidFill>
                  <a:schemeClr val="tx1"/>
                </a:solidFill>
              </a:rPr>
              <a:t>Uwe </a:t>
            </a:r>
            <a:r>
              <a:rPr lang="de-DE" dirty="0" err="1" smtClean="0">
                <a:solidFill>
                  <a:schemeClr val="tx1"/>
                </a:solidFill>
              </a:rPr>
              <a:t>Neisen</a:t>
            </a:r>
            <a:r>
              <a:rPr lang="de-DE" dirty="0" smtClean="0">
                <a:solidFill>
                  <a:schemeClr val="tx1"/>
                </a:solidFill>
              </a:rPr>
              <a:t>, Yannick Hartung, </a:t>
            </a:r>
            <a:r>
              <a:rPr lang="de-DE" dirty="0" err="1" smtClean="0">
                <a:solidFill>
                  <a:schemeClr val="tx1"/>
                </a:solidFill>
              </a:rPr>
              <a:t>Yannic</a:t>
            </a:r>
            <a:r>
              <a:rPr lang="de-DE" dirty="0" smtClean="0">
                <a:solidFill>
                  <a:schemeClr val="tx1"/>
                </a:solidFill>
              </a:rPr>
              <a:t> </a:t>
            </a:r>
            <a:r>
              <a:rPr lang="de-DE" dirty="0" err="1" smtClean="0">
                <a:solidFill>
                  <a:schemeClr val="tx1"/>
                </a:solidFill>
              </a:rPr>
              <a:t>Klinzing</a:t>
            </a:r>
            <a:r>
              <a:rPr lang="de-DE" dirty="0" smtClean="0">
                <a:solidFill>
                  <a:schemeClr val="tx1"/>
                </a:solidFill>
              </a:rPr>
              <a:t>, Kevin Ziller 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8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9396919" y="6356349"/>
            <a:ext cx="2743200" cy="365125"/>
          </a:xfrm>
        </p:spPr>
        <p:txBody>
          <a:bodyPr/>
          <a:lstStyle/>
          <a:p>
            <a:r>
              <a:rPr lang="de-DE" dirty="0" smtClean="0">
                <a:solidFill>
                  <a:schemeClr val="tx1"/>
                </a:solidFill>
              </a:rPr>
              <a:t>47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2" name="Textfeld 1"/>
          <p:cNvSpPr txBox="1"/>
          <p:nvPr/>
        </p:nvSpPr>
        <p:spPr>
          <a:xfrm>
            <a:off x="-9730" y="-47706"/>
            <a:ext cx="3356045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1.	Lernstrategien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2.	Zeitmanagement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3.	Lernumfeld</a:t>
            </a:r>
          </a:p>
          <a:p>
            <a:pPr defTabSz="288000"/>
            <a:r>
              <a:rPr lang="de-DE" b="1" dirty="0">
                <a:solidFill>
                  <a:schemeClr val="bg1"/>
                </a:solidFill>
              </a:rPr>
              <a:t>4</a:t>
            </a:r>
            <a:r>
              <a:rPr lang="de-DE" b="1" dirty="0" smtClean="0">
                <a:solidFill>
                  <a:schemeClr val="bg1"/>
                </a:solidFill>
              </a:rPr>
              <a:t>.	Lernmedien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    4.a	Gedruckte Medien</a:t>
            </a:r>
          </a:p>
          <a:p>
            <a:pPr defTabSz="252000"/>
            <a:r>
              <a:rPr lang="de-DE" b="1" dirty="0" smtClean="0">
                <a:solidFill>
                  <a:schemeClr val="bg1"/>
                </a:solidFill>
              </a:rPr>
              <a:t>		4.a.1	Gesetzestexte</a:t>
            </a:r>
          </a:p>
          <a:p>
            <a:pPr defTabSz="252000"/>
            <a:r>
              <a:rPr lang="de-DE" b="1" dirty="0" smtClean="0">
                <a:solidFill>
                  <a:schemeClr val="bg1"/>
                </a:solidFill>
              </a:rPr>
              <a:t>		4.a.2	Lehrbücher/Skript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4.a.3	Kommentar/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		Handbuch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</a:t>
            </a:r>
            <a:r>
              <a:rPr lang="de-DE" b="1" u="sng" dirty="0" smtClean="0">
                <a:solidFill>
                  <a:schemeClr val="bg1"/>
                </a:solidFill>
              </a:rPr>
              <a:t>4.a.4	Monographie</a:t>
            </a:r>
            <a:r>
              <a:rPr lang="de-DE" b="1" dirty="0" smtClean="0">
                <a:solidFill>
                  <a:schemeClr val="bg1"/>
                </a:solidFill>
              </a:rPr>
              <a:t>	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4.a.5	Zeitschriften/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		Aufsätze/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		Festschriften</a:t>
            </a:r>
          </a:p>
          <a:p>
            <a:pPr defTabSz="288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    4.b	Elektronische Medien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		4.b.1	Internet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4.b.2	Datenbanken</a:t>
            </a:r>
          </a:p>
          <a:p>
            <a:pPr defTabSz="288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 </a:t>
            </a:r>
            <a:r>
              <a:rPr lang="de-DE" b="1" dirty="0" smtClean="0">
                <a:solidFill>
                  <a:schemeClr val="bg1"/>
                </a:solidFill>
              </a:rPr>
              <a:t>   4.c	sonstige Medien</a:t>
            </a:r>
          </a:p>
          <a:p>
            <a:pPr defTabSz="288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    4.d	Kombination der</a:t>
            </a:r>
          </a:p>
          <a:p>
            <a:pPr defTabSz="288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Lernmedien </a:t>
            </a:r>
          </a:p>
          <a:p>
            <a:pPr defTabSz="288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5.	Eigene Erfahrungen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		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</a:t>
            </a:r>
            <a:r>
              <a:rPr lang="de-DE" b="1" dirty="0">
                <a:solidFill>
                  <a:schemeClr val="bg1"/>
                </a:solidFill>
              </a:rPr>
              <a:t>	</a:t>
            </a:r>
          </a:p>
        </p:txBody>
      </p:sp>
      <p:sp>
        <p:nvSpPr>
          <p:cNvPr id="9" name="Textfeld 8"/>
          <p:cNvSpPr txBox="1"/>
          <p:nvPr/>
        </p:nvSpPr>
        <p:spPr>
          <a:xfrm>
            <a:off x="3243532" y="1311215"/>
            <a:ext cx="875581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dirty="0" smtClean="0"/>
              <a:t>Widmet sich einem Einzelproblem (Rechtsgebiet)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dirty="0" smtClean="0"/>
              <a:t>Selbstständige Bücher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b="1" dirty="0" smtClean="0"/>
              <a:t>Im Bücherregal stehen lassen!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sz="2000" dirty="0"/>
          </a:p>
        </p:txBody>
      </p:sp>
      <p:pic>
        <p:nvPicPr>
          <p:cNvPr id="10" name="Picture 2" descr="Logo der Fachhochschule Schmalkalde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6181" y="2007"/>
            <a:ext cx="3673850" cy="737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98206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 rot="5400000">
            <a:off x="-1989307" y="1989305"/>
            <a:ext cx="6858000" cy="2879389"/>
          </a:xfrm>
          <a:solidFill>
            <a:schemeClr val="accent5">
              <a:lumMod val="75000"/>
            </a:schemeClr>
          </a:solidFill>
        </p:spPr>
        <p:txBody>
          <a:bodyPr/>
          <a:lstStyle/>
          <a:p>
            <a:endParaRPr lang="de-DE" dirty="0"/>
          </a:p>
        </p:txBody>
      </p:sp>
      <p:sp>
        <p:nvSpPr>
          <p:cNvPr id="7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6136532" cy="365125"/>
          </a:xfrm>
        </p:spPr>
        <p:txBody>
          <a:bodyPr/>
          <a:lstStyle/>
          <a:p>
            <a:r>
              <a:rPr lang="de-DE" dirty="0" smtClean="0">
                <a:solidFill>
                  <a:schemeClr val="tx1"/>
                </a:solidFill>
              </a:rPr>
              <a:t>Uwe </a:t>
            </a:r>
            <a:r>
              <a:rPr lang="de-DE" dirty="0" err="1" smtClean="0">
                <a:solidFill>
                  <a:schemeClr val="tx1"/>
                </a:solidFill>
              </a:rPr>
              <a:t>Neisen</a:t>
            </a:r>
            <a:r>
              <a:rPr lang="de-DE" dirty="0" smtClean="0">
                <a:solidFill>
                  <a:schemeClr val="tx1"/>
                </a:solidFill>
              </a:rPr>
              <a:t>, Yannick Hartung, </a:t>
            </a:r>
            <a:r>
              <a:rPr lang="de-DE" dirty="0" err="1" smtClean="0">
                <a:solidFill>
                  <a:schemeClr val="tx1"/>
                </a:solidFill>
              </a:rPr>
              <a:t>Yannic</a:t>
            </a:r>
            <a:r>
              <a:rPr lang="de-DE" dirty="0" smtClean="0">
                <a:solidFill>
                  <a:schemeClr val="tx1"/>
                </a:solidFill>
              </a:rPr>
              <a:t> </a:t>
            </a:r>
            <a:r>
              <a:rPr lang="de-DE" dirty="0" err="1" smtClean="0">
                <a:solidFill>
                  <a:schemeClr val="tx1"/>
                </a:solidFill>
              </a:rPr>
              <a:t>Klinzing</a:t>
            </a:r>
            <a:r>
              <a:rPr lang="de-DE" dirty="0" smtClean="0">
                <a:solidFill>
                  <a:schemeClr val="tx1"/>
                </a:solidFill>
              </a:rPr>
              <a:t>, Kevin Ziller 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8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9396919" y="6356349"/>
            <a:ext cx="2743200" cy="365125"/>
          </a:xfrm>
        </p:spPr>
        <p:txBody>
          <a:bodyPr/>
          <a:lstStyle/>
          <a:p>
            <a:r>
              <a:rPr lang="de-DE" dirty="0" smtClean="0">
                <a:solidFill>
                  <a:schemeClr val="tx1"/>
                </a:solidFill>
              </a:rPr>
              <a:t>48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2" name="Textfeld 1"/>
          <p:cNvSpPr txBox="1"/>
          <p:nvPr/>
        </p:nvSpPr>
        <p:spPr>
          <a:xfrm>
            <a:off x="-9730" y="-47706"/>
            <a:ext cx="3356045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1.	Lernstrategien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2.	Zeitmanagement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3.	Lernumfeld</a:t>
            </a:r>
          </a:p>
          <a:p>
            <a:pPr defTabSz="288000"/>
            <a:r>
              <a:rPr lang="de-DE" b="1" dirty="0">
                <a:solidFill>
                  <a:schemeClr val="bg1"/>
                </a:solidFill>
              </a:rPr>
              <a:t>4</a:t>
            </a:r>
            <a:r>
              <a:rPr lang="de-DE" b="1" dirty="0" smtClean="0">
                <a:solidFill>
                  <a:schemeClr val="bg1"/>
                </a:solidFill>
              </a:rPr>
              <a:t>.	Lernmedien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    4.a	Gedruckte Medien</a:t>
            </a:r>
          </a:p>
          <a:p>
            <a:pPr defTabSz="252000"/>
            <a:r>
              <a:rPr lang="de-DE" b="1" dirty="0" smtClean="0">
                <a:solidFill>
                  <a:schemeClr val="bg1"/>
                </a:solidFill>
              </a:rPr>
              <a:t>		4.a.1	Gesetzestexte</a:t>
            </a:r>
          </a:p>
          <a:p>
            <a:pPr defTabSz="252000"/>
            <a:r>
              <a:rPr lang="de-DE" b="1" dirty="0" smtClean="0">
                <a:solidFill>
                  <a:schemeClr val="bg1"/>
                </a:solidFill>
              </a:rPr>
              <a:t>		4.a.2	Lehrbücher/Skript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4.a.3	Kommentar/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		Handbuch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4.a.4	Monographie	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</a:t>
            </a:r>
            <a:r>
              <a:rPr lang="de-DE" b="1" u="sng" dirty="0" smtClean="0">
                <a:solidFill>
                  <a:schemeClr val="bg1"/>
                </a:solidFill>
              </a:rPr>
              <a:t>4.a.5	Zeitschriften/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		</a:t>
            </a:r>
            <a:r>
              <a:rPr lang="de-DE" b="1" u="sng" dirty="0" smtClean="0">
                <a:solidFill>
                  <a:schemeClr val="bg1"/>
                </a:solidFill>
              </a:rPr>
              <a:t>Aufsätze/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		</a:t>
            </a:r>
            <a:r>
              <a:rPr lang="de-DE" b="1" u="sng" dirty="0" smtClean="0">
                <a:solidFill>
                  <a:schemeClr val="bg1"/>
                </a:solidFill>
              </a:rPr>
              <a:t>Festschriften</a:t>
            </a:r>
            <a:endParaRPr lang="de-DE" b="1" dirty="0" smtClean="0">
              <a:solidFill>
                <a:schemeClr val="bg1"/>
              </a:solidFill>
            </a:endParaRPr>
          </a:p>
          <a:p>
            <a:pPr defTabSz="288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    4.b	Elektronische Medien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		4.b.1	Internet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4.b.2	Datenbanken</a:t>
            </a:r>
          </a:p>
          <a:p>
            <a:pPr defTabSz="288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 </a:t>
            </a:r>
            <a:r>
              <a:rPr lang="de-DE" b="1" dirty="0" smtClean="0">
                <a:solidFill>
                  <a:schemeClr val="bg1"/>
                </a:solidFill>
              </a:rPr>
              <a:t>   4.c	sonstige Medien</a:t>
            </a:r>
          </a:p>
          <a:p>
            <a:pPr defTabSz="288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    4.d	Kombination der</a:t>
            </a:r>
          </a:p>
          <a:p>
            <a:pPr defTabSz="288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Lernmedien </a:t>
            </a:r>
          </a:p>
          <a:p>
            <a:pPr defTabSz="288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5.	Eigene Erfahrungen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		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</a:t>
            </a:r>
            <a:r>
              <a:rPr lang="de-DE" b="1" dirty="0">
                <a:solidFill>
                  <a:schemeClr val="bg1"/>
                </a:solidFill>
              </a:rPr>
              <a:t>	</a:t>
            </a:r>
          </a:p>
        </p:txBody>
      </p:sp>
      <p:sp>
        <p:nvSpPr>
          <p:cNvPr id="9" name="Textfeld 8"/>
          <p:cNvSpPr txBox="1"/>
          <p:nvPr/>
        </p:nvSpPr>
        <p:spPr>
          <a:xfrm>
            <a:off x="3243532" y="1311215"/>
            <a:ext cx="8755811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dirty="0" smtClean="0"/>
              <a:t>Einzelthemen befassen sich einzelne Aufsätze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dirty="0" smtClean="0"/>
              <a:t>Sammelbänden als Festschrift/Juristische Zeitschrift oder Tagungsschriften veröffentlicht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dirty="0" smtClean="0"/>
              <a:t>Zeitschriften (alle Rechtsgebiet oder Teilgebiete)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dirty="0" smtClean="0"/>
              <a:t>Zeitschriften Prüfungsvorbereitung durchaus geeignet (Aufsätze kurz)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dirty="0" smtClean="0"/>
              <a:t>Kombination mit Kurzlehrbüchern  </a:t>
            </a:r>
          </a:p>
          <a:p>
            <a:endParaRPr lang="de-DE" sz="2000" dirty="0"/>
          </a:p>
        </p:txBody>
      </p:sp>
      <p:pic>
        <p:nvPicPr>
          <p:cNvPr id="4098" name="Picture 2" descr="http://www.beck-shop.de/productimages/rsw/images/products/NJW_160w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89189" y="3654618"/>
            <a:ext cx="1524000" cy="2152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6" name="Picture 10" descr="http://www.sack.de/media/catalog/product/cache/1/image/9df78eab33525d08d6e5fb8d27136e95/2/0/20629_10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4730" y="3664143"/>
            <a:ext cx="1524000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Logo der Fachhochschule Schmalkalden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6181" y="2007"/>
            <a:ext cx="3673850" cy="737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853109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 rot="5400000">
            <a:off x="-1989307" y="1989305"/>
            <a:ext cx="6858000" cy="2879389"/>
          </a:xfrm>
          <a:solidFill>
            <a:schemeClr val="accent5">
              <a:lumMod val="75000"/>
            </a:schemeClr>
          </a:solidFill>
        </p:spPr>
        <p:txBody>
          <a:bodyPr/>
          <a:lstStyle/>
          <a:p>
            <a:endParaRPr lang="de-DE" dirty="0"/>
          </a:p>
        </p:txBody>
      </p:sp>
      <p:sp>
        <p:nvSpPr>
          <p:cNvPr id="7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6136532" cy="365125"/>
          </a:xfrm>
        </p:spPr>
        <p:txBody>
          <a:bodyPr/>
          <a:lstStyle/>
          <a:p>
            <a:r>
              <a:rPr lang="de-DE" dirty="0" smtClean="0">
                <a:solidFill>
                  <a:schemeClr val="tx1"/>
                </a:solidFill>
              </a:rPr>
              <a:t>Uwe </a:t>
            </a:r>
            <a:r>
              <a:rPr lang="de-DE" dirty="0" err="1" smtClean="0">
                <a:solidFill>
                  <a:schemeClr val="tx1"/>
                </a:solidFill>
              </a:rPr>
              <a:t>Neisen</a:t>
            </a:r>
            <a:r>
              <a:rPr lang="de-DE" dirty="0" smtClean="0">
                <a:solidFill>
                  <a:schemeClr val="tx1"/>
                </a:solidFill>
              </a:rPr>
              <a:t>, Yannick Hartung, </a:t>
            </a:r>
            <a:r>
              <a:rPr lang="de-DE" dirty="0" err="1" smtClean="0">
                <a:solidFill>
                  <a:schemeClr val="tx1"/>
                </a:solidFill>
              </a:rPr>
              <a:t>Yannic</a:t>
            </a:r>
            <a:r>
              <a:rPr lang="de-DE" dirty="0" smtClean="0">
                <a:solidFill>
                  <a:schemeClr val="tx1"/>
                </a:solidFill>
              </a:rPr>
              <a:t> </a:t>
            </a:r>
            <a:r>
              <a:rPr lang="de-DE" dirty="0" err="1" smtClean="0">
                <a:solidFill>
                  <a:schemeClr val="tx1"/>
                </a:solidFill>
              </a:rPr>
              <a:t>Klinzing</a:t>
            </a:r>
            <a:r>
              <a:rPr lang="de-DE" dirty="0" smtClean="0">
                <a:solidFill>
                  <a:schemeClr val="tx1"/>
                </a:solidFill>
              </a:rPr>
              <a:t>, Kevin Ziller 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8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9396919" y="6356349"/>
            <a:ext cx="2743200" cy="365125"/>
          </a:xfrm>
        </p:spPr>
        <p:txBody>
          <a:bodyPr/>
          <a:lstStyle/>
          <a:p>
            <a:r>
              <a:rPr lang="de-DE" dirty="0" smtClean="0">
                <a:solidFill>
                  <a:schemeClr val="tx1"/>
                </a:solidFill>
              </a:rPr>
              <a:t>49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2" name="Textfeld 1"/>
          <p:cNvSpPr txBox="1"/>
          <p:nvPr/>
        </p:nvSpPr>
        <p:spPr>
          <a:xfrm>
            <a:off x="-9730" y="-47706"/>
            <a:ext cx="3356045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1.	Lernstrategien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2.	Zeitmanagement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3.	Lernumfeld</a:t>
            </a:r>
          </a:p>
          <a:p>
            <a:pPr defTabSz="288000"/>
            <a:r>
              <a:rPr lang="de-DE" b="1" dirty="0">
                <a:solidFill>
                  <a:schemeClr val="bg1"/>
                </a:solidFill>
              </a:rPr>
              <a:t>4</a:t>
            </a:r>
            <a:r>
              <a:rPr lang="de-DE" b="1" dirty="0" smtClean="0">
                <a:solidFill>
                  <a:schemeClr val="bg1"/>
                </a:solidFill>
              </a:rPr>
              <a:t>.	Lernmedien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    4.a	Gedruckte Medien</a:t>
            </a:r>
          </a:p>
          <a:p>
            <a:pPr defTabSz="252000"/>
            <a:r>
              <a:rPr lang="de-DE" b="1" dirty="0" smtClean="0">
                <a:solidFill>
                  <a:schemeClr val="bg1"/>
                </a:solidFill>
              </a:rPr>
              <a:t>		4.a.1	Gesetzestexte</a:t>
            </a:r>
          </a:p>
          <a:p>
            <a:pPr defTabSz="252000"/>
            <a:r>
              <a:rPr lang="de-DE" b="1" dirty="0" smtClean="0">
                <a:solidFill>
                  <a:schemeClr val="bg1"/>
                </a:solidFill>
              </a:rPr>
              <a:t>		4.a.2	Lehrbücher/Skript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4.a.3	Kommentar/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		Handbuch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4.a.4	Monographie	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4.a.5	Zeitschriften/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		Aufsätze/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		Festschriften</a:t>
            </a:r>
          </a:p>
          <a:p>
            <a:pPr defTabSz="288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    </a:t>
            </a:r>
            <a:r>
              <a:rPr lang="de-DE" b="1" u="sng" dirty="0" smtClean="0">
                <a:solidFill>
                  <a:schemeClr val="bg1"/>
                </a:solidFill>
              </a:rPr>
              <a:t>4.b	Elektronische Medien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		4.b.1	Internet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4.b.2	Datenbanken</a:t>
            </a:r>
          </a:p>
          <a:p>
            <a:pPr defTabSz="288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 </a:t>
            </a:r>
            <a:r>
              <a:rPr lang="de-DE" b="1" dirty="0" smtClean="0">
                <a:solidFill>
                  <a:schemeClr val="bg1"/>
                </a:solidFill>
              </a:rPr>
              <a:t>   4.c	sonstige Medien</a:t>
            </a:r>
          </a:p>
          <a:p>
            <a:pPr defTabSz="288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    4.d	Kombination der</a:t>
            </a:r>
          </a:p>
          <a:p>
            <a:pPr defTabSz="288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Lernmedien </a:t>
            </a:r>
          </a:p>
          <a:p>
            <a:pPr defTabSz="288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5.	Eigene Erfahrungen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		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</a:t>
            </a:r>
            <a:r>
              <a:rPr lang="de-DE" b="1" dirty="0">
                <a:solidFill>
                  <a:schemeClr val="bg1"/>
                </a:solidFill>
              </a:rPr>
              <a:t>	</a:t>
            </a:r>
          </a:p>
        </p:txBody>
      </p:sp>
      <p:sp>
        <p:nvSpPr>
          <p:cNvPr id="9" name="Textfeld 8"/>
          <p:cNvSpPr txBox="1"/>
          <p:nvPr/>
        </p:nvSpPr>
        <p:spPr>
          <a:xfrm>
            <a:off x="3243532" y="1311215"/>
            <a:ext cx="875581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dirty="0" smtClean="0"/>
              <a:t>Zwei elektronische Medien relevant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dirty="0" smtClean="0"/>
              <a:t>Internet, Datenbanken</a:t>
            </a:r>
            <a:endParaRPr lang="de-DE" sz="2000" dirty="0"/>
          </a:p>
        </p:txBody>
      </p:sp>
      <p:pic>
        <p:nvPicPr>
          <p:cNvPr id="10" name="Picture 2" descr="Logo der Fachhochschule Schmalkalde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6181" y="2007"/>
            <a:ext cx="3673850" cy="737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54025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 rot="5400000">
            <a:off x="-1989307" y="1989305"/>
            <a:ext cx="6858000" cy="2879389"/>
          </a:xfrm>
          <a:solidFill>
            <a:schemeClr val="accent5">
              <a:lumMod val="75000"/>
            </a:schemeClr>
          </a:solidFill>
        </p:spPr>
        <p:txBody>
          <a:bodyPr/>
          <a:lstStyle/>
          <a:p>
            <a:endParaRPr lang="de-DE" dirty="0"/>
          </a:p>
        </p:txBody>
      </p:sp>
      <p:sp>
        <p:nvSpPr>
          <p:cNvPr id="7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6136532" cy="365125"/>
          </a:xfrm>
        </p:spPr>
        <p:txBody>
          <a:bodyPr/>
          <a:lstStyle/>
          <a:p>
            <a:r>
              <a:rPr lang="de-DE" dirty="0" smtClean="0">
                <a:solidFill>
                  <a:schemeClr val="tx1"/>
                </a:solidFill>
              </a:rPr>
              <a:t>Uwe </a:t>
            </a:r>
            <a:r>
              <a:rPr lang="de-DE" dirty="0" err="1" smtClean="0">
                <a:solidFill>
                  <a:schemeClr val="tx1"/>
                </a:solidFill>
              </a:rPr>
              <a:t>Neisen</a:t>
            </a:r>
            <a:r>
              <a:rPr lang="de-DE" dirty="0" smtClean="0">
                <a:solidFill>
                  <a:schemeClr val="tx1"/>
                </a:solidFill>
              </a:rPr>
              <a:t>, Yannick Hartung, </a:t>
            </a:r>
            <a:r>
              <a:rPr lang="de-DE" dirty="0" err="1" smtClean="0">
                <a:solidFill>
                  <a:schemeClr val="tx1"/>
                </a:solidFill>
              </a:rPr>
              <a:t>Yannic</a:t>
            </a:r>
            <a:r>
              <a:rPr lang="de-DE" dirty="0" smtClean="0">
                <a:solidFill>
                  <a:schemeClr val="tx1"/>
                </a:solidFill>
              </a:rPr>
              <a:t> </a:t>
            </a:r>
            <a:r>
              <a:rPr lang="de-DE" dirty="0" err="1" smtClean="0">
                <a:solidFill>
                  <a:schemeClr val="tx1"/>
                </a:solidFill>
              </a:rPr>
              <a:t>Klinzing</a:t>
            </a:r>
            <a:r>
              <a:rPr lang="de-DE" dirty="0" smtClean="0">
                <a:solidFill>
                  <a:schemeClr val="tx1"/>
                </a:solidFill>
              </a:rPr>
              <a:t>, Kevin Ziller 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8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9396919" y="6356349"/>
            <a:ext cx="2743200" cy="365125"/>
          </a:xfrm>
        </p:spPr>
        <p:txBody>
          <a:bodyPr/>
          <a:lstStyle/>
          <a:p>
            <a:r>
              <a:rPr lang="de-DE" dirty="0" smtClean="0">
                <a:solidFill>
                  <a:schemeClr val="tx1"/>
                </a:solidFill>
              </a:rPr>
              <a:t>50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2" name="Textfeld 1"/>
          <p:cNvSpPr txBox="1"/>
          <p:nvPr/>
        </p:nvSpPr>
        <p:spPr>
          <a:xfrm>
            <a:off x="-9730" y="-47706"/>
            <a:ext cx="3356045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1.	Lernstrategien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2.	Zeitmanagement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3.	Lernumfeld</a:t>
            </a:r>
          </a:p>
          <a:p>
            <a:pPr defTabSz="288000"/>
            <a:r>
              <a:rPr lang="de-DE" b="1" dirty="0">
                <a:solidFill>
                  <a:schemeClr val="bg1"/>
                </a:solidFill>
              </a:rPr>
              <a:t>4</a:t>
            </a:r>
            <a:r>
              <a:rPr lang="de-DE" b="1" dirty="0" smtClean="0">
                <a:solidFill>
                  <a:schemeClr val="bg1"/>
                </a:solidFill>
              </a:rPr>
              <a:t>.	Lernmedien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    4.a	Gedruckte Medien</a:t>
            </a:r>
          </a:p>
          <a:p>
            <a:pPr defTabSz="252000"/>
            <a:r>
              <a:rPr lang="de-DE" b="1" dirty="0" smtClean="0">
                <a:solidFill>
                  <a:schemeClr val="bg1"/>
                </a:solidFill>
              </a:rPr>
              <a:t>		4.a.1	Gesetzestexte</a:t>
            </a:r>
          </a:p>
          <a:p>
            <a:pPr defTabSz="252000"/>
            <a:r>
              <a:rPr lang="de-DE" b="1" dirty="0" smtClean="0">
                <a:solidFill>
                  <a:schemeClr val="bg1"/>
                </a:solidFill>
              </a:rPr>
              <a:t>		4.a.2	Lehrbücher/Skript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4.a.3	Kommentar/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		Handbuch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4.a.4	Monographie	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4.a.5	Zeitschriften/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		Aufsätze/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		Festschriften</a:t>
            </a:r>
          </a:p>
          <a:p>
            <a:pPr defTabSz="288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    4.b	Elektronische Medien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		</a:t>
            </a:r>
            <a:r>
              <a:rPr lang="de-DE" b="1" u="sng" dirty="0" smtClean="0">
                <a:solidFill>
                  <a:schemeClr val="bg1"/>
                </a:solidFill>
              </a:rPr>
              <a:t>4.b.1	Internet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4.b.2	Datenbanken</a:t>
            </a:r>
          </a:p>
          <a:p>
            <a:pPr defTabSz="288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 </a:t>
            </a:r>
            <a:r>
              <a:rPr lang="de-DE" b="1" dirty="0" smtClean="0">
                <a:solidFill>
                  <a:schemeClr val="bg1"/>
                </a:solidFill>
              </a:rPr>
              <a:t>   4.c	sonstige Medien</a:t>
            </a:r>
          </a:p>
          <a:p>
            <a:pPr defTabSz="288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    4.d	Kombination der</a:t>
            </a:r>
          </a:p>
          <a:p>
            <a:pPr defTabSz="288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Lernmedien </a:t>
            </a:r>
          </a:p>
          <a:p>
            <a:pPr defTabSz="288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5.	Eigene Erfahrungen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		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</a:t>
            </a:r>
            <a:r>
              <a:rPr lang="de-DE" b="1" dirty="0">
                <a:solidFill>
                  <a:schemeClr val="bg1"/>
                </a:solidFill>
              </a:rPr>
              <a:t>	</a:t>
            </a:r>
          </a:p>
        </p:txBody>
      </p:sp>
      <p:sp>
        <p:nvSpPr>
          <p:cNvPr id="9" name="Textfeld 8"/>
          <p:cNvSpPr txBox="1"/>
          <p:nvPr/>
        </p:nvSpPr>
        <p:spPr>
          <a:xfrm>
            <a:off x="3243532" y="1311215"/>
            <a:ext cx="875581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dirty="0" smtClean="0"/>
              <a:t>Nachschlagewerk (unklaren Wortbedeutungen)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dirty="0" smtClean="0"/>
              <a:t>Elektronische Bibliothek (große Anzahl an E-Books)</a:t>
            </a:r>
          </a:p>
        </p:txBody>
      </p:sp>
      <p:pic>
        <p:nvPicPr>
          <p:cNvPr id="10" name="Picture 2" descr="Logo der Fachhochschule Schmalkalde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6181" y="2007"/>
            <a:ext cx="3673850" cy="737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52060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 rot="5400000">
            <a:off x="-1989307" y="1989305"/>
            <a:ext cx="6858000" cy="2879389"/>
          </a:xfrm>
          <a:solidFill>
            <a:schemeClr val="accent5">
              <a:lumMod val="75000"/>
            </a:schemeClr>
          </a:solidFill>
        </p:spPr>
        <p:txBody>
          <a:bodyPr/>
          <a:lstStyle/>
          <a:p>
            <a:endParaRPr lang="de-DE" dirty="0"/>
          </a:p>
        </p:txBody>
      </p:sp>
      <p:sp>
        <p:nvSpPr>
          <p:cNvPr id="7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6136532" cy="365125"/>
          </a:xfrm>
        </p:spPr>
        <p:txBody>
          <a:bodyPr/>
          <a:lstStyle/>
          <a:p>
            <a:r>
              <a:rPr lang="de-DE" dirty="0" smtClean="0">
                <a:solidFill>
                  <a:schemeClr val="tx1"/>
                </a:solidFill>
              </a:rPr>
              <a:t>Uwe </a:t>
            </a:r>
            <a:r>
              <a:rPr lang="de-DE" dirty="0" err="1" smtClean="0">
                <a:solidFill>
                  <a:schemeClr val="tx1"/>
                </a:solidFill>
              </a:rPr>
              <a:t>Neisen</a:t>
            </a:r>
            <a:r>
              <a:rPr lang="de-DE" dirty="0" smtClean="0">
                <a:solidFill>
                  <a:schemeClr val="tx1"/>
                </a:solidFill>
              </a:rPr>
              <a:t>, Yannick Hartung, </a:t>
            </a:r>
            <a:r>
              <a:rPr lang="de-DE" dirty="0" err="1" smtClean="0">
                <a:solidFill>
                  <a:schemeClr val="tx1"/>
                </a:solidFill>
              </a:rPr>
              <a:t>Yannic</a:t>
            </a:r>
            <a:r>
              <a:rPr lang="de-DE" dirty="0" smtClean="0">
                <a:solidFill>
                  <a:schemeClr val="tx1"/>
                </a:solidFill>
              </a:rPr>
              <a:t> </a:t>
            </a:r>
            <a:r>
              <a:rPr lang="de-DE" dirty="0" err="1" smtClean="0">
                <a:solidFill>
                  <a:schemeClr val="tx1"/>
                </a:solidFill>
              </a:rPr>
              <a:t>Klinzing</a:t>
            </a:r>
            <a:r>
              <a:rPr lang="de-DE" dirty="0" smtClean="0">
                <a:solidFill>
                  <a:schemeClr val="tx1"/>
                </a:solidFill>
              </a:rPr>
              <a:t>, Kevin Ziller 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8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9396919" y="6356349"/>
            <a:ext cx="2743200" cy="365125"/>
          </a:xfrm>
        </p:spPr>
        <p:txBody>
          <a:bodyPr/>
          <a:lstStyle/>
          <a:p>
            <a:r>
              <a:rPr lang="de-DE" dirty="0" smtClean="0">
                <a:solidFill>
                  <a:schemeClr val="tx1"/>
                </a:solidFill>
              </a:rPr>
              <a:t>51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2" name="Textfeld 1"/>
          <p:cNvSpPr txBox="1"/>
          <p:nvPr/>
        </p:nvSpPr>
        <p:spPr>
          <a:xfrm>
            <a:off x="-9730" y="-47706"/>
            <a:ext cx="3356045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1.	Lernstrategien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2.	Zeitmanagement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3.	Lernumfeld</a:t>
            </a:r>
          </a:p>
          <a:p>
            <a:pPr defTabSz="288000"/>
            <a:r>
              <a:rPr lang="de-DE" b="1" dirty="0">
                <a:solidFill>
                  <a:schemeClr val="bg1"/>
                </a:solidFill>
              </a:rPr>
              <a:t>4</a:t>
            </a:r>
            <a:r>
              <a:rPr lang="de-DE" b="1" dirty="0" smtClean="0">
                <a:solidFill>
                  <a:schemeClr val="bg1"/>
                </a:solidFill>
              </a:rPr>
              <a:t>.	Lernmedien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    4.a	Gedruckte Medien</a:t>
            </a:r>
          </a:p>
          <a:p>
            <a:pPr defTabSz="252000"/>
            <a:r>
              <a:rPr lang="de-DE" b="1" dirty="0" smtClean="0">
                <a:solidFill>
                  <a:schemeClr val="bg1"/>
                </a:solidFill>
              </a:rPr>
              <a:t>		4.a.1	Gesetzestexte</a:t>
            </a:r>
          </a:p>
          <a:p>
            <a:pPr defTabSz="252000"/>
            <a:r>
              <a:rPr lang="de-DE" b="1" dirty="0" smtClean="0">
                <a:solidFill>
                  <a:schemeClr val="bg1"/>
                </a:solidFill>
              </a:rPr>
              <a:t>		4.a.2	Lehrbücher/Skript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4.a.3	Kommentar/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		Handbuch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4.a.4	Monographie	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4.a.5	Zeitschriften/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		Aufsätze/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		Festschriften</a:t>
            </a:r>
          </a:p>
          <a:p>
            <a:pPr defTabSz="288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    4.b	Elektronische Medien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		4.b.1	Internet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</a:t>
            </a:r>
            <a:r>
              <a:rPr lang="de-DE" b="1" u="sng" dirty="0" smtClean="0">
                <a:solidFill>
                  <a:schemeClr val="bg1"/>
                </a:solidFill>
              </a:rPr>
              <a:t>4.b.2	Datenbanken</a:t>
            </a:r>
          </a:p>
          <a:p>
            <a:pPr defTabSz="288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 </a:t>
            </a:r>
            <a:r>
              <a:rPr lang="de-DE" b="1" dirty="0" smtClean="0">
                <a:solidFill>
                  <a:schemeClr val="bg1"/>
                </a:solidFill>
              </a:rPr>
              <a:t>   4.c	sonstige Medien</a:t>
            </a:r>
          </a:p>
          <a:p>
            <a:pPr defTabSz="288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    4.d	Kombination der</a:t>
            </a:r>
          </a:p>
          <a:p>
            <a:pPr defTabSz="288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Lernmedien</a:t>
            </a:r>
          </a:p>
          <a:p>
            <a:pPr defTabSz="288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5.	Eigene Erfahrungen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		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</a:t>
            </a:r>
            <a:r>
              <a:rPr lang="de-DE" b="1" dirty="0">
                <a:solidFill>
                  <a:schemeClr val="bg1"/>
                </a:solidFill>
              </a:rPr>
              <a:t>	</a:t>
            </a:r>
          </a:p>
        </p:txBody>
      </p:sp>
      <p:sp>
        <p:nvSpPr>
          <p:cNvPr id="9" name="Textfeld 8"/>
          <p:cNvSpPr txBox="1"/>
          <p:nvPr/>
        </p:nvSpPr>
        <p:spPr>
          <a:xfrm>
            <a:off x="3243532" y="1708029"/>
            <a:ext cx="8755811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b="1" dirty="0" smtClean="0"/>
              <a:t>Zweck:</a:t>
            </a:r>
            <a:r>
              <a:rPr lang="de-DE" sz="2000" dirty="0" smtClean="0"/>
              <a:t> Große Datenmengen speichern/verwalten</a:t>
            </a:r>
            <a:r>
              <a:rPr lang="de-DE" sz="2000" dirty="0" smtClean="0">
                <a:sym typeface="Wingdings" panose="05000000000000000000" pitchFamily="2" charset="2"/>
              </a:rPr>
              <a:t> dadurch nutzbar für jedermann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dirty="0" smtClean="0">
                <a:sym typeface="Wingdings" panose="05000000000000000000" pitchFamily="2" charset="2"/>
              </a:rPr>
              <a:t>Zwei Datenbank für Prüfungsvorbereitung besonders wertvoll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dirty="0" smtClean="0">
                <a:sym typeface="Wingdings" panose="05000000000000000000" pitchFamily="2" charset="2"/>
              </a:rPr>
              <a:t>Juris (Vielzahl von Gerichtsentscheidungen, Nachweis der Monographischen und Aufsatzliteratur)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dirty="0" smtClean="0">
                <a:sym typeface="Wingdings" panose="05000000000000000000" pitchFamily="2" charset="2"/>
              </a:rPr>
              <a:t>Beck-Online (Juristische Literatur in digitalisierter Form)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dirty="0" smtClean="0">
                <a:sym typeface="Wingdings" panose="05000000000000000000" pitchFamily="2" charset="2"/>
              </a:rPr>
              <a:t>Kombination mit gedruckten Medien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dirty="0" smtClean="0">
                <a:sym typeface="Wingdings" panose="05000000000000000000" pitchFamily="2" charset="2"/>
              </a:rPr>
              <a:t>Höhere inhaltliche Bandbreite als Internet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dirty="0" smtClean="0">
                <a:sym typeface="Wingdings" panose="05000000000000000000" pitchFamily="2" charset="2"/>
              </a:rPr>
              <a:t>Nachteil: Volle Nutzung teurer Anschluss erforderlich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b="1" dirty="0" smtClean="0">
                <a:sym typeface="Wingdings" panose="05000000000000000000" pitchFamily="2" charset="2"/>
              </a:rPr>
              <a:t>Aber:</a:t>
            </a:r>
            <a:r>
              <a:rPr lang="de-DE" sz="2000" dirty="0" smtClean="0">
                <a:sym typeface="Wingdings" panose="05000000000000000000" pitchFamily="2" charset="2"/>
              </a:rPr>
              <a:t> Alle juristischen Bibliotheken Zugang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dirty="0" smtClean="0">
                <a:sym typeface="Wingdings" panose="05000000000000000000" pitchFamily="2" charset="2"/>
              </a:rPr>
              <a:t>örtlich/zeitlich beschränkter Zugangspunkt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sz="2000" dirty="0" smtClean="0"/>
          </a:p>
        </p:txBody>
      </p:sp>
      <p:pic>
        <p:nvPicPr>
          <p:cNvPr id="10" name="Picture 2" descr="Logo der Fachhochschule Schmalkalde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6181" y="2007"/>
            <a:ext cx="3673850" cy="737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11597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 rot="5400000">
            <a:off x="-1989307" y="1989305"/>
            <a:ext cx="6858000" cy="2879389"/>
          </a:xfrm>
          <a:solidFill>
            <a:schemeClr val="accent5">
              <a:lumMod val="75000"/>
            </a:schemeClr>
          </a:solidFill>
        </p:spPr>
        <p:txBody>
          <a:bodyPr/>
          <a:lstStyle/>
          <a:p>
            <a:endParaRPr lang="de-DE" dirty="0"/>
          </a:p>
        </p:txBody>
      </p:sp>
      <p:sp>
        <p:nvSpPr>
          <p:cNvPr id="7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6136532" cy="365125"/>
          </a:xfrm>
        </p:spPr>
        <p:txBody>
          <a:bodyPr/>
          <a:lstStyle/>
          <a:p>
            <a:r>
              <a:rPr lang="de-DE" dirty="0" smtClean="0">
                <a:solidFill>
                  <a:schemeClr val="tx1"/>
                </a:solidFill>
              </a:rPr>
              <a:t>Uwe </a:t>
            </a:r>
            <a:r>
              <a:rPr lang="de-DE" dirty="0" err="1" smtClean="0">
                <a:solidFill>
                  <a:schemeClr val="tx1"/>
                </a:solidFill>
              </a:rPr>
              <a:t>Neisen</a:t>
            </a:r>
            <a:r>
              <a:rPr lang="de-DE" dirty="0" smtClean="0">
                <a:solidFill>
                  <a:schemeClr val="tx1"/>
                </a:solidFill>
              </a:rPr>
              <a:t>, Yannick Hartung, </a:t>
            </a:r>
            <a:r>
              <a:rPr lang="de-DE" dirty="0" err="1" smtClean="0">
                <a:solidFill>
                  <a:schemeClr val="tx1"/>
                </a:solidFill>
              </a:rPr>
              <a:t>Yannic</a:t>
            </a:r>
            <a:r>
              <a:rPr lang="de-DE" dirty="0" smtClean="0">
                <a:solidFill>
                  <a:schemeClr val="tx1"/>
                </a:solidFill>
              </a:rPr>
              <a:t> </a:t>
            </a:r>
            <a:r>
              <a:rPr lang="de-DE" dirty="0" err="1" smtClean="0">
                <a:solidFill>
                  <a:schemeClr val="tx1"/>
                </a:solidFill>
              </a:rPr>
              <a:t>Klinzing</a:t>
            </a:r>
            <a:r>
              <a:rPr lang="de-DE" dirty="0" smtClean="0">
                <a:solidFill>
                  <a:schemeClr val="tx1"/>
                </a:solidFill>
              </a:rPr>
              <a:t>, Kevin Ziller 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8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9396919" y="6356349"/>
            <a:ext cx="2743200" cy="365125"/>
          </a:xfrm>
        </p:spPr>
        <p:txBody>
          <a:bodyPr/>
          <a:lstStyle/>
          <a:p>
            <a:r>
              <a:rPr lang="de-DE" dirty="0" smtClean="0">
                <a:solidFill>
                  <a:schemeClr val="tx1"/>
                </a:solidFill>
              </a:rPr>
              <a:t>52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2" name="Textfeld 1"/>
          <p:cNvSpPr txBox="1"/>
          <p:nvPr/>
        </p:nvSpPr>
        <p:spPr>
          <a:xfrm>
            <a:off x="-9730" y="-47706"/>
            <a:ext cx="3356045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1.	Lernstrategien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2.	Zeitmanagement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3.	Lernumfeld</a:t>
            </a:r>
          </a:p>
          <a:p>
            <a:pPr defTabSz="288000"/>
            <a:r>
              <a:rPr lang="de-DE" b="1" dirty="0">
                <a:solidFill>
                  <a:schemeClr val="bg1"/>
                </a:solidFill>
              </a:rPr>
              <a:t>4</a:t>
            </a:r>
            <a:r>
              <a:rPr lang="de-DE" b="1" dirty="0" smtClean="0">
                <a:solidFill>
                  <a:schemeClr val="bg1"/>
                </a:solidFill>
              </a:rPr>
              <a:t>.	Lernmedien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    4.a	Gedruckte Medien</a:t>
            </a:r>
          </a:p>
          <a:p>
            <a:pPr defTabSz="252000"/>
            <a:r>
              <a:rPr lang="de-DE" b="1" dirty="0" smtClean="0">
                <a:solidFill>
                  <a:schemeClr val="bg1"/>
                </a:solidFill>
              </a:rPr>
              <a:t>		4.a.1	Gesetzestexte</a:t>
            </a:r>
          </a:p>
          <a:p>
            <a:pPr defTabSz="252000"/>
            <a:r>
              <a:rPr lang="de-DE" b="1" dirty="0" smtClean="0">
                <a:solidFill>
                  <a:schemeClr val="bg1"/>
                </a:solidFill>
              </a:rPr>
              <a:t>		4.a.2	Lehrbücher/Skript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4.a.3	Kommentar/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		Handbuch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4.a.4	Monographie	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4.a.5	Zeitschriften/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		Aufsätze/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		Festschriften</a:t>
            </a:r>
          </a:p>
          <a:p>
            <a:pPr defTabSz="288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    4.b	Elektronische Medien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		4.b.1	Internet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4.b.2	Datenbanken</a:t>
            </a:r>
          </a:p>
          <a:p>
            <a:pPr defTabSz="288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 </a:t>
            </a:r>
            <a:r>
              <a:rPr lang="de-DE" b="1" dirty="0" smtClean="0">
                <a:solidFill>
                  <a:schemeClr val="bg1"/>
                </a:solidFill>
              </a:rPr>
              <a:t>   </a:t>
            </a:r>
            <a:r>
              <a:rPr lang="de-DE" b="1" u="sng" dirty="0" smtClean="0">
                <a:solidFill>
                  <a:schemeClr val="bg1"/>
                </a:solidFill>
              </a:rPr>
              <a:t>4.c	sonstige Medien</a:t>
            </a:r>
          </a:p>
          <a:p>
            <a:pPr defTabSz="288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    4.d	Kombination der</a:t>
            </a:r>
          </a:p>
          <a:p>
            <a:pPr defTabSz="288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Lernmedien</a:t>
            </a:r>
          </a:p>
          <a:p>
            <a:pPr defTabSz="288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5.	Eigene Erfahrungen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		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</a:t>
            </a:r>
            <a:r>
              <a:rPr lang="de-DE" b="1" dirty="0">
                <a:solidFill>
                  <a:schemeClr val="bg1"/>
                </a:solidFill>
              </a:rPr>
              <a:t>	</a:t>
            </a:r>
          </a:p>
        </p:txBody>
      </p:sp>
      <p:sp>
        <p:nvSpPr>
          <p:cNvPr id="9" name="Textfeld 8"/>
          <p:cNvSpPr txBox="1"/>
          <p:nvPr/>
        </p:nvSpPr>
        <p:spPr>
          <a:xfrm>
            <a:off x="3346315" y="2075952"/>
            <a:ext cx="875581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dirty="0" smtClean="0"/>
              <a:t>Vorlesungen, Tutorien, Lerngruppen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dirty="0"/>
              <a:t>i</a:t>
            </a:r>
            <a:r>
              <a:rPr lang="de-DE" sz="2000" dirty="0" smtClean="0"/>
              <a:t>n Kombination mit anderen Lernmedien Vorlesungen unabdingbar für Prüfungsvorbereitung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dirty="0" smtClean="0"/>
              <a:t>Studenten oft langweilig (Frontalunterricht)  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b="1" dirty="0" smtClean="0"/>
              <a:t>Aber:</a:t>
            </a:r>
            <a:r>
              <a:rPr lang="de-DE" sz="2000" dirty="0" smtClean="0"/>
              <a:t> Es bilden sich bereits Knotenpunkte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sz="2000" dirty="0" smtClean="0"/>
          </a:p>
        </p:txBody>
      </p:sp>
      <p:pic>
        <p:nvPicPr>
          <p:cNvPr id="10" name="Picture 2" descr="Logo der Fachhochschule Schmalkalde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6181" y="2007"/>
            <a:ext cx="3673850" cy="737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2377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 rot="5400000">
            <a:off x="-1989307" y="1989305"/>
            <a:ext cx="6858000" cy="2879389"/>
          </a:xfrm>
          <a:solidFill>
            <a:schemeClr val="accent5">
              <a:lumMod val="75000"/>
            </a:schemeClr>
          </a:solidFill>
        </p:spPr>
        <p:txBody>
          <a:bodyPr/>
          <a:lstStyle/>
          <a:p>
            <a:endParaRPr lang="de-DE" dirty="0"/>
          </a:p>
        </p:txBody>
      </p:sp>
      <p:sp>
        <p:nvSpPr>
          <p:cNvPr id="7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6136532" cy="365125"/>
          </a:xfrm>
        </p:spPr>
        <p:txBody>
          <a:bodyPr/>
          <a:lstStyle/>
          <a:p>
            <a:r>
              <a:rPr lang="de-DE" dirty="0" smtClean="0">
                <a:solidFill>
                  <a:schemeClr val="tx1"/>
                </a:solidFill>
              </a:rPr>
              <a:t>Uwe </a:t>
            </a:r>
            <a:r>
              <a:rPr lang="de-DE" dirty="0" err="1" smtClean="0">
                <a:solidFill>
                  <a:schemeClr val="tx1"/>
                </a:solidFill>
              </a:rPr>
              <a:t>Neisen</a:t>
            </a:r>
            <a:r>
              <a:rPr lang="de-DE" dirty="0" smtClean="0">
                <a:solidFill>
                  <a:schemeClr val="tx1"/>
                </a:solidFill>
              </a:rPr>
              <a:t>, Yannick Hartung, </a:t>
            </a:r>
            <a:r>
              <a:rPr lang="de-DE" dirty="0" err="1" smtClean="0">
                <a:solidFill>
                  <a:schemeClr val="tx1"/>
                </a:solidFill>
              </a:rPr>
              <a:t>Yannic</a:t>
            </a:r>
            <a:r>
              <a:rPr lang="de-DE" dirty="0" smtClean="0">
                <a:solidFill>
                  <a:schemeClr val="tx1"/>
                </a:solidFill>
              </a:rPr>
              <a:t> </a:t>
            </a:r>
            <a:r>
              <a:rPr lang="de-DE" dirty="0" err="1" smtClean="0">
                <a:solidFill>
                  <a:schemeClr val="tx1"/>
                </a:solidFill>
              </a:rPr>
              <a:t>Klinzing</a:t>
            </a:r>
            <a:r>
              <a:rPr lang="de-DE" dirty="0" smtClean="0">
                <a:solidFill>
                  <a:schemeClr val="tx1"/>
                </a:solidFill>
              </a:rPr>
              <a:t>, Kevin Ziller 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8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9396919" y="6356349"/>
            <a:ext cx="2743200" cy="365125"/>
          </a:xfrm>
        </p:spPr>
        <p:txBody>
          <a:bodyPr/>
          <a:lstStyle/>
          <a:p>
            <a:r>
              <a:rPr lang="de-DE" dirty="0" smtClean="0">
                <a:solidFill>
                  <a:schemeClr val="tx1"/>
                </a:solidFill>
              </a:rPr>
              <a:t>53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2" name="Textfeld 1"/>
          <p:cNvSpPr txBox="1"/>
          <p:nvPr/>
        </p:nvSpPr>
        <p:spPr>
          <a:xfrm>
            <a:off x="-9730" y="-47706"/>
            <a:ext cx="3356045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1.	Lernstrategien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2.	Zeitmanagement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3.	Lernumfeld</a:t>
            </a:r>
          </a:p>
          <a:p>
            <a:pPr defTabSz="288000"/>
            <a:r>
              <a:rPr lang="de-DE" b="1" dirty="0">
                <a:solidFill>
                  <a:schemeClr val="bg1"/>
                </a:solidFill>
              </a:rPr>
              <a:t>4</a:t>
            </a:r>
            <a:r>
              <a:rPr lang="de-DE" b="1" dirty="0" smtClean="0">
                <a:solidFill>
                  <a:schemeClr val="bg1"/>
                </a:solidFill>
              </a:rPr>
              <a:t>.	Lernmedien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    4.a	Gedruckte Medien</a:t>
            </a:r>
          </a:p>
          <a:p>
            <a:pPr defTabSz="252000"/>
            <a:r>
              <a:rPr lang="de-DE" b="1" dirty="0" smtClean="0">
                <a:solidFill>
                  <a:schemeClr val="bg1"/>
                </a:solidFill>
              </a:rPr>
              <a:t>		4.a.1	Gesetzestexte</a:t>
            </a:r>
          </a:p>
          <a:p>
            <a:pPr defTabSz="252000"/>
            <a:r>
              <a:rPr lang="de-DE" b="1" dirty="0" smtClean="0">
                <a:solidFill>
                  <a:schemeClr val="bg1"/>
                </a:solidFill>
              </a:rPr>
              <a:t>		4.a.2	Lehrbücher/Skript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4.a.3	Kommentar/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		Handbuch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4.a.4	Monographie	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4.a.5	Zeitschriften/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		Aufsätze/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		Festschriften</a:t>
            </a:r>
          </a:p>
          <a:p>
            <a:pPr defTabSz="288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    4.b	Elektronische Medien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		4.b.1	Internet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4.b.2	Datenbanken</a:t>
            </a:r>
          </a:p>
          <a:p>
            <a:pPr defTabSz="288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 </a:t>
            </a:r>
            <a:r>
              <a:rPr lang="de-DE" b="1" dirty="0" smtClean="0">
                <a:solidFill>
                  <a:schemeClr val="bg1"/>
                </a:solidFill>
              </a:rPr>
              <a:t>   </a:t>
            </a:r>
            <a:r>
              <a:rPr lang="de-DE" b="1" u="sng" dirty="0" smtClean="0">
                <a:solidFill>
                  <a:schemeClr val="bg1"/>
                </a:solidFill>
              </a:rPr>
              <a:t>4.c	sonstige Medien</a:t>
            </a:r>
          </a:p>
          <a:p>
            <a:pPr defTabSz="288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    4.d	Kombination der</a:t>
            </a:r>
          </a:p>
          <a:p>
            <a:pPr defTabSz="288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Lernmedien</a:t>
            </a:r>
          </a:p>
          <a:p>
            <a:pPr defTabSz="288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5.	Eigene Erfahrungen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		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</a:t>
            </a:r>
            <a:r>
              <a:rPr lang="de-DE" b="1" dirty="0">
                <a:solidFill>
                  <a:schemeClr val="bg1"/>
                </a:solidFill>
              </a:rPr>
              <a:t>	</a:t>
            </a:r>
          </a:p>
        </p:txBody>
      </p:sp>
      <p:pic>
        <p:nvPicPr>
          <p:cNvPr id="10" name="Picture 2" descr="Logo der Fachhochschule Schmalkalde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6181" y="2007"/>
            <a:ext cx="3673850" cy="737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hteck 3"/>
          <p:cNvSpPr/>
          <p:nvPr/>
        </p:nvSpPr>
        <p:spPr>
          <a:xfrm>
            <a:off x="3159161" y="1963809"/>
            <a:ext cx="6416156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dirty="0"/>
              <a:t>Nacharbeit Verknüpfung mit Wissensnetz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b="1" dirty="0"/>
              <a:t>Vorteil Tutorium: </a:t>
            </a:r>
            <a:r>
              <a:rPr lang="de-DE" sz="2000" dirty="0"/>
              <a:t>Lernstoff wird wiederholt, Student wird einbezogen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b="1" dirty="0"/>
              <a:t>Vorteil Lerngruppe:</a:t>
            </a:r>
            <a:r>
              <a:rPr lang="de-DE" sz="2000" dirty="0"/>
              <a:t> Jeder kann profitieren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dirty="0"/>
              <a:t>Schwächere Student kann individuell eingegangen werden (Gruppenstärke)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dirty="0"/>
              <a:t>Stärkere Student kann bereits erlernten Stoff wiederholen (festigen)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dirty="0"/>
              <a:t>(soziale Medien ebenfalls darunter zu verstehen)</a:t>
            </a:r>
          </a:p>
        </p:txBody>
      </p:sp>
    </p:spTree>
    <p:extLst>
      <p:ext uri="{BB962C8B-B14F-4D97-AF65-F5344CB8AC3E}">
        <p14:creationId xmlns:p14="http://schemas.microsoft.com/office/powerpoint/2010/main" val="48067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 rot="5400000">
            <a:off x="-1989307" y="1989305"/>
            <a:ext cx="6858000" cy="2879389"/>
          </a:xfrm>
          <a:solidFill>
            <a:schemeClr val="accent5">
              <a:lumMod val="75000"/>
            </a:schemeClr>
          </a:solidFill>
        </p:spPr>
        <p:txBody>
          <a:bodyPr/>
          <a:lstStyle/>
          <a:p>
            <a:endParaRPr lang="de-DE" dirty="0"/>
          </a:p>
        </p:txBody>
      </p:sp>
      <p:sp>
        <p:nvSpPr>
          <p:cNvPr id="7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6136532" cy="365125"/>
          </a:xfrm>
        </p:spPr>
        <p:txBody>
          <a:bodyPr/>
          <a:lstStyle/>
          <a:p>
            <a:r>
              <a:rPr lang="de-DE" dirty="0" smtClean="0">
                <a:solidFill>
                  <a:schemeClr val="tx1"/>
                </a:solidFill>
              </a:rPr>
              <a:t>Uwe </a:t>
            </a:r>
            <a:r>
              <a:rPr lang="de-DE" dirty="0" err="1" smtClean="0">
                <a:solidFill>
                  <a:schemeClr val="tx1"/>
                </a:solidFill>
              </a:rPr>
              <a:t>Neisen</a:t>
            </a:r>
            <a:r>
              <a:rPr lang="de-DE" dirty="0" smtClean="0">
                <a:solidFill>
                  <a:schemeClr val="tx1"/>
                </a:solidFill>
              </a:rPr>
              <a:t>, Yannick Hartung, </a:t>
            </a:r>
            <a:r>
              <a:rPr lang="de-DE" dirty="0" err="1" smtClean="0">
                <a:solidFill>
                  <a:schemeClr val="tx1"/>
                </a:solidFill>
              </a:rPr>
              <a:t>Yannic</a:t>
            </a:r>
            <a:r>
              <a:rPr lang="de-DE" dirty="0" smtClean="0">
                <a:solidFill>
                  <a:schemeClr val="tx1"/>
                </a:solidFill>
              </a:rPr>
              <a:t> </a:t>
            </a:r>
            <a:r>
              <a:rPr lang="de-DE" dirty="0" err="1" smtClean="0">
                <a:solidFill>
                  <a:schemeClr val="tx1"/>
                </a:solidFill>
              </a:rPr>
              <a:t>Klinzing</a:t>
            </a:r>
            <a:r>
              <a:rPr lang="de-DE" dirty="0" smtClean="0">
                <a:solidFill>
                  <a:schemeClr val="tx1"/>
                </a:solidFill>
              </a:rPr>
              <a:t>, Kevin Ziller 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8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9396919" y="6356349"/>
            <a:ext cx="2743200" cy="365125"/>
          </a:xfrm>
        </p:spPr>
        <p:txBody>
          <a:bodyPr/>
          <a:lstStyle/>
          <a:p>
            <a:r>
              <a:rPr lang="de-DE" dirty="0" smtClean="0">
                <a:solidFill>
                  <a:schemeClr val="tx1"/>
                </a:solidFill>
              </a:rPr>
              <a:t>54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2" name="Textfeld 1"/>
          <p:cNvSpPr txBox="1"/>
          <p:nvPr/>
        </p:nvSpPr>
        <p:spPr>
          <a:xfrm>
            <a:off x="-9730" y="-47706"/>
            <a:ext cx="3356045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1.	Lernstrategien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2.	Zeitmanagement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3.	Lernumfeld</a:t>
            </a:r>
          </a:p>
          <a:p>
            <a:pPr defTabSz="288000"/>
            <a:r>
              <a:rPr lang="de-DE" b="1" dirty="0">
                <a:solidFill>
                  <a:schemeClr val="bg1"/>
                </a:solidFill>
              </a:rPr>
              <a:t>4</a:t>
            </a:r>
            <a:r>
              <a:rPr lang="de-DE" b="1" dirty="0" smtClean="0">
                <a:solidFill>
                  <a:schemeClr val="bg1"/>
                </a:solidFill>
              </a:rPr>
              <a:t>.	Lernmedien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    4.a	Gedruckte Medien</a:t>
            </a:r>
          </a:p>
          <a:p>
            <a:pPr defTabSz="252000"/>
            <a:r>
              <a:rPr lang="de-DE" b="1" dirty="0" smtClean="0">
                <a:solidFill>
                  <a:schemeClr val="bg1"/>
                </a:solidFill>
              </a:rPr>
              <a:t>		4.a.1	Gesetzestexte</a:t>
            </a:r>
          </a:p>
          <a:p>
            <a:pPr defTabSz="252000"/>
            <a:r>
              <a:rPr lang="de-DE" b="1" dirty="0" smtClean="0">
                <a:solidFill>
                  <a:schemeClr val="bg1"/>
                </a:solidFill>
              </a:rPr>
              <a:t>		4.a.2	Lehrbücher/Skript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4.a.3	Kommentar/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		Handbuch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4.a.4	Monographie	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4.a.5	Zeitschriften/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		Aufsätze/</a:t>
            </a:r>
          </a:p>
          <a:p>
            <a:pPr defTabSz="252000"/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		Festschriften</a:t>
            </a:r>
          </a:p>
          <a:p>
            <a:pPr defTabSz="288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    4.b	Elektronische Medien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		4.b.1	Internet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4.b.2	Datenbanken</a:t>
            </a:r>
          </a:p>
          <a:p>
            <a:pPr defTabSz="288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 </a:t>
            </a:r>
            <a:r>
              <a:rPr lang="de-DE" b="1" dirty="0" smtClean="0">
                <a:solidFill>
                  <a:schemeClr val="bg1"/>
                </a:solidFill>
              </a:rPr>
              <a:t>   4.c	sonstige Medien</a:t>
            </a:r>
          </a:p>
          <a:p>
            <a:pPr defTabSz="288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    </a:t>
            </a:r>
            <a:r>
              <a:rPr lang="de-DE" b="1" u="sng" dirty="0" smtClean="0">
                <a:solidFill>
                  <a:schemeClr val="bg1"/>
                </a:solidFill>
              </a:rPr>
              <a:t>4.d	Kombination der</a:t>
            </a:r>
          </a:p>
          <a:p>
            <a:pPr defTabSz="288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</a:t>
            </a:r>
            <a:r>
              <a:rPr lang="de-DE" b="1" u="sng" dirty="0" smtClean="0">
                <a:solidFill>
                  <a:schemeClr val="bg1"/>
                </a:solidFill>
              </a:rPr>
              <a:t>Lernmedien</a:t>
            </a:r>
            <a:r>
              <a:rPr lang="de-DE" b="1" dirty="0" smtClean="0">
                <a:solidFill>
                  <a:schemeClr val="bg1"/>
                </a:solidFill>
              </a:rPr>
              <a:t> </a:t>
            </a:r>
          </a:p>
          <a:p>
            <a:pPr defTabSz="288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5.	Eigene Erfahrungen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		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	</a:t>
            </a:r>
            <a:r>
              <a:rPr lang="de-DE" b="1" dirty="0">
                <a:solidFill>
                  <a:schemeClr val="bg1"/>
                </a:solidFill>
              </a:rPr>
              <a:t>	</a:t>
            </a: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9499" b="42257"/>
          <a:stretch/>
        </p:blipFill>
        <p:spPr>
          <a:xfrm>
            <a:off x="4064167" y="1795503"/>
            <a:ext cx="6085398" cy="3266992"/>
          </a:xfrm>
          <a:prstGeom prst="rect">
            <a:avLst/>
          </a:prstGeom>
        </p:spPr>
      </p:pic>
      <p:pic>
        <p:nvPicPr>
          <p:cNvPr id="9" name="Picture 2" descr="Logo der Fachhochschule Schmalkal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6181" y="2007"/>
            <a:ext cx="3673850" cy="737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58872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 rot="5400000">
            <a:off x="-1989307" y="1989305"/>
            <a:ext cx="6858000" cy="2879389"/>
          </a:xfrm>
          <a:solidFill>
            <a:schemeClr val="accent5">
              <a:lumMod val="75000"/>
            </a:schemeClr>
          </a:solidFill>
        </p:spPr>
        <p:txBody>
          <a:bodyPr/>
          <a:lstStyle/>
          <a:p>
            <a:endParaRPr lang="de-DE" dirty="0"/>
          </a:p>
        </p:txBody>
      </p:sp>
      <p:sp>
        <p:nvSpPr>
          <p:cNvPr id="7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6136532" cy="365125"/>
          </a:xfrm>
        </p:spPr>
        <p:txBody>
          <a:bodyPr/>
          <a:lstStyle/>
          <a:p>
            <a:r>
              <a:rPr lang="de-DE" dirty="0" smtClean="0">
                <a:solidFill>
                  <a:schemeClr val="tx1"/>
                </a:solidFill>
              </a:rPr>
              <a:t>Uwe </a:t>
            </a:r>
            <a:r>
              <a:rPr lang="de-DE" dirty="0" err="1" smtClean="0">
                <a:solidFill>
                  <a:schemeClr val="tx1"/>
                </a:solidFill>
              </a:rPr>
              <a:t>Neisen</a:t>
            </a:r>
            <a:r>
              <a:rPr lang="de-DE" dirty="0" smtClean="0">
                <a:solidFill>
                  <a:schemeClr val="tx1"/>
                </a:solidFill>
              </a:rPr>
              <a:t>, Yannick Hartung, </a:t>
            </a:r>
            <a:r>
              <a:rPr lang="de-DE" dirty="0" err="1" smtClean="0">
                <a:solidFill>
                  <a:schemeClr val="tx1"/>
                </a:solidFill>
              </a:rPr>
              <a:t>Yannic</a:t>
            </a:r>
            <a:r>
              <a:rPr lang="de-DE" dirty="0" smtClean="0">
                <a:solidFill>
                  <a:schemeClr val="tx1"/>
                </a:solidFill>
              </a:rPr>
              <a:t> </a:t>
            </a:r>
            <a:r>
              <a:rPr lang="de-DE" dirty="0" err="1" smtClean="0">
                <a:solidFill>
                  <a:schemeClr val="tx1"/>
                </a:solidFill>
              </a:rPr>
              <a:t>Klinzing</a:t>
            </a:r>
            <a:r>
              <a:rPr lang="de-DE" dirty="0" smtClean="0">
                <a:solidFill>
                  <a:schemeClr val="tx1"/>
                </a:solidFill>
              </a:rPr>
              <a:t>, Kevin Ziller 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8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9396919" y="6356349"/>
            <a:ext cx="2743200" cy="365125"/>
          </a:xfrm>
        </p:spPr>
        <p:txBody>
          <a:bodyPr/>
          <a:lstStyle/>
          <a:p>
            <a:r>
              <a:rPr lang="de-DE" dirty="0" smtClean="0">
                <a:solidFill>
                  <a:schemeClr val="tx1"/>
                </a:solidFill>
              </a:rPr>
              <a:t>55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2" name="Textfeld 1"/>
          <p:cNvSpPr txBox="1"/>
          <p:nvPr/>
        </p:nvSpPr>
        <p:spPr>
          <a:xfrm>
            <a:off x="-2" y="-47706"/>
            <a:ext cx="3356045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1.	Lernstrategien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2.	Zeitmanagement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3.</a:t>
            </a: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Lernumfeld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4.	Lernmedien</a:t>
            </a:r>
          </a:p>
          <a:p>
            <a:pPr defTabSz="216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5.	Eigene Erfahrungen</a:t>
            </a:r>
          </a:p>
          <a:p>
            <a:pPr defTabSz="288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    </a:t>
            </a:r>
            <a:r>
              <a:rPr lang="de-DE" b="1" u="sng" dirty="0" smtClean="0">
                <a:solidFill>
                  <a:schemeClr val="bg1"/>
                </a:solidFill>
              </a:rPr>
              <a:t>5.a	Lernstrategien</a:t>
            </a:r>
            <a:endParaRPr lang="de-DE" b="1" u="sng" dirty="0">
              <a:solidFill>
                <a:schemeClr val="bg1"/>
              </a:solidFill>
            </a:endParaRPr>
          </a:p>
          <a:p>
            <a:pPr defTabSz="288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    </a:t>
            </a:r>
            <a:r>
              <a:rPr lang="de-DE" b="1" dirty="0" smtClean="0">
                <a:solidFill>
                  <a:schemeClr val="bg1"/>
                </a:solidFill>
              </a:rPr>
              <a:t>5.b</a:t>
            </a: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Zeitmanagement</a:t>
            </a:r>
            <a:endParaRPr lang="de-DE" b="1" dirty="0">
              <a:solidFill>
                <a:schemeClr val="bg1"/>
              </a:solidFill>
            </a:endParaRPr>
          </a:p>
          <a:p>
            <a:pPr defTabSz="288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    5</a:t>
            </a:r>
            <a:r>
              <a:rPr lang="de-DE" b="1" dirty="0" smtClean="0">
                <a:solidFill>
                  <a:schemeClr val="bg1"/>
                </a:solidFill>
              </a:rPr>
              <a:t>.c</a:t>
            </a: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Lernumfeld</a:t>
            </a:r>
          </a:p>
          <a:p>
            <a:pPr defTabSz="288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    5.d</a:t>
            </a: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Lernmedien</a:t>
            </a:r>
            <a:endParaRPr lang="de-DE" b="1" dirty="0">
              <a:solidFill>
                <a:schemeClr val="bg1"/>
              </a:solidFill>
            </a:endParaRPr>
          </a:p>
          <a:p>
            <a:pPr defTabSz="252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	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		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		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			</a:t>
            </a:r>
            <a:endParaRPr lang="de-DE" b="1" dirty="0">
              <a:solidFill>
                <a:schemeClr val="bg1"/>
              </a:solidFill>
            </a:endParaRPr>
          </a:p>
        </p:txBody>
      </p:sp>
      <p:sp>
        <p:nvSpPr>
          <p:cNvPr id="9" name="Textfeld 8"/>
          <p:cNvSpPr txBox="1"/>
          <p:nvPr/>
        </p:nvSpPr>
        <p:spPr>
          <a:xfrm>
            <a:off x="3356043" y="1466154"/>
            <a:ext cx="5905500" cy="25237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dirty="0" smtClean="0"/>
              <a:t>Nacharbeit nach den Vorlesungen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dirty="0" smtClean="0"/>
              <a:t>Zusammenfassung am Ende der Woche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dirty="0" smtClean="0"/>
              <a:t>auf Karteikarten bzw. zusammen gefassten Blättern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dirty="0" smtClean="0"/>
              <a:t>Lernmaterial von Anfang bis Ende sammeln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b="1" dirty="0" smtClean="0"/>
              <a:t>,, frühzeitig“ </a:t>
            </a:r>
            <a:r>
              <a:rPr lang="de-DE" sz="2000" dirty="0" smtClean="0"/>
              <a:t>mit lernen anfangen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dirty="0" smtClean="0"/>
              <a:t>Stressvermeidung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dirty="0" smtClean="0"/>
              <a:t>Einprägung ins Langzeitgedächtnis</a:t>
            </a:r>
          </a:p>
          <a:p>
            <a:pPr>
              <a:buFontTx/>
              <a:buChar char="-"/>
            </a:pPr>
            <a:endParaRPr lang="de-DE" dirty="0" smtClean="0"/>
          </a:p>
        </p:txBody>
      </p:sp>
      <p:pic>
        <p:nvPicPr>
          <p:cNvPr id="10" name="Picture 2" descr="Logo der Fachhochschule Schmalkalde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6181" y="2007"/>
            <a:ext cx="3673850" cy="737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45042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 rot="5400000">
            <a:off x="-1989307" y="1989305"/>
            <a:ext cx="6858000" cy="2879389"/>
          </a:xfrm>
          <a:solidFill>
            <a:schemeClr val="accent5">
              <a:lumMod val="75000"/>
            </a:schemeClr>
          </a:solidFill>
        </p:spPr>
        <p:txBody>
          <a:bodyPr/>
          <a:lstStyle/>
          <a:p>
            <a:endParaRPr lang="de-DE" dirty="0"/>
          </a:p>
        </p:txBody>
      </p:sp>
      <p:sp>
        <p:nvSpPr>
          <p:cNvPr id="7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6136532" cy="365125"/>
          </a:xfrm>
        </p:spPr>
        <p:txBody>
          <a:bodyPr/>
          <a:lstStyle/>
          <a:p>
            <a:r>
              <a:rPr lang="de-DE" dirty="0" smtClean="0">
                <a:solidFill>
                  <a:schemeClr val="tx1"/>
                </a:solidFill>
              </a:rPr>
              <a:t>Uwe </a:t>
            </a:r>
            <a:r>
              <a:rPr lang="de-DE" dirty="0" err="1" smtClean="0">
                <a:solidFill>
                  <a:schemeClr val="tx1"/>
                </a:solidFill>
              </a:rPr>
              <a:t>Neisen</a:t>
            </a:r>
            <a:r>
              <a:rPr lang="de-DE" dirty="0" smtClean="0">
                <a:solidFill>
                  <a:schemeClr val="tx1"/>
                </a:solidFill>
              </a:rPr>
              <a:t>, Yannick Hartung, </a:t>
            </a:r>
            <a:r>
              <a:rPr lang="de-DE" dirty="0" err="1" smtClean="0">
                <a:solidFill>
                  <a:schemeClr val="tx1"/>
                </a:solidFill>
              </a:rPr>
              <a:t>Yannic</a:t>
            </a:r>
            <a:r>
              <a:rPr lang="de-DE" dirty="0" smtClean="0">
                <a:solidFill>
                  <a:schemeClr val="tx1"/>
                </a:solidFill>
              </a:rPr>
              <a:t> </a:t>
            </a:r>
            <a:r>
              <a:rPr lang="de-DE" dirty="0" err="1" smtClean="0">
                <a:solidFill>
                  <a:schemeClr val="tx1"/>
                </a:solidFill>
              </a:rPr>
              <a:t>Klinzing</a:t>
            </a:r>
            <a:r>
              <a:rPr lang="de-DE" dirty="0" smtClean="0">
                <a:solidFill>
                  <a:schemeClr val="tx1"/>
                </a:solidFill>
              </a:rPr>
              <a:t>, Kevin Ziller 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8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9396919" y="6356349"/>
            <a:ext cx="2743200" cy="365125"/>
          </a:xfrm>
        </p:spPr>
        <p:txBody>
          <a:bodyPr/>
          <a:lstStyle/>
          <a:p>
            <a:r>
              <a:rPr lang="de-DE" dirty="0" smtClean="0">
                <a:solidFill>
                  <a:schemeClr val="tx1"/>
                </a:solidFill>
              </a:rPr>
              <a:t>56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2" name="Textfeld 1"/>
          <p:cNvSpPr txBox="1"/>
          <p:nvPr/>
        </p:nvSpPr>
        <p:spPr>
          <a:xfrm>
            <a:off x="-2" y="-47706"/>
            <a:ext cx="3356045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1.	Lernstrategien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2.	Zeitmanagement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3.</a:t>
            </a: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Lernumfeld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4.	Lernmedien</a:t>
            </a:r>
          </a:p>
          <a:p>
            <a:pPr defTabSz="216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5.	Eigene Erfahrungen</a:t>
            </a:r>
          </a:p>
          <a:p>
            <a:pPr defTabSz="288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    5.a	Lernstrategien</a:t>
            </a:r>
            <a:endParaRPr lang="de-DE" b="1" dirty="0">
              <a:solidFill>
                <a:schemeClr val="bg1"/>
              </a:solidFill>
            </a:endParaRPr>
          </a:p>
          <a:p>
            <a:pPr defTabSz="288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    </a:t>
            </a:r>
            <a:r>
              <a:rPr lang="de-DE" b="1" u="sng" dirty="0" smtClean="0">
                <a:solidFill>
                  <a:schemeClr val="bg1"/>
                </a:solidFill>
              </a:rPr>
              <a:t>5.b</a:t>
            </a:r>
            <a:r>
              <a:rPr lang="de-DE" b="1" u="sng" dirty="0">
                <a:solidFill>
                  <a:schemeClr val="bg1"/>
                </a:solidFill>
              </a:rPr>
              <a:t>	</a:t>
            </a:r>
            <a:r>
              <a:rPr lang="de-DE" b="1" u="sng" dirty="0" smtClean="0">
                <a:solidFill>
                  <a:schemeClr val="bg1"/>
                </a:solidFill>
              </a:rPr>
              <a:t>Zeitmanagement</a:t>
            </a:r>
            <a:endParaRPr lang="de-DE" b="1" u="sng" dirty="0">
              <a:solidFill>
                <a:schemeClr val="bg1"/>
              </a:solidFill>
            </a:endParaRPr>
          </a:p>
          <a:p>
            <a:pPr defTabSz="288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    5</a:t>
            </a:r>
            <a:r>
              <a:rPr lang="de-DE" b="1" dirty="0" smtClean="0">
                <a:solidFill>
                  <a:schemeClr val="bg1"/>
                </a:solidFill>
              </a:rPr>
              <a:t>.c</a:t>
            </a: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Lernumfeld</a:t>
            </a:r>
          </a:p>
          <a:p>
            <a:pPr defTabSz="288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    5.d</a:t>
            </a: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Lernmedien</a:t>
            </a:r>
            <a:endParaRPr lang="de-DE" b="1" dirty="0">
              <a:solidFill>
                <a:schemeClr val="bg1"/>
              </a:solidFill>
            </a:endParaRPr>
          </a:p>
          <a:p>
            <a:pPr defTabSz="252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	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		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		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			</a:t>
            </a:r>
            <a:endParaRPr lang="de-DE" b="1" dirty="0">
              <a:solidFill>
                <a:schemeClr val="bg1"/>
              </a:solidFill>
            </a:endParaRPr>
          </a:p>
        </p:txBody>
      </p:sp>
      <p:sp>
        <p:nvSpPr>
          <p:cNvPr id="9" name="Textfeld 8"/>
          <p:cNvSpPr txBox="1"/>
          <p:nvPr/>
        </p:nvSpPr>
        <p:spPr>
          <a:xfrm>
            <a:off x="3356043" y="1545327"/>
            <a:ext cx="5905500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dirty="0" smtClean="0"/>
              <a:t>Vorgestellte Methode sehr sinnvoll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dirty="0" smtClean="0"/>
              <a:t>Allerdings sehr zeitintensiv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dirty="0" smtClean="0"/>
              <a:t>Tägliche </a:t>
            </a:r>
            <a:r>
              <a:rPr lang="de-DE" sz="2000" dirty="0" err="1" smtClean="0"/>
              <a:t>To</a:t>
            </a:r>
            <a:r>
              <a:rPr lang="de-DE" sz="2000" dirty="0" smtClean="0"/>
              <a:t>-Do-Liste im Kopf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dirty="0" smtClean="0"/>
          </a:p>
        </p:txBody>
      </p:sp>
      <p:pic>
        <p:nvPicPr>
          <p:cNvPr id="10" name="Picture 2" descr="Logo der Fachhochschule Schmalkalde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6181" y="2007"/>
            <a:ext cx="3673850" cy="737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30388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 rot="5400000">
            <a:off x="-1989307" y="1989305"/>
            <a:ext cx="6858000" cy="2879389"/>
          </a:xfrm>
          <a:solidFill>
            <a:schemeClr val="accent5">
              <a:lumMod val="75000"/>
            </a:schemeClr>
          </a:solidFill>
        </p:spPr>
        <p:txBody>
          <a:bodyPr/>
          <a:lstStyle/>
          <a:p>
            <a:endParaRPr lang="de-DE" dirty="0"/>
          </a:p>
        </p:txBody>
      </p:sp>
      <p:sp>
        <p:nvSpPr>
          <p:cNvPr id="7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6136532" cy="365125"/>
          </a:xfrm>
        </p:spPr>
        <p:txBody>
          <a:bodyPr/>
          <a:lstStyle/>
          <a:p>
            <a:r>
              <a:rPr lang="de-DE" dirty="0" smtClean="0">
                <a:solidFill>
                  <a:schemeClr val="tx1"/>
                </a:solidFill>
              </a:rPr>
              <a:t>Uwe </a:t>
            </a:r>
            <a:r>
              <a:rPr lang="de-DE" dirty="0" err="1" smtClean="0">
                <a:solidFill>
                  <a:schemeClr val="tx1"/>
                </a:solidFill>
              </a:rPr>
              <a:t>Neisen</a:t>
            </a:r>
            <a:r>
              <a:rPr lang="de-DE" dirty="0" smtClean="0">
                <a:solidFill>
                  <a:schemeClr val="tx1"/>
                </a:solidFill>
              </a:rPr>
              <a:t>, Yannick Hartung, </a:t>
            </a:r>
            <a:r>
              <a:rPr lang="de-DE" dirty="0" err="1" smtClean="0">
                <a:solidFill>
                  <a:schemeClr val="tx1"/>
                </a:solidFill>
              </a:rPr>
              <a:t>Yannic</a:t>
            </a:r>
            <a:r>
              <a:rPr lang="de-DE" dirty="0" smtClean="0">
                <a:solidFill>
                  <a:schemeClr val="tx1"/>
                </a:solidFill>
              </a:rPr>
              <a:t> </a:t>
            </a:r>
            <a:r>
              <a:rPr lang="de-DE" dirty="0" err="1" smtClean="0">
                <a:solidFill>
                  <a:schemeClr val="tx1"/>
                </a:solidFill>
              </a:rPr>
              <a:t>Klinzing</a:t>
            </a:r>
            <a:r>
              <a:rPr lang="de-DE" dirty="0" smtClean="0">
                <a:solidFill>
                  <a:schemeClr val="tx1"/>
                </a:solidFill>
              </a:rPr>
              <a:t>, Kevin Ziller 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8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9396919" y="6356349"/>
            <a:ext cx="2743200" cy="365125"/>
          </a:xfrm>
        </p:spPr>
        <p:txBody>
          <a:bodyPr/>
          <a:lstStyle/>
          <a:p>
            <a:r>
              <a:rPr lang="de-DE" dirty="0" smtClean="0">
                <a:solidFill>
                  <a:schemeClr val="tx1"/>
                </a:solidFill>
              </a:rPr>
              <a:t>57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2" name="Textfeld 1"/>
          <p:cNvSpPr txBox="1"/>
          <p:nvPr/>
        </p:nvSpPr>
        <p:spPr>
          <a:xfrm>
            <a:off x="-2" y="-47706"/>
            <a:ext cx="3356045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1.	Lernstrategien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2.	Zeitmanagement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3.</a:t>
            </a: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Lernumfeld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4.	Lernmedien</a:t>
            </a:r>
          </a:p>
          <a:p>
            <a:pPr defTabSz="216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5.	Eigene Erfahrungen</a:t>
            </a:r>
          </a:p>
          <a:p>
            <a:pPr defTabSz="288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    5.a	Lernstrategien</a:t>
            </a:r>
            <a:endParaRPr lang="de-DE" b="1" dirty="0">
              <a:solidFill>
                <a:schemeClr val="bg1"/>
              </a:solidFill>
            </a:endParaRPr>
          </a:p>
          <a:p>
            <a:pPr defTabSz="288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    </a:t>
            </a:r>
            <a:r>
              <a:rPr lang="de-DE" b="1" dirty="0" smtClean="0">
                <a:solidFill>
                  <a:schemeClr val="bg1"/>
                </a:solidFill>
              </a:rPr>
              <a:t>5.b</a:t>
            </a: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Zeitmanagement</a:t>
            </a:r>
            <a:endParaRPr lang="de-DE" b="1" dirty="0">
              <a:solidFill>
                <a:schemeClr val="bg1"/>
              </a:solidFill>
            </a:endParaRPr>
          </a:p>
          <a:p>
            <a:pPr defTabSz="288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    </a:t>
            </a:r>
            <a:r>
              <a:rPr lang="de-DE" b="1" u="sng" dirty="0">
                <a:solidFill>
                  <a:schemeClr val="bg1"/>
                </a:solidFill>
              </a:rPr>
              <a:t>5</a:t>
            </a:r>
            <a:r>
              <a:rPr lang="de-DE" b="1" u="sng" dirty="0" smtClean="0">
                <a:solidFill>
                  <a:schemeClr val="bg1"/>
                </a:solidFill>
              </a:rPr>
              <a:t>.c</a:t>
            </a:r>
            <a:r>
              <a:rPr lang="de-DE" b="1" u="sng" dirty="0">
                <a:solidFill>
                  <a:schemeClr val="bg1"/>
                </a:solidFill>
              </a:rPr>
              <a:t>	</a:t>
            </a:r>
            <a:r>
              <a:rPr lang="de-DE" b="1" u="sng" dirty="0" smtClean="0">
                <a:solidFill>
                  <a:schemeClr val="bg1"/>
                </a:solidFill>
              </a:rPr>
              <a:t>Lernumfeld</a:t>
            </a:r>
          </a:p>
          <a:p>
            <a:pPr defTabSz="288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    5.d</a:t>
            </a: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Lernmedien</a:t>
            </a:r>
            <a:endParaRPr lang="de-DE" b="1" dirty="0">
              <a:solidFill>
                <a:schemeClr val="bg1"/>
              </a:solidFill>
            </a:endParaRPr>
          </a:p>
          <a:p>
            <a:pPr defTabSz="252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	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		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		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			</a:t>
            </a:r>
            <a:endParaRPr lang="de-DE" b="1" dirty="0">
              <a:solidFill>
                <a:schemeClr val="bg1"/>
              </a:solidFill>
            </a:endParaRPr>
          </a:p>
        </p:txBody>
      </p:sp>
      <p:sp>
        <p:nvSpPr>
          <p:cNvPr id="9" name="Textfeld 8"/>
          <p:cNvSpPr txBox="1"/>
          <p:nvPr/>
        </p:nvSpPr>
        <p:spPr>
          <a:xfrm>
            <a:off x="3356043" y="1631591"/>
            <a:ext cx="5905500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dirty="0" smtClean="0"/>
              <a:t>Ziehe großen Nutzen aus Vorlesungen und Tutorien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dirty="0" smtClean="0"/>
              <a:t>Im Sommersemester eher in freier Umgebung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dirty="0" smtClean="0"/>
          </a:p>
        </p:txBody>
      </p:sp>
      <p:pic>
        <p:nvPicPr>
          <p:cNvPr id="10" name="Picture 2" descr="Logo der Fachhochschule Schmalkalde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6181" y="2007"/>
            <a:ext cx="3673850" cy="737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99982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 rot="5400000">
            <a:off x="-1989307" y="1989305"/>
            <a:ext cx="6858000" cy="2879389"/>
          </a:xfrm>
          <a:solidFill>
            <a:schemeClr val="accent5">
              <a:lumMod val="75000"/>
            </a:schemeClr>
          </a:solidFill>
        </p:spPr>
        <p:txBody>
          <a:bodyPr/>
          <a:lstStyle/>
          <a:p>
            <a:endParaRPr lang="de-DE" dirty="0"/>
          </a:p>
        </p:txBody>
      </p:sp>
      <p:sp>
        <p:nvSpPr>
          <p:cNvPr id="7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6136532" cy="365125"/>
          </a:xfrm>
        </p:spPr>
        <p:txBody>
          <a:bodyPr/>
          <a:lstStyle/>
          <a:p>
            <a:r>
              <a:rPr lang="de-DE" dirty="0" smtClean="0">
                <a:solidFill>
                  <a:schemeClr val="tx1"/>
                </a:solidFill>
              </a:rPr>
              <a:t>Uwe </a:t>
            </a:r>
            <a:r>
              <a:rPr lang="de-DE" dirty="0" err="1" smtClean="0">
                <a:solidFill>
                  <a:schemeClr val="tx1"/>
                </a:solidFill>
              </a:rPr>
              <a:t>Neisen</a:t>
            </a:r>
            <a:r>
              <a:rPr lang="de-DE" dirty="0" smtClean="0">
                <a:solidFill>
                  <a:schemeClr val="tx1"/>
                </a:solidFill>
              </a:rPr>
              <a:t>, Yannick Hartung, </a:t>
            </a:r>
            <a:r>
              <a:rPr lang="de-DE" dirty="0" err="1" smtClean="0">
                <a:solidFill>
                  <a:schemeClr val="tx1"/>
                </a:solidFill>
              </a:rPr>
              <a:t>Yannic</a:t>
            </a:r>
            <a:r>
              <a:rPr lang="de-DE" dirty="0" smtClean="0">
                <a:solidFill>
                  <a:schemeClr val="tx1"/>
                </a:solidFill>
              </a:rPr>
              <a:t> </a:t>
            </a:r>
            <a:r>
              <a:rPr lang="de-DE" dirty="0" err="1" smtClean="0">
                <a:solidFill>
                  <a:schemeClr val="tx1"/>
                </a:solidFill>
              </a:rPr>
              <a:t>Klinzing</a:t>
            </a:r>
            <a:r>
              <a:rPr lang="de-DE" dirty="0" smtClean="0">
                <a:solidFill>
                  <a:schemeClr val="tx1"/>
                </a:solidFill>
              </a:rPr>
              <a:t>, Kevin Ziller 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8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9396919" y="6356349"/>
            <a:ext cx="2743200" cy="365125"/>
          </a:xfrm>
        </p:spPr>
        <p:txBody>
          <a:bodyPr/>
          <a:lstStyle/>
          <a:p>
            <a:r>
              <a:rPr lang="de-DE" dirty="0" smtClean="0">
                <a:solidFill>
                  <a:schemeClr val="tx1"/>
                </a:solidFill>
              </a:rPr>
              <a:t>58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2" name="Textfeld 1"/>
          <p:cNvSpPr txBox="1"/>
          <p:nvPr/>
        </p:nvSpPr>
        <p:spPr>
          <a:xfrm>
            <a:off x="-2" y="-47706"/>
            <a:ext cx="3356045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1.	Lernstrategien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2.	Zeitmanagement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3.</a:t>
            </a: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Lernumfeld</a:t>
            </a:r>
          </a:p>
          <a:p>
            <a:pPr defTabSz="288000"/>
            <a:r>
              <a:rPr lang="de-DE" b="1" dirty="0" smtClean="0">
                <a:solidFill>
                  <a:schemeClr val="bg1"/>
                </a:solidFill>
              </a:rPr>
              <a:t>4.	Lernmedien</a:t>
            </a:r>
          </a:p>
          <a:p>
            <a:pPr defTabSz="216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5.	Eigene Erfahrungen</a:t>
            </a:r>
          </a:p>
          <a:p>
            <a:pPr defTabSz="288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    5.a	Lernstrategien</a:t>
            </a:r>
            <a:endParaRPr lang="de-DE" b="1" dirty="0">
              <a:solidFill>
                <a:schemeClr val="bg1"/>
              </a:solidFill>
            </a:endParaRPr>
          </a:p>
          <a:p>
            <a:pPr defTabSz="288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    </a:t>
            </a:r>
            <a:r>
              <a:rPr lang="de-DE" b="1" dirty="0" smtClean="0">
                <a:solidFill>
                  <a:schemeClr val="bg1"/>
                </a:solidFill>
              </a:rPr>
              <a:t>5.b</a:t>
            </a: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Zeitmanagement</a:t>
            </a:r>
            <a:endParaRPr lang="de-DE" b="1" dirty="0">
              <a:solidFill>
                <a:schemeClr val="bg1"/>
              </a:solidFill>
            </a:endParaRPr>
          </a:p>
          <a:p>
            <a:pPr defTabSz="288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    5</a:t>
            </a:r>
            <a:r>
              <a:rPr lang="de-DE" b="1" dirty="0" smtClean="0">
                <a:solidFill>
                  <a:schemeClr val="bg1"/>
                </a:solidFill>
              </a:rPr>
              <a:t>.c</a:t>
            </a:r>
            <a:r>
              <a:rPr lang="de-DE" b="1" dirty="0">
                <a:solidFill>
                  <a:schemeClr val="bg1"/>
                </a:solidFill>
              </a:rPr>
              <a:t>	</a:t>
            </a:r>
            <a:r>
              <a:rPr lang="de-DE" b="1" dirty="0" smtClean="0">
                <a:solidFill>
                  <a:schemeClr val="bg1"/>
                </a:solidFill>
              </a:rPr>
              <a:t>Lernumfeld</a:t>
            </a:r>
          </a:p>
          <a:p>
            <a:pPr defTabSz="288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    </a:t>
            </a:r>
            <a:r>
              <a:rPr lang="de-DE" b="1" u="sng" dirty="0" smtClean="0">
                <a:solidFill>
                  <a:schemeClr val="bg1"/>
                </a:solidFill>
              </a:rPr>
              <a:t>5.d</a:t>
            </a:r>
            <a:r>
              <a:rPr lang="de-DE" b="1" u="sng" dirty="0">
                <a:solidFill>
                  <a:schemeClr val="bg1"/>
                </a:solidFill>
              </a:rPr>
              <a:t>	</a:t>
            </a:r>
            <a:r>
              <a:rPr lang="de-DE" b="1" u="sng" dirty="0" smtClean="0">
                <a:solidFill>
                  <a:schemeClr val="bg1"/>
                </a:solidFill>
              </a:rPr>
              <a:t>Lernmedien</a:t>
            </a:r>
            <a:endParaRPr lang="de-DE" b="1" u="sng" dirty="0">
              <a:solidFill>
                <a:schemeClr val="bg1"/>
              </a:solidFill>
            </a:endParaRPr>
          </a:p>
          <a:p>
            <a:pPr defTabSz="252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	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		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		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			</a:t>
            </a:r>
            <a:endParaRPr lang="de-DE" b="1" dirty="0">
              <a:solidFill>
                <a:schemeClr val="bg1"/>
              </a:solidFill>
            </a:endParaRPr>
          </a:p>
        </p:txBody>
      </p:sp>
      <p:sp>
        <p:nvSpPr>
          <p:cNvPr id="9" name="Textfeld 8"/>
          <p:cNvSpPr txBox="1"/>
          <p:nvPr/>
        </p:nvSpPr>
        <p:spPr>
          <a:xfrm>
            <a:off x="3243532" y="1984073"/>
            <a:ext cx="8755811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dirty="0" smtClean="0"/>
              <a:t>Mit den Lernmedien vertraut machen (mit allen)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dirty="0" smtClean="0"/>
              <a:t>Sinnvolle Kombination der Lernmedien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b="1" dirty="0" smtClean="0"/>
              <a:t>Kein Lehrbuch ohne Gesetz!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dirty="0" smtClean="0"/>
              <a:t>Bei Verständnisproblemen in Lehrbüchern nachlesen (Kommentare, Juristische Zeitschriften)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dirty="0" smtClean="0"/>
              <a:t>Keine Monographien/Handbücher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dirty="0" smtClean="0"/>
              <a:t>Gang zur Vorlesung und </a:t>
            </a:r>
            <a:r>
              <a:rPr lang="de-DE" sz="2000" dirty="0"/>
              <a:t>T</a:t>
            </a:r>
            <a:r>
              <a:rPr lang="de-DE" sz="2000" dirty="0" smtClean="0"/>
              <a:t>eilnahme an Tutorien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dirty="0" smtClean="0"/>
              <a:t>Gründung von Lerngruppen </a:t>
            </a:r>
          </a:p>
        </p:txBody>
      </p:sp>
      <p:pic>
        <p:nvPicPr>
          <p:cNvPr id="10" name="Picture 2" descr="Logo der Fachhochschule Schmalkalde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6181" y="2007"/>
            <a:ext cx="3673850" cy="737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29174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 rot="5400000">
            <a:off x="-1989307" y="1989305"/>
            <a:ext cx="6858000" cy="2879389"/>
          </a:xfrm>
          <a:solidFill>
            <a:schemeClr val="accent5">
              <a:lumMod val="75000"/>
            </a:schemeClr>
          </a:solidFill>
        </p:spPr>
        <p:txBody>
          <a:bodyPr/>
          <a:lstStyle/>
          <a:p>
            <a:endParaRPr lang="de-DE" dirty="0"/>
          </a:p>
        </p:txBody>
      </p:sp>
      <p:sp>
        <p:nvSpPr>
          <p:cNvPr id="7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6136532" cy="365125"/>
          </a:xfrm>
        </p:spPr>
        <p:txBody>
          <a:bodyPr/>
          <a:lstStyle/>
          <a:p>
            <a:r>
              <a:rPr lang="de-DE" dirty="0" smtClean="0">
                <a:solidFill>
                  <a:schemeClr val="tx1"/>
                </a:solidFill>
              </a:rPr>
              <a:t>Uwe </a:t>
            </a:r>
            <a:r>
              <a:rPr lang="de-DE" dirty="0" err="1" smtClean="0">
                <a:solidFill>
                  <a:schemeClr val="tx1"/>
                </a:solidFill>
              </a:rPr>
              <a:t>Neisen</a:t>
            </a:r>
            <a:r>
              <a:rPr lang="de-DE" dirty="0" smtClean="0">
                <a:solidFill>
                  <a:schemeClr val="tx1"/>
                </a:solidFill>
              </a:rPr>
              <a:t>, Yannick Hartung, </a:t>
            </a:r>
            <a:r>
              <a:rPr lang="de-DE" dirty="0" err="1" smtClean="0">
                <a:solidFill>
                  <a:schemeClr val="tx1"/>
                </a:solidFill>
              </a:rPr>
              <a:t>Yannic</a:t>
            </a:r>
            <a:r>
              <a:rPr lang="de-DE" dirty="0" smtClean="0">
                <a:solidFill>
                  <a:schemeClr val="tx1"/>
                </a:solidFill>
              </a:rPr>
              <a:t> </a:t>
            </a:r>
            <a:r>
              <a:rPr lang="de-DE" dirty="0" err="1" smtClean="0">
                <a:solidFill>
                  <a:schemeClr val="tx1"/>
                </a:solidFill>
              </a:rPr>
              <a:t>Klinzing</a:t>
            </a:r>
            <a:r>
              <a:rPr lang="de-DE" dirty="0" smtClean="0">
                <a:solidFill>
                  <a:schemeClr val="tx1"/>
                </a:solidFill>
              </a:rPr>
              <a:t>, Kevin Ziller 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2" name="Textfeld 1"/>
          <p:cNvSpPr txBox="1"/>
          <p:nvPr/>
        </p:nvSpPr>
        <p:spPr>
          <a:xfrm>
            <a:off x="-7953" y="-55657"/>
            <a:ext cx="335604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252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	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		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>
                <a:solidFill>
                  <a:schemeClr val="bg1"/>
                </a:solidFill>
              </a:rPr>
              <a:t>			</a:t>
            </a:r>
          </a:p>
          <a:p>
            <a:pPr defTabSz="252000">
              <a:tabLst>
                <a:tab pos="288000" algn="l"/>
              </a:tabLst>
            </a:pPr>
            <a:r>
              <a:rPr lang="de-DE" b="1" dirty="0" smtClean="0">
                <a:solidFill>
                  <a:schemeClr val="bg1"/>
                </a:solidFill>
              </a:rPr>
              <a:t>			</a:t>
            </a:r>
            <a:endParaRPr lang="de-DE" b="1" dirty="0">
              <a:solidFill>
                <a:schemeClr val="bg1"/>
              </a:solidFill>
            </a:endParaRPr>
          </a:p>
        </p:txBody>
      </p:sp>
      <p:sp>
        <p:nvSpPr>
          <p:cNvPr id="9" name="Textfeld 8"/>
          <p:cNvSpPr txBox="1"/>
          <p:nvPr/>
        </p:nvSpPr>
        <p:spPr>
          <a:xfrm>
            <a:off x="3156068" y="2837866"/>
            <a:ext cx="875581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4000" b="1" dirty="0" smtClean="0"/>
              <a:t>Vielen Dank für eure kritischen Anmerkungen</a:t>
            </a:r>
            <a:r>
              <a:rPr lang="de-DE" sz="4000" b="1" dirty="0" smtClean="0">
                <a:hlinkClick r:id="rId2"/>
              </a:rPr>
              <a:t>!</a:t>
            </a:r>
            <a:endParaRPr lang="de-DE" sz="4000" b="1" dirty="0" smtClean="0"/>
          </a:p>
        </p:txBody>
      </p:sp>
      <p:pic>
        <p:nvPicPr>
          <p:cNvPr id="10" name="Picture 2" descr="Logo der Fachhochschule Schmalkal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6181" y="2007"/>
            <a:ext cx="3673850" cy="737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6457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2063</Words>
  <Application>Microsoft Office PowerPoint</Application>
  <PresentationFormat>Breitbild</PresentationFormat>
  <Paragraphs>1729</Paragraphs>
  <Slides>61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7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61</vt:i4>
      </vt:variant>
    </vt:vector>
  </HeadingPairs>
  <TitlesOfParts>
    <vt:vector size="69" baseType="lpstr">
      <vt:lpstr>SimSun</vt:lpstr>
      <vt:lpstr>Arial</vt:lpstr>
      <vt:lpstr>Calibri</vt:lpstr>
      <vt:lpstr>Calibri (Textkörper)</vt:lpstr>
      <vt:lpstr>Calibri Light</vt:lpstr>
      <vt:lpstr>Mangal</vt:lpstr>
      <vt:lpstr>Wingdings</vt:lpstr>
      <vt:lpstr>Office Theme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Kevin</dc:creator>
  <cp:lastModifiedBy>Microsoft-Konto</cp:lastModifiedBy>
  <cp:revision>71</cp:revision>
  <dcterms:created xsi:type="dcterms:W3CDTF">2015-06-14T21:58:00Z</dcterms:created>
  <dcterms:modified xsi:type="dcterms:W3CDTF">2015-06-29T16:46:48Z</dcterms:modified>
</cp:coreProperties>
</file>