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9" r:id="rId2"/>
    <p:sldId id="256" r:id="rId3"/>
    <p:sldId id="269" r:id="rId4"/>
    <p:sldId id="260" r:id="rId5"/>
    <p:sldId id="261" r:id="rId6"/>
    <p:sldId id="262" r:id="rId7"/>
    <p:sldId id="263" r:id="rId8"/>
    <p:sldId id="264" r:id="rId9"/>
    <p:sldId id="265" r:id="rId10"/>
    <p:sldId id="266" r:id="rId11"/>
    <p:sldId id="267" r:id="rId12"/>
    <p:sldId id="270" r:id="rId13"/>
    <p:sldId id="271" r:id="rId14"/>
    <p:sldId id="268"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userDrawn="1">
          <p15:clr>
            <a:srgbClr val="A4A3A4"/>
          </p15:clr>
        </p15:guide>
        <p15:guide id="2" pos="3840" userDrawn="1">
          <p15:clr>
            <a:srgbClr val="A4A3A4"/>
          </p15:clr>
        </p15:guide>
        <p15:guide id="3" orient="horz" pos="22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0C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showGuides="1">
      <p:cViewPr varScale="1">
        <p:scale>
          <a:sx n="65" d="100"/>
          <a:sy n="65" d="100"/>
        </p:scale>
        <p:origin x="858" y="60"/>
      </p:cViewPr>
      <p:guideLst>
        <p:guide orient="horz" pos="913"/>
        <p:guide pos="3840"/>
        <p:guide orient="horz" pos="22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202C67-5F8E-4D22-93D1-506BB44B5FDA}" type="datetimeFigureOut">
              <a:rPr lang="de-DE" smtClean="0"/>
              <a:t>16.11.2016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A38BCE-B5B5-4013-BD1F-906DC5DBCC14}" type="slidenum">
              <a:rPr lang="de-DE" smtClean="0"/>
              <a:t>‹Nr.›</a:t>
            </a:fld>
            <a:endParaRPr lang="de-DE"/>
          </a:p>
        </p:txBody>
      </p:sp>
    </p:spTree>
    <p:extLst>
      <p:ext uri="{BB962C8B-B14F-4D97-AF65-F5344CB8AC3E}">
        <p14:creationId xmlns:p14="http://schemas.microsoft.com/office/powerpoint/2010/main" val="3342415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A38BCE-B5B5-4013-BD1F-906DC5DBCC14}" type="slidenum">
              <a:rPr lang="de-DE" smtClean="0"/>
              <a:t>1</a:t>
            </a:fld>
            <a:endParaRPr lang="de-DE"/>
          </a:p>
        </p:txBody>
      </p:sp>
    </p:spTree>
    <p:extLst>
      <p:ext uri="{BB962C8B-B14F-4D97-AF65-F5344CB8AC3E}">
        <p14:creationId xmlns:p14="http://schemas.microsoft.com/office/powerpoint/2010/main" val="2249345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2</a:t>
            </a:fld>
            <a:endParaRPr lang="de-DE"/>
          </a:p>
        </p:txBody>
      </p:sp>
    </p:spTree>
    <p:extLst>
      <p:ext uri="{BB962C8B-B14F-4D97-AF65-F5344CB8AC3E}">
        <p14:creationId xmlns:p14="http://schemas.microsoft.com/office/powerpoint/2010/main" val="293098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3</a:t>
            </a:fld>
            <a:endParaRPr lang="de-DE"/>
          </a:p>
        </p:txBody>
      </p:sp>
    </p:spTree>
    <p:extLst>
      <p:ext uri="{BB962C8B-B14F-4D97-AF65-F5344CB8AC3E}">
        <p14:creationId xmlns:p14="http://schemas.microsoft.com/office/powerpoint/2010/main" val="4239705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4</a:t>
            </a:fld>
            <a:endParaRPr lang="de-DE"/>
          </a:p>
        </p:txBody>
      </p:sp>
    </p:spTree>
    <p:extLst>
      <p:ext uri="{BB962C8B-B14F-4D97-AF65-F5344CB8AC3E}">
        <p14:creationId xmlns:p14="http://schemas.microsoft.com/office/powerpoint/2010/main" val="829360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5</a:t>
            </a:fld>
            <a:endParaRPr lang="de-DE"/>
          </a:p>
        </p:txBody>
      </p:sp>
    </p:spTree>
    <p:extLst>
      <p:ext uri="{BB962C8B-B14F-4D97-AF65-F5344CB8AC3E}">
        <p14:creationId xmlns:p14="http://schemas.microsoft.com/office/powerpoint/2010/main" val="4257999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6</a:t>
            </a:fld>
            <a:endParaRPr lang="de-DE"/>
          </a:p>
        </p:txBody>
      </p:sp>
    </p:spTree>
    <p:extLst>
      <p:ext uri="{BB962C8B-B14F-4D97-AF65-F5344CB8AC3E}">
        <p14:creationId xmlns:p14="http://schemas.microsoft.com/office/powerpoint/2010/main" val="2791541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7</a:t>
            </a:fld>
            <a:endParaRPr lang="de-DE"/>
          </a:p>
        </p:txBody>
      </p:sp>
    </p:spTree>
    <p:extLst>
      <p:ext uri="{BB962C8B-B14F-4D97-AF65-F5344CB8AC3E}">
        <p14:creationId xmlns:p14="http://schemas.microsoft.com/office/powerpoint/2010/main" val="3181228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8</a:t>
            </a:fld>
            <a:endParaRPr lang="de-DE"/>
          </a:p>
        </p:txBody>
      </p:sp>
    </p:spTree>
    <p:extLst>
      <p:ext uri="{BB962C8B-B14F-4D97-AF65-F5344CB8AC3E}">
        <p14:creationId xmlns:p14="http://schemas.microsoft.com/office/powerpoint/2010/main" val="4286666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9</a:t>
            </a:fld>
            <a:endParaRPr lang="de-DE"/>
          </a:p>
        </p:txBody>
      </p:sp>
    </p:spTree>
    <p:extLst>
      <p:ext uri="{BB962C8B-B14F-4D97-AF65-F5344CB8AC3E}">
        <p14:creationId xmlns:p14="http://schemas.microsoft.com/office/powerpoint/2010/main" val="3419269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10</a:t>
            </a:fld>
            <a:endParaRPr lang="de-DE"/>
          </a:p>
        </p:txBody>
      </p:sp>
    </p:spTree>
    <p:extLst>
      <p:ext uri="{BB962C8B-B14F-4D97-AF65-F5344CB8AC3E}">
        <p14:creationId xmlns:p14="http://schemas.microsoft.com/office/powerpoint/2010/main" val="2097718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11</a:t>
            </a:fld>
            <a:endParaRPr lang="de-DE"/>
          </a:p>
        </p:txBody>
      </p:sp>
    </p:spTree>
    <p:extLst>
      <p:ext uri="{BB962C8B-B14F-4D97-AF65-F5344CB8AC3E}">
        <p14:creationId xmlns:p14="http://schemas.microsoft.com/office/powerpoint/2010/main" val="2624250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12</a:t>
            </a:fld>
            <a:endParaRPr lang="de-DE"/>
          </a:p>
        </p:txBody>
      </p:sp>
    </p:spTree>
    <p:extLst>
      <p:ext uri="{BB962C8B-B14F-4D97-AF65-F5344CB8AC3E}">
        <p14:creationId xmlns:p14="http://schemas.microsoft.com/office/powerpoint/2010/main" val="748835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13</a:t>
            </a:fld>
            <a:endParaRPr lang="de-DE"/>
          </a:p>
        </p:txBody>
      </p:sp>
    </p:spTree>
    <p:extLst>
      <p:ext uri="{BB962C8B-B14F-4D97-AF65-F5344CB8AC3E}">
        <p14:creationId xmlns:p14="http://schemas.microsoft.com/office/powerpoint/2010/main" val="2046148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1A38BCE-B5B5-4013-BD1F-906DC5DBCC14}" type="slidenum">
              <a:rPr lang="de-DE" smtClean="0"/>
              <a:t>14</a:t>
            </a:fld>
            <a:endParaRPr lang="de-DE"/>
          </a:p>
        </p:txBody>
      </p:sp>
    </p:spTree>
    <p:extLst>
      <p:ext uri="{BB962C8B-B14F-4D97-AF65-F5344CB8AC3E}">
        <p14:creationId xmlns:p14="http://schemas.microsoft.com/office/powerpoint/2010/main" val="5446391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133A6383-50B8-4EAA-9018-70EAE19164B8}" type="datetime1">
              <a:rPr lang="de-DE" smtClean="0"/>
              <a:t>16.11.2016</a:t>
            </a:fld>
            <a:endParaRPr lang="de-DE"/>
          </a:p>
        </p:txBody>
      </p:sp>
      <p:sp>
        <p:nvSpPr>
          <p:cNvPr id="5" name="Fußzeilenplatzhalter 4"/>
          <p:cNvSpPr>
            <a:spLocks noGrp="1"/>
          </p:cNvSpPr>
          <p:nvPr>
            <p:ph type="ftr" sz="quarter" idx="11"/>
          </p:nvPr>
        </p:nvSpPr>
        <p:spPr/>
        <p:txBody>
          <a:bodyPr/>
          <a:lstStyle>
            <a:lvl1pPr>
              <a:defRPr>
                <a:solidFill>
                  <a:schemeClr val="tx1"/>
                </a:solidFill>
              </a:defRPr>
            </a:lvl1pPr>
          </a:lstStyle>
          <a:p>
            <a:r>
              <a:rPr lang="de-DE" dirty="0"/>
              <a:t>Jana </a:t>
            </a:r>
            <a:r>
              <a:rPr lang="de-DE" dirty="0" err="1"/>
              <a:t>Bonß</a:t>
            </a:r>
            <a:r>
              <a:rPr lang="de-DE" dirty="0"/>
              <a:t>-Wolf, Louisa Hohmann, Nina </a:t>
            </a:r>
            <a:r>
              <a:rPr lang="de-DE" dirty="0" err="1"/>
              <a:t>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‹Nr.›</a:t>
            </a:fld>
            <a:endParaRPr lang="de-DE" dirty="0"/>
          </a:p>
        </p:txBody>
      </p:sp>
    </p:spTree>
    <p:extLst>
      <p:ext uri="{BB962C8B-B14F-4D97-AF65-F5344CB8AC3E}">
        <p14:creationId xmlns:p14="http://schemas.microsoft.com/office/powerpoint/2010/main" val="749563512"/>
      </p:ext>
    </p:extLst>
  </p:cSld>
  <p:clrMapOvr>
    <a:masterClrMapping/>
  </p:clrMapOvr>
  <p:extLst mod="1">
    <p:ext uri="{DCECCB84-F9BA-43D5-87BE-67443E8EF086}">
      <p15:sldGuideLst xmlns:p15="http://schemas.microsoft.com/office/powerpoint/2012/main">
        <p15:guide id="1" pos="665" userDrawn="1">
          <p15:clr>
            <a:srgbClr val="FBAE40"/>
          </p15:clr>
        </p15:guide>
        <p15:guide id="2" pos="7015" userDrawn="1">
          <p15:clr>
            <a:srgbClr val="FBAE40"/>
          </p15:clr>
        </p15:guide>
        <p15:guide id="3" orient="horz" pos="34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D9C68D1-0ED9-4C29-B676-F81CD25C84E0}" type="datetime1">
              <a:rPr lang="de-DE" smtClean="0"/>
              <a:t>16.11.2016</a:t>
            </a:fld>
            <a:endParaRPr lang="de-DE"/>
          </a:p>
        </p:txBody>
      </p:sp>
      <p:sp>
        <p:nvSpPr>
          <p:cNvPr id="5" name="Fußzeilenplatzhalter 4"/>
          <p:cNvSpPr>
            <a:spLocks noGrp="1"/>
          </p:cNvSpPr>
          <p:nvPr>
            <p:ph type="ftr" sz="quarter" idx="11"/>
          </p:nvPr>
        </p:nvSpPr>
        <p:spPr/>
        <p:txBody>
          <a:bodyPr/>
          <a:lstStyle/>
          <a:p>
            <a:r>
              <a:rPr lang="de-DE"/>
              <a:t>Jana Bonß-Wolf, Louisa Hohmann, Nina Holmer</a:t>
            </a:r>
          </a:p>
        </p:txBody>
      </p:sp>
      <p:sp>
        <p:nvSpPr>
          <p:cNvPr id="6" name="Foliennummernplatzhalter 5"/>
          <p:cNvSpPr>
            <a:spLocks noGrp="1"/>
          </p:cNvSpPr>
          <p:nvPr>
            <p:ph type="sldNum" sz="quarter" idx="12"/>
          </p:nvPr>
        </p:nvSpPr>
        <p:spPr/>
        <p:txBody>
          <a:bodyPr/>
          <a:lstStyle/>
          <a:p>
            <a:fld id="{CB1B3CCA-2A65-4C37-9FD2-EFA5A671AC5A}" type="slidenum">
              <a:rPr lang="de-DE" smtClean="0"/>
              <a:t>‹Nr.›</a:t>
            </a:fld>
            <a:endParaRPr lang="de-DE"/>
          </a:p>
        </p:txBody>
      </p:sp>
    </p:spTree>
    <p:extLst>
      <p:ext uri="{BB962C8B-B14F-4D97-AF65-F5344CB8AC3E}">
        <p14:creationId xmlns:p14="http://schemas.microsoft.com/office/powerpoint/2010/main" val="170393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7FB59973-6716-45D7-8BFE-312C688D8A5D}" type="datetime1">
              <a:rPr lang="de-DE" smtClean="0"/>
              <a:t>16.11.2016</a:t>
            </a:fld>
            <a:endParaRPr lang="de-DE"/>
          </a:p>
        </p:txBody>
      </p:sp>
      <p:sp>
        <p:nvSpPr>
          <p:cNvPr id="5" name="Fußzeilenplatzhalter 4"/>
          <p:cNvSpPr>
            <a:spLocks noGrp="1"/>
          </p:cNvSpPr>
          <p:nvPr>
            <p:ph type="ftr" sz="quarter" idx="11"/>
          </p:nvPr>
        </p:nvSpPr>
        <p:spPr/>
        <p:txBody>
          <a:bodyPr/>
          <a:lstStyle/>
          <a:p>
            <a:r>
              <a:rPr lang="de-DE"/>
              <a:t>Jana Bonß-Wolf, Louisa Hohmann, Nina Holmer</a:t>
            </a:r>
          </a:p>
        </p:txBody>
      </p:sp>
      <p:sp>
        <p:nvSpPr>
          <p:cNvPr id="6" name="Foliennummernplatzhalter 5"/>
          <p:cNvSpPr>
            <a:spLocks noGrp="1"/>
          </p:cNvSpPr>
          <p:nvPr>
            <p:ph type="sldNum" sz="quarter" idx="12"/>
          </p:nvPr>
        </p:nvSpPr>
        <p:spPr/>
        <p:txBody>
          <a:bodyPr/>
          <a:lstStyle/>
          <a:p>
            <a:fld id="{CB1B3CCA-2A65-4C37-9FD2-EFA5A671AC5A}" type="slidenum">
              <a:rPr lang="de-DE" smtClean="0"/>
              <a:t>‹Nr.›</a:t>
            </a:fld>
            <a:endParaRPr lang="de-DE"/>
          </a:p>
        </p:txBody>
      </p:sp>
    </p:spTree>
    <p:extLst>
      <p:ext uri="{BB962C8B-B14F-4D97-AF65-F5344CB8AC3E}">
        <p14:creationId xmlns:p14="http://schemas.microsoft.com/office/powerpoint/2010/main" val="1004371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A0E35A7A-7CBA-4950-BAC6-1DAA8DBB42F3}" type="datetime1">
              <a:rPr lang="de-DE" smtClean="0"/>
              <a:t>16.11.2016</a:t>
            </a:fld>
            <a:endParaRPr lang="de-DE"/>
          </a:p>
        </p:txBody>
      </p:sp>
      <p:sp>
        <p:nvSpPr>
          <p:cNvPr id="6" name="Fußzeilenplatzhalter 5"/>
          <p:cNvSpPr>
            <a:spLocks noGrp="1"/>
          </p:cNvSpPr>
          <p:nvPr>
            <p:ph type="ftr" sz="quarter" idx="11"/>
          </p:nvPr>
        </p:nvSpPr>
        <p:spPr/>
        <p:txBody>
          <a:bodyPr/>
          <a:lstStyle/>
          <a:p>
            <a:r>
              <a:rPr lang="de-DE"/>
              <a:t>Jana Bonß-Wolf, Louisa Hohmann, Nina Holmer</a:t>
            </a:r>
          </a:p>
        </p:txBody>
      </p:sp>
      <p:sp>
        <p:nvSpPr>
          <p:cNvPr id="7" name="Foliennummernplatzhalter 6"/>
          <p:cNvSpPr>
            <a:spLocks noGrp="1"/>
          </p:cNvSpPr>
          <p:nvPr>
            <p:ph type="sldNum" sz="quarter" idx="12"/>
          </p:nvPr>
        </p:nvSpPr>
        <p:spPr/>
        <p:txBody>
          <a:bodyPr/>
          <a:lstStyle/>
          <a:p>
            <a:fld id="{CB1B3CCA-2A65-4C37-9FD2-EFA5A671AC5A}" type="slidenum">
              <a:rPr lang="de-DE" smtClean="0"/>
              <a:t>‹Nr.›</a:t>
            </a:fld>
            <a:endParaRPr lang="de-DE"/>
          </a:p>
        </p:txBody>
      </p:sp>
    </p:spTree>
    <p:extLst>
      <p:ext uri="{BB962C8B-B14F-4D97-AF65-F5344CB8AC3E}">
        <p14:creationId xmlns:p14="http://schemas.microsoft.com/office/powerpoint/2010/main" val="3627765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953D57B3-2916-4681-9E2D-99495BDFD867}" type="datetime1">
              <a:rPr lang="de-DE" smtClean="0"/>
              <a:t>16.11.2016</a:t>
            </a:fld>
            <a:endParaRPr lang="de-DE"/>
          </a:p>
        </p:txBody>
      </p:sp>
      <p:sp>
        <p:nvSpPr>
          <p:cNvPr id="8" name="Fußzeilenplatzhalter 7"/>
          <p:cNvSpPr>
            <a:spLocks noGrp="1"/>
          </p:cNvSpPr>
          <p:nvPr>
            <p:ph type="ftr" sz="quarter" idx="11"/>
          </p:nvPr>
        </p:nvSpPr>
        <p:spPr/>
        <p:txBody>
          <a:bodyPr/>
          <a:lstStyle/>
          <a:p>
            <a:r>
              <a:rPr lang="de-DE"/>
              <a:t>Jana Bonß-Wolf, Louisa Hohmann, Nina Holmer</a:t>
            </a:r>
          </a:p>
        </p:txBody>
      </p:sp>
      <p:sp>
        <p:nvSpPr>
          <p:cNvPr id="9" name="Foliennummernplatzhalter 8"/>
          <p:cNvSpPr>
            <a:spLocks noGrp="1"/>
          </p:cNvSpPr>
          <p:nvPr>
            <p:ph type="sldNum" sz="quarter" idx="12"/>
          </p:nvPr>
        </p:nvSpPr>
        <p:spPr/>
        <p:txBody>
          <a:bodyPr/>
          <a:lstStyle/>
          <a:p>
            <a:fld id="{CB1B3CCA-2A65-4C37-9FD2-EFA5A671AC5A}" type="slidenum">
              <a:rPr lang="de-DE" smtClean="0"/>
              <a:t>‹Nr.›</a:t>
            </a:fld>
            <a:endParaRPr lang="de-DE"/>
          </a:p>
        </p:txBody>
      </p:sp>
    </p:spTree>
    <p:extLst>
      <p:ext uri="{BB962C8B-B14F-4D97-AF65-F5344CB8AC3E}">
        <p14:creationId xmlns:p14="http://schemas.microsoft.com/office/powerpoint/2010/main" val="971025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84275B7D-43C6-4242-96B4-3B9EFDB8D270}" type="datetime1">
              <a:rPr lang="de-DE" smtClean="0"/>
              <a:t>16.11.2016</a:t>
            </a:fld>
            <a:endParaRPr lang="de-DE"/>
          </a:p>
        </p:txBody>
      </p:sp>
      <p:sp>
        <p:nvSpPr>
          <p:cNvPr id="4" name="Fußzeilenplatzhalter 3"/>
          <p:cNvSpPr>
            <a:spLocks noGrp="1"/>
          </p:cNvSpPr>
          <p:nvPr>
            <p:ph type="ftr" sz="quarter" idx="11"/>
          </p:nvPr>
        </p:nvSpPr>
        <p:spPr/>
        <p:txBody>
          <a:bodyPr/>
          <a:lstStyle/>
          <a:p>
            <a:r>
              <a:rPr lang="de-DE"/>
              <a:t>Jana Bonß-Wolf, Louisa Hohmann, Nina Holmer</a:t>
            </a:r>
          </a:p>
        </p:txBody>
      </p:sp>
      <p:sp>
        <p:nvSpPr>
          <p:cNvPr id="5" name="Foliennummernplatzhalter 4"/>
          <p:cNvSpPr>
            <a:spLocks noGrp="1"/>
          </p:cNvSpPr>
          <p:nvPr>
            <p:ph type="sldNum" sz="quarter" idx="12"/>
          </p:nvPr>
        </p:nvSpPr>
        <p:spPr/>
        <p:txBody>
          <a:bodyPr/>
          <a:lstStyle/>
          <a:p>
            <a:fld id="{CB1B3CCA-2A65-4C37-9FD2-EFA5A671AC5A}" type="slidenum">
              <a:rPr lang="de-DE" smtClean="0"/>
              <a:t>‹Nr.›</a:t>
            </a:fld>
            <a:endParaRPr lang="de-DE"/>
          </a:p>
        </p:txBody>
      </p:sp>
    </p:spTree>
    <p:extLst>
      <p:ext uri="{BB962C8B-B14F-4D97-AF65-F5344CB8AC3E}">
        <p14:creationId xmlns:p14="http://schemas.microsoft.com/office/powerpoint/2010/main" val="1192747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A8DF93D-28C7-48C4-B00D-3CB2184630BE}" type="datetime1">
              <a:rPr lang="de-DE" smtClean="0"/>
              <a:t>16.11.2016</a:t>
            </a:fld>
            <a:endParaRPr lang="de-DE"/>
          </a:p>
        </p:txBody>
      </p:sp>
      <p:sp>
        <p:nvSpPr>
          <p:cNvPr id="3" name="Fußzeilenplatzhalter 2"/>
          <p:cNvSpPr>
            <a:spLocks noGrp="1"/>
          </p:cNvSpPr>
          <p:nvPr>
            <p:ph type="ftr" sz="quarter" idx="11"/>
          </p:nvPr>
        </p:nvSpPr>
        <p:spPr/>
        <p:txBody>
          <a:bodyPr/>
          <a:lstStyle/>
          <a:p>
            <a:r>
              <a:rPr lang="de-DE"/>
              <a:t>Jana Bonß-Wolf, Louisa Hohmann, Nina Holmer</a:t>
            </a:r>
          </a:p>
        </p:txBody>
      </p:sp>
      <p:sp>
        <p:nvSpPr>
          <p:cNvPr id="4" name="Foliennummernplatzhalter 3"/>
          <p:cNvSpPr>
            <a:spLocks noGrp="1"/>
          </p:cNvSpPr>
          <p:nvPr>
            <p:ph type="sldNum" sz="quarter" idx="12"/>
          </p:nvPr>
        </p:nvSpPr>
        <p:spPr/>
        <p:txBody>
          <a:bodyPr/>
          <a:lstStyle/>
          <a:p>
            <a:fld id="{CB1B3CCA-2A65-4C37-9FD2-EFA5A671AC5A}" type="slidenum">
              <a:rPr lang="de-DE" smtClean="0"/>
              <a:t>‹Nr.›</a:t>
            </a:fld>
            <a:endParaRPr lang="de-DE"/>
          </a:p>
        </p:txBody>
      </p:sp>
    </p:spTree>
    <p:extLst>
      <p:ext uri="{BB962C8B-B14F-4D97-AF65-F5344CB8AC3E}">
        <p14:creationId xmlns:p14="http://schemas.microsoft.com/office/powerpoint/2010/main" val="1255053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5EEBBDD1-C1CC-43AD-8838-C95BE6869B90}" type="datetime1">
              <a:rPr lang="de-DE" smtClean="0"/>
              <a:t>16.11.2016</a:t>
            </a:fld>
            <a:endParaRPr lang="de-DE"/>
          </a:p>
        </p:txBody>
      </p:sp>
      <p:sp>
        <p:nvSpPr>
          <p:cNvPr id="6" name="Fußzeilenplatzhalter 5"/>
          <p:cNvSpPr>
            <a:spLocks noGrp="1"/>
          </p:cNvSpPr>
          <p:nvPr>
            <p:ph type="ftr" sz="quarter" idx="11"/>
          </p:nvPr>
        </p:nvSpPr>
        <p:spPr/>
        <p:txBody>
          <a:bodyPr/>
          <a:lstStyle/>
          <a:p>
            <a:r>
              <a:rPr lang="de-DE"/>
              <a:t>Jana Bonß-Wolf, Louisa Hohmann, Nina Holmer</a:t>
            </a:r>
          </a:p>
        </p:txBody>
      </p:sp>
      <p:sp>
        <p:nvSpPr>
          <p:cNvPr id="7" name="Foliennummernplatzhalter 6"/>
          <p:cNvSpPr>
            <a:spLocks noGrp="1"/>
          </p:cNvSpPr>
          <p:nvPr>
            <p:ph type="sldNum" sz="quarter" idx="12"/>
          </p:nvPr>
        </p:nvSpPr>
        <p:spPr/>
        <p:txBody>
          <a:bodyPr/>
          <a:lstStyle/>
          <a:p>
            <a:fld id="{CB1B3CCA-2A65-4C37-9FD2-EFA5A671AC5A}" type="slidenum">
              <a:rPr lang="de-DE" smtClean="0"/>
              <a:t>‹Nr.›</a:t>
            </a:fld>
            <a:endParaRPr lang="de-DE"/>
          </a:p>
        </p:txBody>
      </p:sp>
    </p:spTree>
    <p:extLst>
      <p:ext uri="{BB962C8B-B14F-4D97-AF65-F5344CB8AC3E}">
        <p14:creationId xmlns:p14="http://schemas.microsoft.com/office/powerpoint/2010/main" val="1587585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2049B7E5-0FBE-473F-868C-16EA5B19E216}" type="datetime1">
              <a:rPr lang="de-DE" smtClean="0"/>
              <a:t>16.11.2016</a:t>
            </a:fld>
            <a:endParaRPr lang="de-DE"/>
          </a:p>
        </p:txBody>
      </p:sp>
      <p:sp>
        <p:nvSpPr>
          <p:cNvPr id="6" name="Fußzeilenplatzhalter 5"/>
          <p:cNvSpPr>
            <a:spLocks noGrp="1"/>
          </p:cNvSpPr>
          <p:nvPr>
            <p:ph type="ftr" sz="quarter" idx="11"/>
          </p:nvPr>
        </p:nvSpPr>
        <p:spPr/>
        <p:txBody>
          <a:bodyPr/>
          <a:lstStyle/>
          <a:p>
            <a:r>
              <a:rPr lang="de-DE"/>
              <a:t>Jana Bonß-Wolf, Louisa Hohmann, Nina Holmer</a:t>
            </a:r>
          </a:p>
        </p:txBody>
      </p:sp>
      <p:sp>
        <p:nvSpPr>
          <p:cNvPr id="7" name="Foliennummernplatzhalter 6"/>
          <p:cNvSpPr>
            <a:spLocks noGrp="1"/>
          </p:cNvSpPr>
          <p:nvPr>
            <p:ph type="sldNum" sz="quarter" idx="12"/>
          </p:nvPr>
        </p:nvSpPr>
        <p:spPr/>
        <p:txBody>
          <a:bodyPr/>
          <a:lstStyle/>
          <a:p>
            <a:fld id="{CB1B3CCA-2A65-4C37-9FD2-EFA5A671AC5A}" type="slidenum">
              <a:rPr lang="de-DE" smtClean="0"/>
              <a:t>‹Nr.›</a:t>
            </a:fld>
            <a:endParaRPr lang="de-DE"/>
          </a:p>
        </p:txBody>
      </p:sp>
    </p:spTree>
    <p:extLst>
      <p:ext uri="{BB962C8B-B14F-4D97-AF65-F5344CB8AC3E}">
        <p14:creationId xmlns:p14="http://schemas.microsoft.com/office/powerpoint/2010/main" val="4170215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27270B5-0D2C-439D-B117-3F36408BB451}" type="datetime1">
              <a:rPr lang="de-DE" smtClean="0"/>
              <a:t>16.11.2016</a:t>
            </a:fld>
            <a:endParaRPr lang="de-DE"/>
          </a:p>
        </p:txBody>
      </p:sp>
      <p:sp>
        <p:nvSpPr>
          <p:cNvPr id="5" name="Fußzeilenplatzhalter 4"/>
          <p:cNvSpPr>
            <a:spLocks noGrp="1"/>
          </p:cNvSpPr>
          <p:nvPr>
            <p:ph type="ftr" sz="quarter" idx="11"/>
          </p:nvPr>
        </p:nvSpPr>
        <p:spPr/>
        <p:txBody>
          <a:bodyPr/>
          <a:lstStyle/>
          <a:p>
            <a:r>
              <a:rPr lang="de-DE"/>
              <a:t>Jana Bonß-Wolf, Louisa Hohmann, Nina Holmer</a:t>
            </a:r>
          </a:p>
        </p:txBody>
      </p:sp>
      <p:sp>
        <p:nvSpPr>
          <p:cNvPr id="6" name="Foliennummernplatzhalter 5"/>
          <p:cNvSpPr>
            <a:spLocks noGrp="1"/>
          </p:cNvSpPr>
          <p:nvPr>
            <p:ph type="sldNum" sz="quarter" idx="12"/>
          </p:nvPr>
        </p:nvSpPr>
        <p:spPr/>
        <p:txBody>
          <a:bodyPr/>
          <a:lstStyle/>
          <a:p>
            <a:fld id="{CB1B3CCA-2A65-4C37-9FD2-EFA5A671AC5A}" type="slidenum">
              <a:rPr lang="de-DE" smtClean="0"/>
              <a:t>‹Nr.›</a:t>
            </a:fld>
            <a:endParaRPr lang="de-DE"/>
          </a:p>
        </p:txBody>
      </p:sp>
    </p:spTree>
    <p:extLst>
      <p:ext uri="{BB962C8B-B14F-4D97-AF65-F5344CB8AC3E}">
        <p14:creationId xmlns:p14="http://schemas.microsoft.com/office/powerpoint/2010/main" val="60047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2B0FE6CA-BB3C-40D2-9A54-168FCB6CDF63}" type="datetime1">
              <a:rPr lang="de-DE" smtClean="0"/>
              <a:t>16.11.2016</a:t>
            </a:fld>
            <a:endParaRPr lang="de-DE"/>
          </a:p>
        </p:txBody>
      </p:sp>
      <p:sp>
        <p:nvSpPr>
          <p:cNvPr id="5" name="Fußzeilenplatzhalter 4"/>
          <p:cNvSpPr>
            <a:spLocks noGrp="1"/>
          </p:cNvSpPr>
          <p:nvPr>
            <p:ph type="ftr" sz="quarter" idx="11"/>
          </p:nvPr>
        </p:nvSpPr>
        <p:spPr/>
        <p:txBody>
          <a:bodyPr/>
          <a:lstStyle/>
          <a:p>
            <a:r>
              <a:rPr lang="de-DE"/>
              <a:t>Jana Bonß-Wolf, Louisa Hohmann, Nina Holmer</a:t>
            </a:r>
          </a:p>
        </p:txBody>
      </p:sp>
      <p:sp>
        <p:nvSpPr>
          <p:cNvPr id="6" name="Foliennummernplatzhalter 5"/>
          <p:cNvSpPr>
            <a:spLocks noGrp="1"/>
          </p:cNvSpPr>
          <p:nvPr>
            <p:ph type="sldNum" sz="quarter" idx="12"/>
          </p:nvPr>
        </p:nvSpPr>
        <p:spPr/>
        <p:txBody>
          <a:bodyPr/>
          <a:lstStyle/>
          <a:p>
            <a:fld id="{CB1B3CCA-2A65-4C37-9FD2-EFA5A671AC5A}" type="slidenum">
              <a:rPr lang="de-DE" smtClean="0"/>
              <a:t>‹Nr.›</a:t>
            </a:fld>
            <a:endParaRPr lang="de-DE"/>
          </a:p>
        </p:txBody>
      </p:sp>
    </p:spTree>
    <p:extLst>
      <p:ext uri="{BB962C8B-B14F-4D97-AF65-F5344CB8AC3E}">
        <p14:creationId xmlns:p14="http://schemas.microsoft.com/office/powerpoint/2010/main" val="4260252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282A0B-FB4D-4C55-B53E-225EA49F006C}" type="datetime1">
              <a:rPr lang="de-DE" smtClean="0"/>
              <a:t>16.11.2016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Jana Bonß-Wolf, Louisa Hohmann, Nina Holmer</a:t>
            </a:r>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1B3CCA-2A65-4C37-9FD2-EFA5A671AC5A}" type="slidenum">
              <a:rPr lang="de-DE" smtClean="0"/>
              <a:t>‹Nr.›</a:t>
            </a:fld>
            <a:endParaRPr lang="de-DE"/>
          </a:p>
        </p:txBody>
      </p:sp>
    </p:spTree>
    <p:extLst>
      <p:ext uri="{BB962C8B-B14F-4D97-AF65-F5344CB8AC3E}">
        <p14:creationId xmlns:p14="http://schemas.microsoft.com/office/powerpoint/2010/main" val="2538513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3350" y="3219654"/>
            <a:ext cx="1917700" cy="2159000"/>
          </a:xfrm>
          <a:prstGeom prst="rect">
            <a:avLst/>
          </a:prstGeom>
        </p:spPr>
      </p:pic>
      <p:sp>
        <p:nvSpPr>
          <p:cNvPr id="4" name="Datumsplatzhalter 3"/>
          <p:cNvSpPr>
            <a:spLocks noGrp="1"/>
          </p:cNvSpPr>
          <p:nvPr>
            <p:ph type="dt" sz="half" idx="10"/>
          </p:nvPr>
        </p:nvSpPr>
        <p:spPr/>
        <p:txBody>
          <a:bodyPr/>
          <a:lstStyle/>
          <a:p>
            <a:fld id="{DD0DC97E-8A98-48D9-B688-8088FDA7D99A}" type="datetime1">
              <a:rPr lang="de-DE" smtClean="0"/>
              <a:t>17.11.2016</a:t>
            </a:fld>
            <a:endParaRPr lang="de-DE" dirty="0"/>
          </a:p>
        </p:txBody>
      </p:sp>
      <p:sp>
        <p:nvSpPr>
          <p:cNvPr id="5" name="Fußzeilenplatzhalter 4"/>
          <p:cNvSpPr>
            <a:spLocks noGrp="1"/>
          </p:cNvSpPr>
          <p:nvPr>
            <p:ph type="ftr" sz="quarter" idx="11"/>
          </p:nvPr>
        </p:nvSpPr>
        <p:spPr/>
        <p:txBody>
          <a:bodyPr/>
          <a:lstStyle/>
          <a:p>
            <a:r>
              <a:rPr lang="de-DE"/>
              <a:t>Jana Bonß-Wolf, Louisa Hohmann, Nina 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1</a:t>
            </a:fld>
            <a:endParaRPr lang="de-DE" dirty="0"/>
          </a:p>
        </p:txBody>
      </p:sp>
      <p:sp>
        <p:nvSpPr>
          <p:cNvPr id="7" name="Textfeld 6"/>
          <p:cNvSpPr txBox="1"/>
          <p:nvPr/>
        </p:nvSpPr>
        <p:spPr>
          <a:xfrm>
            <a:off x="4387202" y="549275"/>
            <a:ext cx="4302781" cy="707886"/>
          </a:xfrm>
          <a:prstGeom prst="rect">
            <a:avLst/>
          </a:prstGeom>
          <a:noFill/>
        </p:spPr>
        <p:txBody>
          <a:bodyPr wrap="none" rtlCol="0">
            <a:spAutoFit/>
          </a:bodyPr>
          <a:lstStyle/>
          <a:p>
            <a:pPr algn="ctr"/>
            <a:r>
              <a:rPr lang="de-DE" sz="4000" dirty="0">
                <a:latin typeface="Berlin Sans FB" panose="020E0602020502020306" pitchFamily="34" charset="0"/>
              </a:rPr>
              <a:t>Fall 3 - Sachverhalt</a:t>
            </a:r>
          </a:p>
        </p:txBody>
      </p:sp>
      <p:sp>
        <p:nvSpPr>
          <p:cNvPr id="3" name="Textfeld 2"/>
          <p:cNvSpPr txBox="1"/>
          <p:nvPr/>
        </p:nvSpPr>
        <p:spPr>
          <a:xfrm>
            <a:off x="1055687" y="1544598"/>
            <a:ext cx="10080625" cy="4524315"/>
          </a:xfrm>
          <a:prstGeom prst="rect">
            <a:avLst/>
          </a:prstGeom>
          <a:noFill/>
        </p:spPr>
        <p:txBody>
          <a:bodyPr wrap="square" rtlCol="0">
            <a:spAutoFit/>
          </a:bodyPr>
          <a:lstStyle/>
          <a:p>
            <a:r>
              <a:rPr lang="de-DE" dirty="0"/>
              <a:t>E nimmt häufig an diversen Versteigerungen teil. Auch auf der alljährlichen Weinversteigerung des S ist E zum wiederholten Male dabei.</a:t>
            </a:r>
            <a:br>
              <a:rPr lang="de-DE" dirty="0"/>
            </a:br>
            <a:r>
              <a:rPr lang="de-DE" dirty="0"/>
              <a:t>Als S gerade Angebote für einen besonders edlen Tropfen Rotwein entgegennimmt, entdeckt E unter den Anwesenden eine alte Bekannte und winkt ihr zu. Das Winken mit der Hand signalisiert nach den deutlich ausgehängten Versteigerungsbedingungen die Abgabe eines höheren Kaufgebots. Nach dem Winken des E wird kein höheres Kaufgebot mehr abgegeben, womit E den Zuschlag zum Preis von 150 € erhält.</a:t>
            </a:r>
            <a:br>
              <a:rPr lang="de-DE" dirty="0"/>
            </a:br>
            <a:br>
              <a:rPr lang="de-DE" dirty="0"/>
            </a:br>
            <a:r>
              <a:rPr lang="de-DE" dirty="0"/>
              <a:t>Muss E den Wein bezahlen?</a:t>
            </a:r>
            <a:br>
              <a:rPr lang="de-DE" dirty="0"/>
            </a:br>
            <a:br>
              <a:rPr lang="de-DE" dirty="0"/>
            </a:br>
            <a:r>
              <a:rPr lang="de-DE" b="1" dirty="0"/>
              <a:t>Abwandlung 1:</a:t>
            </a:r>
            <a:br>
              <a:rPr lang="de-DE" dirty="0"/>
            </a:br>
            <a:r>
              <a:rPr lang="de-DE" dirty="0"/>
              <a:t>Muss E den Wein bezahlen, wenn er niemals zuvor auf einer Versteigerung gewesen ist?</a:t>
            </a:r>
            <a:br>
              <a:rPr lang="de-DE" dirty="0"/>
            </a:br>
            <a:br>
              <a:rPr lang="de-DE" dirty="0"/>
            </a:br>
            <a:r>
              <a:rPr lang="de-DE" b="1" dirty="0"/>
              <a:t>Abwandlung 2:</a:t>
            </a:r>
            <a:br>
              <a:rPr lang="de-DE" dirty="0"/>
            </a:br>
            <a:r>
              <a:rPr lang="de-DE" dirty="0"/>
              <a:t>Muss E 150 € bezahlen, wenn er die Hand gehoben hat, weil er irrtümlich geglaubt hat, dass das Gebot noch bei 50 € läge, obwohl es in Wirklichkeit schon bei 150 € lag?</a:t>
            </a:r>
            <a:br>
              <a:rPr lang="de-DE" dirty="0"/>
            </a:br>
            <a:endParaRPr lang="de-DE" dirty="0"/>
          </a:p>
        </p:txBody>
      </p:sp>
    </p:spTree>
    <p:extLst>
      <p:ext uri="{BB962C8B-B14F-4D97-AF65-F5344CB8AC3E}">
        <p14:creationId xmlns:p14="http://schemas.microsoft.com/office/powerpoint/2010/main" val="2967957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1313" y="4716412"/>
            <a:ext cx="1905000" cy="1333500"/>
          </a:xfrm>
          <a:prstGeom prst="rect">
            <a:avLst/>
          </a:prstGeom>
        </p:spPr>
      </p:pic>
      <p:sp>
        <p:nvSpPr>
          <p:cNvPr id="4" name="Datumsplatzhalter 3"/>
          <p:cNvSpPr>
            <a:spLocks noGrp="1"/>
          </p:cNvSpPr>
          <p:nvPr>
            <p:ph type="dt" sz="half" idx="10"/>
          </p:nvPr>
        </p:nvSpPr>
        <p:spPr/>
        <p:txBody>
          <a:bodyPr/>
          <a:lstStyle/>
          <a:p>
            <a:fld id="{DD0DC97E-8A98-48D9-B688-8088FDA7D99A}" type="datetime1">
              <a:rPr lang="de-DE" smtClean="0"/>
              <a:t>17.11.2016</a:t>
            </a:fld>
            <a:endParaRPr lang="de-DE"/>
          </a:p>
        </p:txBody>
      </p:sp>
      <p:sp>
        <p:nvSpPr>
          <p:cNvPr id="5" name="Fußzeilenplatzhalter 4"/>
          <p:cNvSpPr>
            <a:spLocks noGrp="1"/>
          </p:cNvSpPr>
          <p:nvPr>
            <p:ph type="ftr" sz="quarter" idx="11"/>
          </p:nvPr>
        </p:nvSpPr>
        <p:spPr/>
        <p:txBody>
          <a:bodyPr/>
          <a:lstStyle/>
          <a:p>
            <a:r>
              <a:rPr lang="de-DE" dirty="0"/>
              <a:t>Jana Bonß-Wolf, Louisa Hohmann, Nina </a:t>
            </a:r>
            <a:r>
              <a:rPr lang="de-DE" dirty="0" err="1"/>
              <a:t>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2</a:t>
            </a:fld>
            <a:endParaRPr lang="de-DE" dirty="0"/>
          </a:p>
        </p:txBody>
      </p:sp>
      <p:sp>
        <p:nvSpPr>
          <p:cNvPr id="7" name="Textfeld 6"/>
          <p:cNvSpPr txBox="1"/>
          <p:nvPr/>
        </p:nvSpPr>
        <p:spPr>
          <a:xfrm>
            <a:off x="3907905" y="549275"/>
            <a:ext cx="5261377" cy="707886"/>
          </a:xfrm>
          <a:prstGeom prst="rect">
            <a:avLst/>
          </a:prstGeom>
          <a:noFill/>
        </p:spPr>
        <p:txBody>
          <a:bodyPr wrap="none" rtlCol="0">
            <a:spAutoFit/>
          </a:bodyPr>
          <a:lstStyle/>
          <a:p>
            <a:pPr algn="ctr"/>
            <a:r>
              <a:rPr lang="de-DE" sz="4000" dirty="0">
                <a:latin typeface="Berlin Sans FB" panose="020E0602020502020306" pitchFamily="34" charset="0"/>
              </a:rPr>
              <a:t>Fall 3 – Grafische Skizze</a:t>
            </a:r>
          </a:p>
        </p:txBody>
      </p:sp>
      <p:sp>
        <p:nvSpPr>
          <p:cNvPr id="10" name="Rechteck 9"/>
          <p:cNvSpPr/>
          <p:nvPr/>
        </p:nvSpPr>
        <p:spPr>
          <a:xfrm>
            <a:off x="3052916" y="2846439"/>
            <a:ext cx="1578078" cy="240398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e-DE"/>
          </a:p>
        </p:txBody>
      </p:sp>
      <p:sp>
        <p:nvSpPr>
          <p:cNvPr id="11" name="Rechteck 10"/>
          <p:cNvSpPr/>
          <p:nvPr/>
        </p:nvSpPr>
        <p:spPr>
          <a:xfrm>
            <a:off x="8180439" y="2846439"/>
            <a:ext cx="1578078" cy="240398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e-DE"/>
          </a:p>
        </p:txBody>
      </p:sp>
      <p:cxnSp>
        <p:nvCxnSpPr>
          <p:cNvPr id="13" name="Gerade Verbindung mit Pfeil 12"/>
          <p:cNvCxnSpPr/>
          <p:nvPr/>
        </p:nvCxnSpPr>
        <p:spPr>
          <a:xfrm>
            <a:off x="4630994" y="3259394"/>
            <a:ext cx="352240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Gerade Verbindung mit Pfeil 13"/>
          <p:cNvCxnSpPr/>
          <p:nvPr/>
        </p:nvCxnSpPr>
        <p:spPr>
          <a:xfrm>
            <a:off x="4630994" y="4517923"/>
            <a:ext cx="352240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Gerade Verbindung mit Pfeil 14"/>
          <p:cNvCxnSpPr/>
          <p:nvPr/>
        </p:nvCxnSpPr>
        <p:spPr>
          <a:xfrm rot="10800000">
            <a:off x="4630994" y="4916129"/>
            <a:ext cx="352240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8" name="Grafik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8750" y="3636912"/>
            <a:ext cx="1562100" cy="2159000"/>
          </a:xfrm>
          <a:prstGeom prst="rect">
            <a:avLst/>
          </a:prstGeom>
        </p:spPr>
      </p:pic>
      <p:sp>
        <p:nvSpPr>
          <p:cNvPr id="20" name="Textfeld 19"/>
          <p:cNvSpPr txBox="1"/>
          <p:nvPr/>
        </p:nvSpPr>
        <p:spPr>
          <a:xfrm>
            <a:off x="3656370" y="3587750"/>
            <a:ext cx="389604" cy="830997"/>
          </a:xfrm>
          <a:prstGeom prst="rect">
            <a:avLst/>
          </a:prstGeom>
          <a:noFill/>
        </p:spPr>
        <p:txBody>
          <a:bodyPr wrap="square" rtlCol="0">
            <a:spAutoFit/>
          </a:bodyPr>
          <a:lstStyle/>
          <a:p>
            <a:r>
              <a:rPr lang="de-DE" sz="4800" dirty="0">
                <a:latin typeface="Berlin Sans FB" panose="020E0602020502020306" pitchFamily="34" charset="0"/>
              </a:rPr>
              <a:t>E</a:t>
            </a:r>
          </a:p>
        </p:txBody>
      </p:sp>
      <p:sp>
        <p:nvSpPr>
          <p:cNvPr id="21" name="Textfeld 20"/>
          <p:cNvSpPr txBox="1"/>
          <p:nvPr/>
        </p:nvSpPr>
        <p:spPr>
          <a:xfrm>
            <a:off x="8841709" y="3589970"/>
            <a:ext cx="389604" cy="830997"/>
          </a:xfrm>
          <a:prstGeom prst="rect">
            <a:avLst/>
          </a:prstGeom>
          <a:noFill/>
        </p:spPr>
        <p:txBody>
          <a:bodyPr wrap="square" rtlCol="0">
            <a:spAutoFit/>
          </a:bodyPr>
          <a:lstStyle/>
          <a:p>
            <a:r>
              <a:rPr lang="de-DE" sz="4800" dirty="0">
                <a:latin typeface="Berlin Sans FB" panose="020E0602020502020306" pitchFamily="34" charset="0"/>
              </a:rPr>
              <a:t>S</a:t>
            </a:r>
          </a:p>
        </p:txBody>
      </p:sp>
      <p:sp>
        <p:nvSpPr>
          <p:cNvPr id="22" name="Textfeld 21"/>
          <p:cNvSpPr txBox="1"/>
          <p:nvPr/>
        </p:nvSpPr>
        <p:spPr>
          <a:xfrm>
            <a:off x="5092495" y="2846439"/>
            <a:ext cx="2233153" cy="461665"/>
          </a:xfrm>
          <a:prstGeom prst="rect">
            <a:avLst/>
          </a:prstGeom>
          <a:noFill/>
        </p:spPr>
        <p:txBody>
          <a:bodyPr wrap="square" rtlCol="0">
            <a:spAutoFit/>
          </a:bodyPr>
          <a:lstStyle/>
          <a:p>
            <a:r>
              <a:rPr lang="de-DE" sz="2400" dirty="0">
                <a:latin typeface="Berlin Sans FB" panose="020E0602020502020306" pitchFamily="34" charset="0"/>
              </a:rPr>
              <a:t>Kaufvertrag??</a:t>
            </a:r>
          </a:p>
        </p:txBody>
      </p:sp>
      <p:sp>
        <p:nvSpPr>
          <p:cNvPr id="23" name="Textfeld 22"/>
          <p:cNvSpPr txBox="1"/>
          <p:nvPr/>
        </p:nvSpPr>
        <p:spPr>
          <a:xfrm>
            <a:off x="5161345" y="3204652"/>
            <a:ext cx="2233153" cy="461665"/>
          </a:xfrm>
          <a:prstGeom prst="rect">
            <a:avLst/>
          </a:prstGeom>
          <a:noFill/>
        </p:spPr>
        <p:txBody>
          <a:bodyPr wrap="square" rtlCol="0">
            <a:spAutoFit/>
          </a:bodyPr>
          <a:lstStyle/>
          <a:p>
            <a:r>
              <a:rPr lang="de-DE" sz="2400" dirty="0">
                <a:latin typeface="Berlin Sans FB" panose="020E0602020502020306" pitchFamily="34" charset="0"/>
              </a:rPr>
              <a:t>§ 433 BGB</a:t>
            </a:r>
          </a:p>
        </p:txBody>
      </p:sp>
      <p:sp>
        <p:nvSpPr>
          <p:cNvPr id="24" name="Textfeld 23"/>
          <p:cNvSpPr txBox="1"/>
          <p:nvPr/>
        </p:nvSpPr>
        <p:spPr>
          <a:xfrm>
            <a:off x="5039632" y="4099388"/>
            <a:ext cx="2705127" cy="461665"/>
          </a:xfrm>
          <a:prstGeom prst="rect">
            <a:avLst/>
          </a:prstGeom>
          <a:noFill/>
        </p:spPr>
        <p:txBody>
          <a:bodyPr wrap="square" rtlCol="0">
            <a:spAutoFit/>
          </a:bodyPr>
          <a:lstStyle/>
          <a:p>
            <a:r>
              <a:rPr lang="de-DE" sz="2400" dirty="0">
                <a:latin typeface="Berlin Sans FB" panose="020E0602020502020306" pitchFamily="34" charset="0"/>
              </a:rPr>
              <a:t>Angebot §145 BGB</a:t>
            </a:r>
          </a:p>
        </p:txBody>
      </p:sp>
      <p:sp>
        <p:nvSpPr>
          <p:cNvPr id="25" name="Textfeld 24"/>
          <p:cNvSpPr txBox="1"/>
          <p:nvPr/>
        </p:nvSpPr>
        <p:spPr>
          <a:xfrm>
            <a:off x="5039631" y="4924845"/>
            <a:ext cx="2705127" cy="461665"/>
          </a:xfrm>
          <a:prstGeom prst="rect">
            <a:avLst/>
          </a:prstGeom>
          <a:noFill/>
        </p:spPr>
        <p:txBody>
          <a:bodyPr wrap="square" rtlCol="0">
            <a:spAutoFit/>
          </a:bodyPr>
          <a:lstStyle/>
          <a:p>
            <a:r>
              <a:rPr lang="de-DE" sz="2400" dirty="0">
                <a:latin typeface="Berlin Sans FB" panose="020E0602020502020306" pitchFamily="34" charset="0"/>
              </a:rPr>
              <a:t>Annahme §147 BGB</a:t>
            </a:r>
          </a:p>
        </p:txBody>
      </p:sp>
    </p:spTree>
    <p:extLst>
      <p:ext uri="{BB962C8B-B14F-4D97-AF65-F5344CB8AC3E}">
        <p14:creationId xmlns:p14="http://schemas.microsoft.com/office/powerpoint/2010/main" val="64543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DD0DC97E-8A98-48D9-B688-8088FDA7D99A}" type="datetime1">
              <a:rPr lang="de-DE" smtClean="0"/>
              <a:t>18.11.2016</a:t>
            </a:fld>
            <a:endParaRPr lang="de-DE"/>
          </a:p>
        </p:txBody>
      </p:sp>
      <p:sp>
        <p:nvSpPr>
          <p:cNvPr id="5" name="Fußzeilenplatzhalter 4"/>
          <p:cNvSpPr>
            <a:spLocks noGrp="1"/>
          </p:cNvSpPr>
          <p:nvPr>
            <p:ph type="ftr" sz="quarter" idx="11"/>
          </p:nvPr>
        </p:nvSpPr>
        <p:spPr/>
        <p:txBody>
          <a:bodyPr/>
          <a:lstStyle/>
          <a:p>
            <a:r>
              <a:rPr lang="de-DE"/>
              <a:t>Jana Bonß-Wolf, Louisa Hohmann, Nina 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3</a:t>
            </a:fld>
            <a:endParaRPr lang="de-DE" dirty="0"/>
          </a:p>
        </p:txBody>
      </p:sp>
      <p:sp>
        <p:nvSpPr>
          <p:cNvPr id="7" name="Textfeld 6"/>
          <p:cNvSpPr txBox="1"/>
          <p:nvPr/>
        </p:nvSpPr>
        <p:spPr>
          <a:xfrm>
            <a:off x="4202861" y="549275"/>
            <a:ext cx="4671472" cy="707886"/>
          </a:xfrm>
          <a:prstGeom prst="rect">
            <a:avLst/>
          </a:prstGeom>
          <a:noFill/>
        </p:spPr>
        <p:txBody>
          <a:bodyPr wrap="none" rtlCol="0">
            <a:spAutoFit/>
          </a:bodyPr>
          <a:lstStyle/>
          <a:p>
            <a:pPr algn="ctr"/>
            <a:r>
              <a:rPr lang="de-DE" sz="4000" dirty="0">
                <a:latin typeface="Berlin Sans FB" panose="020E0602020502020306" pitchFamily="34" charset="0"/>
              </a:rPr>
              <a:t>Fall 3 - Lösungsskizze</a:t>
            </a:r>
          </a:p>
        </p:txBody>
      </p:sp>
      <p:sp>
        <p:nvSpPr>
          <p:cNvPr id="2" name="Textfeld 1"/>
          <p:cNvSpPr txBox="1"/>
          <p:nvPr/>
        </p:nvSpPr>
        <p:spPr>
          <a:xfrm>
            <a:off x="1055687" y="1275955"/>
            <a:ext cx="10080625" cy="5078313"/>
          </a:xfrm>
          <a:prstGeom prst="rect">
            <a:avLst/>
          </a:prstGeom>
          <a:noFill/>
        </p:spPr>
        <p:txBody>
          <a:bodyPr wrap="square" rtlCol="0">
            <a:spAutoFit/>
          </a:bodyPr>
          <a:lstStyle/>
          <a:p>
            <a:r>
              <a:rPr lang="de-DE" dirty="0"/>
              <a:t>I. Anspruch erworben?</a:t>
            </a:r>
            <a:br>
              <a:rPr lang="de-DE" dirty="0"/>
            </a:br>
            <a:r>
              <a:rPr lang="de-DE" dirty="0"/>
              <a:t>	1. Vertragsschluss</a:t>
            </a:r>
            <a:br>
              <a:rPr lang="de-DE" dirty="0"/>
            </a:br>
            <a:r>
              <a:rPr lang="de-DE" dirty="0"/>
              <a:t>		a. Gebot (Angebot) des E</a:t>
            </a:r>
            <a:br>
              <a:rPr lang="de-DE" dirty="0"/>
            </a:br>
            <a:r>
              <a:rPr lang="de-DE" dirty="0"/>
              <a:t>			</a:t>
            </a:r>
            <a:r>
              <a:rPr lang="de-DE" dirty="0" err="1"/>
              <a:t>aa</a:t>
            </a:r>
            <a:r>
              <a:rPr lang="de-DE" dirty="0"/>
              <a:t>. Äußerer Tatbestand = objektiver Tatbestand (+)</a:t>
            </a:r>
            <a:br>
              <a:rPr lang="de-DE" dirty="0"/>
            </a:br>
            <a:r>
              <a:rPr lang="de-DE" dirty="0"/>
              <a:t>			</a:t>
            </a:r>
            <a:r>
              <a:rPr lang="de-DE" dirty="0" err="1"/>
              <a:t>bb</a:t>
            </a:r>
            <a:r>
              <a:rPr lang="de-DE" dirty="0"/>
              <a:t>. Innerer Tatbestand = subjektiver Tatbestand</a:t>
            </a:r>
            <a:br>
              <a:rPr lang="de-DE" dirty="0"/>
            </a:br>
            <a:r>
              <a:rPr lang="de-DE" dirty="0"/>
              <a:t>				</a:t>
            </a:r>
            <a:r>
              <a:rPr lang="de-DE" dirty="0" err="1"/>
              <a:t>aaa</a:t>
            </a:r>
            <a:r>
              <a:rPr lang="de-DE" dirty="0"/>
              <a:t>. Handlungswille (+)</a:t>
            </a:r>
            <a:br>
              <a:rPr lang="de-DE" dirty="0"/>
            </a:br>
            <a:r>
              <a:rPr lang="de-DE" dirty="0"/>
              <a:t>				</a:t>
            </a:r>
            <a:r>
              <a:rPr lang="de-DE" dirty="0" err="1"/>
              <a:t>bbb</a:t>
            </a:r>
            <a:r>
              <a:rPr lang="de-DE" dirty="0"/>
              <a:t>. Erklärungsbewusstsein (+)</a:t>
            </a:r>
            <a:br>
              <a:rPr lang="de-DE" dirty="0"/>
            </a:br>
            <a:r>
              <a:rPr lang="de-DE" dirty="0"/>
              <a:t>				ccc. Kein Willensvorbehalt (+)</a:t>
            </a:r>
            <a:br>
              <a:rPr lang="de-DE" dirty="0"/>
            </a:br>
            <a:r>
              <a:rPr lang="de-DE" dirty="0"/>
              <a:t>				</a:t>
            </a:r>
            <a:r>
              <a:rPr lang="de-DE" dirty="0" err="1"/>
              <a:t>ddd</a:t>
            </a:r>
            <a:r>
              <a:rPr lang="de-DE" dirty="0"/>
              <a:t>. Innerer Tatbestand = subjektiver Tatbestand (+)</a:t>
            </a:r>
            <a:br>
              <a:rPr lang="de-DE" dirty="0"/>
            </a:br>
            <a:r>
              <a:rPr lang="de-DE" dirty="0"/>
              <a:t>			cc. Gebot (Angebot) des E (+)</a:t>
            </a:r>
            <a:br>
              <a:rPr lang="de-DE" dirty="0"/>
            </a:br>
            <a:r>
              <a:rPr lang="de-DE" dirty="0"/>
              <a:t>		b. Zuschlag (Annahme) durch S (+)</a:t>
            </a:r>
            <a:br>
              <a:rPr lang="de-DE" dirty="0"/>
            </a:br>
            <a:r>
              <a:rPr lang="de-DE" dirty="0"/>
              <a:t>	2. Vertragsschluss zwischen E und S (+)</a:t>
            </a:r>
            <a:br>
              <a:rPr lang="de-DE" dirty="0"/>
            </a:br>
            <a:r>
              <a:rPr lang="de-DE" dirty="0"/>
              <a:t>	3. Vertragsinhalt (+)</a:t>
            </a:r>
            <a:br>
              <a:rPr lang="de-DE" dirty="0"/>
            </a:br>
            <a:r>
              <a:rPr lang="de-DE" dirty="0"/>
              <a:t>	4. Wirksamkeit (+)</a:t>
            </a:r>
            <a:br>
              <a:rPr lang="de-DE" dirty="0"/>
            </a:br>
            <a:r>
              <a:rPr lang="de-DE" dirty="0"/>
              <a:t>	5. Anspruch erworben (+)</a:t>
            </a:r>
            <a:br>
              <a:rPr lang="de-DE" dirty="0"/>
            </a:br>
            <a:r>
              <a:rPr lang="de-DE" dirty="0"/>
              <a:t>II. Anspruch verloren (-)</a:t>
            </a:r>
            <a:br>
              <a:rPr lang="de-DE" dirty="0"/>
            </a:br>
            <a:r>
              <a:rPr lang="de-DE" dirty="0"/>
              <a:t>III. Anspruch durchsetzbar (+)</a:t>
            </a:r>
            <a:br>
              <a:rPr lang="de-DE" dirty="0"/>
            </a:br>
            <a:r>
              <a:rPr lang="de-DE" dirty="0"/>
              <a:t>Ergebnis: E muss den Wein bezahlen.</a:t>
            </a:r>
            <a:endParaRPr lang="de-DE" dirty="0"/>
          </a:p>
        </p:txBody>
      </p:sp>
    </p:spTree>
    <p:extLst>
      <p:ext uri="{BB962C8B-B14F-4D97-AF65-F5344CB8AC3E}">
        <p14:creationId xmlns:p14="http://schemas.microsoft.com/office/powerpoint/2010/main" val="53949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DD0DC97E-8A98-48D9-B688-8088FDA7D99A}" type="datetime1">
              <a:rPr lang="de-DE" smtClean="0"/>
              <a:t>17.11.2016</a:t>
            </a:fld>
            <a:endParaRPr lang="de-DE"/>
          </a:p>
        </p:txBody>
      </p:sp>
      <p:sp>
        <p:nvSpPr>
          <p:cNvPr id="5" name="Fußzeilenplatzhalter 4"/>
          <p:cNvSpPr>
            <a:spLocks noGrp="1"/>
          </p:cNvSpPr>
          <p:nvPr>
            <p:ph type="ftr" sz="quarter" idx="11"/>
          </p:nvPr>
        </p:nvSpPr>
        <p:spPr/>
        <p:txBody>
          <a:bodyPr/>
          <a:lstStyle/>
          <a:p>
            <a:r>
              <a:rPr lang="de-DE"/>
              <a:t>Jana Bonß-Wolf, Louisa Hohmann, Nina 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4</a:t>
            </a:fld>
            <a:endParaRPr lang="de-DE" dirty="0"/>
          </a:p>
        </p:txBody>
      </p:sp>
      <p:sp>
        <p:nvSpPr>
          <p:cNvPr id="7" name="Textfeld 6"/>
          <p:cNvSpPr txBox="1"/>
          <p:nvPr/>
        </p:nvSpPr>
        <p:spPr>
          <a:xfrm>
            <a:off x="4892953" y="549275"/>
            <a:ext cx="3291286" cy="707886"/>
          </a:xfrm>
          <a:prstGeom prst="rect">
            <a:avLst/>
          </a:prstGeom>
          <a:noFill/>
        </p:spPr>
        <p:txBody>
          <a:bodyPr wrap="none" rtlCol="0">
            <a:spAutoFit/>
          </a:bodyPr>
          <a:lstStyle/>
          <a:p>
            <a:pPr algn="ctr"/>
            <a:r>
              <a:rPr lang="de-DE" sz="4000" dirty="0">
                <a:latin typeface="Berlin Sans FB" panose="020E0602020502020306" pitchFamily="34" charset="0"/>
              </a:rPr>
              <a:t>Fall 3 - Lösung</a:t>
            </a:r>
          </a:p>
        </p:txBody>
      </p:sp>
      <p:sp>
        <p:nvSpPr>
          <p:cNvPr id="9" name="Textfeld 8"/>
          <p:cNvSpPr txBox="1"/>
          <p:nvPr/>
        </p:nvSpPr>
        <p:spPr>
          <a:xfrm>
            <a:off x="1055687" y="1449388"/>
            <a:ext cx="10080625" cy="4524315"/>
          </a:xfrm>
          <a:prstGeom prst="rect">
            <a:avLst/>
          </a:prstGeom>
          <a:noFill/>
        </p:spPr>
        <p:txBody>
          <a:bodyPr wrap="square" rtlCol="0">
            <a:spAutoFit/>
          </a:bodyPr>
          <a:lstStyle/>
          <a:p>
            <a:r>
              <a:rPr lang="de-DE" dirty="0">
                <a:solidFill>
                  <a:schemeClr val="accent4"/>
                </a:solidFill>
              </a:rPr>
              <a:t>Obersatz</a:t>
            </a:r>
            <a:endParaRPr lang="de-DE" dirty="0"/>
          </a:p>
          <a:p>
            <a:r>
              <a:rPr lang="de-DE" dirty="0"/>
              <a:t>A.</a:t>
            </a:r>
          </a:p>
          <a:p>
            <a:r>
              <a:rPr lang="de-DE" dirty="0"/>
              <a:t>S könnte einen Anspruch gegen E nach § 433 II BGB haben.</a:t>
            </a:r>
          </a:p>
          <a:p>
            <a:r>
              <a:rPr lang="de-DE" dirty="0">
                <a:solidFill>
                  <a:srgbClr val="FF0000"/>
                </a:solidFill>
              </a:rPr>
              <a:t>Voraussetzungen</a:t>
            </a:r>
          </a:p>
          <a:p>
            <a:r>
              <a:rPr lang="de-DE" dirty="0"/>
              <a:t>Voraussetzung hierfür ist, das der Anspruch erworben wurde, nicht verloren gegangen und durchsetzbar ist.</a:t>
            </a:r>
          </a:p>
          <a:p>
            <a:r>
              <a:rPr lang="de-DE" dirty="0">
                <a:solidFill>
                  <a:srgbClr val="FFC000"/>
                </a:solidFill>
              </a:rPr>
              <a:t>Obersatz</a:t>
            </a:r>
          </a:p>
          <a:p>
            <a:pPr marL="400050" indent="-400050">
              <a:buAutoNum type="romanUcPeriod"/>
            </a:pPr>
            <a:r>
              <a:rPr lang="de-DE" dirty="0"/>
              <a:t>Anspruch erworben</a:t>
            </a:r>
          </a:p>
          <a:p>
            <a:r>
              <a:rPr lang="de-DE" dirty="0"/>
              <a:t>S könnte den Anspruch gegen E auf Kaufpreiszahlung erworben haben.</a:t>
            </a:r>
          </a:p>
          <a:p>
            <a:r>
              <a:rPr lang="de-DE" dirty="0">
                <a:solidFill>
                  <a:srgbClr val="FF0000"/>
                </a:solidFill>
              </a:rPr>
              <a:t>Voraussetzungen</a:t>
            </a:r>
          </a:p>
          <a:p>
            <a:r>
              <a:rPr lang="de-DE" dirty="0"/>
              <a:t>Hierfür müssten S und E einen Vertrag geschlossen haben, welcher inhaltlich einen Kaufvertrag darstellt und der Vertrag müsste auch wirksam sein.</a:t>
            </a:r>
          </a:p>
          <a:p>
            <a:r>
              <a:rPr lang="de-DE" dirty="0">
                <a:solidFill>
                  <a:srgbClr val="FFC000"/>
                </a:solidFill>
              </a:rPr>
              <a:t>Obersatz</a:t>
            </a:r>
          </a:p>
          <a:p>
            <a:r>
              <a:rPr lang="de-DE" dirty="0"/>
              <a:t>1. Vertragsschluss</a:t>
            </a:r>
          </a:p>
          <a:p>
            <a:r>
              <a:rPr lang="de-DE" dirty="0"/>
              <a:t>S und E könnten einen Vertrag geschlossen haben. </a:t>
            </a:r>
          </a:p>
          <a:p>
            <a:endParaRPr lang="de-DE" dirty="0">
              <a:latin typeface="Berlin Sans FB" panose="020E0602020502020306" pitchFamily="34" charset="0"/>
            </a:endParaRPr>
          </a:p>
        </p:txBody>
      </p:sp>
    </p:spTree>
    <p:extLst>
      <p:ext uri="{BB962C8B-B14F-4D97-AF65-F5344CB8AC3E}">
        <p14:creationId xmlns:p14="http://schemas.microsoft.com/office/powerpoint/2010/main" val="387671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DD0DC97E-8A98-48D9-B688-8088FDA7D99A}" type="datetime1">
              <a:rPr lang="de-DE" smtClean="0"/>
              <a:t>18.11.2016</a:t>
            </a:fld>
            <a:endParaRPr lang="de-DE"/>
          </a:p>
        </p:txBody>
      </p:sp>
      <p:sp>
        <p:nvSpPr>
          <p:cNvPr id="5" name="Fußzeilenplatzhalter 4"/>
          <p:cNvSpPr>
            <a:spLocks noGrp="1"/>
          </p:cNvSpPr>
          <p:nvPr>
            <p:ph type="ftr" sz="quarter" idx="11"/>
          </p:nvPr>
        </p:nvSpPr>
        <p:spPr/>
        <p:txBody>
          <a:bodyPr/>
          <a:lstStyle/>
          <a:p>
            <a:r>
              <a:rPr lang="de-DE"/>
              <a:t>Jana Bonß-Wolf, Louisa Hohmann, Nina 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5</a:t>
            </a:fld>
            <a:endParaRPr lang="de-DE" dirty="0"/>
          </a:p>
        </p:txBody>
      </p:sp>
      <p:sp>
        <p:nvSpPr>
          <p:cNvPr id="7" name="Textfeld 6"/>
          <p:cNvSpPr txBox="1"/>
          <p:nvPr/>
        </p:nvSpPr>
        <p:spPr>
          <a:xfrm>
            <a:off x="4892952" y="549275"/>
            <a:ext cx="3291286" cy="707886"/>
          </a:xfrm>
          <a:prstGeom prst="rect">
            <a:avLst/>
          </a:prstGeom>
          <a:noFill/>
        </p:spPr>
        <p:txBody>
          <a:bodyPr wrap="none" rtlCol="0">
            <a:spAutoFit/>
          </a:bodyPr>
          <a:lstStyle/>
          <a:p>
            <a:pPr algn="ctr"/>
            <a:r>
              <a:rPr lang="de-DE" sz="4000" dirty="0">
                <a:latin typeface="Berlin Sans FB" panose="020E0602020502020306" pitchFamily="34" charset="0"/>
              </a:rPr>
              <a:t>Fall 3 - Lösung</a:t>
            </a:r>
          </a:p>
        </p:txBody>
      </p:sp>
      <p:sp>
        <p:nvSpPr>
          <p:cNvPr id="10" name="Textfeld 9"/>
          <p:cNvSpPr txBox="1"/>
          <p:nvPr/>
        </p:nvSpPr>
        <p:spPr>
          <a:xfrm>
            <a:off x="1055687" y="1449388"/>
            <a:ext cx="10080625" cy="5078313"/>
          </a:xfrm>
          <a:prstGeom prst="rect">
            <a:avLst/>
          </a:prstGeom>
          <a:noFill/>
        </p:spPr>
        <p:txBody>
          <a:bodyPr wrap="square" rtlCol="0">
            <a:spAutoFit/>
          </a:bodyPr>
          <a:lstStyle/>
          <a:p>
            <a:r>
              <a:rPr lang="de-DE" dirty="0">
                <a:solidFill>
                  <a:srgbClr val="FF0000"/>
                </a:solidFill>
              </a:rPr>
              <a:t>Voraussetzungen:</a:t>
            </a:r>
          </a:p>
          <a:p>
            <a:r>
              <a:rPr lang="de-DE" dirty="0"/>
              <a:t>Dies setzt zwei übereinstimmende Willenserklärungen in Form eines Angebots nach </a:t>
            </a:r>
            <a:r>
              <a:rPr lang="de-DE" b="1" dirty="0"/>
              <a:t>§ 145 BGB</a:t>
            </a:r>
            <a:r>
              <a:rPr lang="de-DE" dirty="0"/>
              <a:t> und dessen Annahme i.S.d. </a:t>
            </a:r>
            <a:r>
              <a:rPr lang="de-DE" b="1" dirty="0"/>
              <a:t>§ 147 BGB</a:t>
            </a:r>
            <a:r>
              <a:rPr lang="de-DE" dirty="0"/>
              <a:t> voraus. </a:t>
            </a:r>
          </a:p>
          <a:p>
            <a:endParaRPr lang="de-DE" dirty="0"/>
          </a:p>
          <a:p>
            <a:r>
              <a:rPr lang="de-DE" dirty="0">
                <a:solidFill>
                  <a:srgbClr val="92D050"/>
                </a:solidFill>
              </a:rPr>
              <a:t>Subsumtion:</a:t>
            </a:r>
            <a:br>
              <a:rPr lang="de-DE" dirty="0"/>
            </a:br>
            <a:r>
              <a:rPr lang="de-DE" dirty="0"/>
              <a:t>E und S nehmen an einer Versteigerung teil, somit gilt für den Vertragsschluss </a:t>
            </a:r>
            <a:r>
              <a:rPr lang="de-DE" b="1" dirty="0"/>
              <a:t>§ 156 BGB</a:t>
            </a:r>
            <a:r>
              <a:rPr lang="de-DE" dirty="0"/>
              <a:t>.</a:t>
            </a:r>
            <a:br>
              <a:rPr lang="de-DE" dirty="0"/>
            </a:br>
            <a:r>
              <a:rPr lang="de-DE" dirty="0"/>
              <a:t>Folglich müsste E ein Gebot (Angebot) abgegeben haben und S müsste den Zuschlag (Annahme) hierfür erteilt haben.</a:t>
            </a:r>
          </a:p>
          <a:p>
            <a:endParaRPr lang="de-DE" dirty="0"/>
          </a:p>
          <a:p>
            <a:r>
              <a:rPr lang="de-DE" dirty="0">
                <a:solidFill>
                  <a:srgbClr val="FFC000"/>
                </a:solidFill>
              </a:rPr>
              <a:t>Obersatz</a:t>
            </a:r>
          </a:p>
          <a:p>
            <a:r>
              <a:rPr lang="de-DE" dirty="0"/>
              <a:t>E könnte ein Angebot abgegeben haben, als er den Arm hob, um einer Bekannten zuzuwinken.</a:t>
            </a:r>
            <a:br>
              <a:rPr lang="de-DE" dirty="0"/>
            </a:br>
            <a:r>
              <a:rPr lang="de-DE" dirty="0"/>
              <a:t>Fraglich ist jedoch, ob dieses Winken auch eine Willenserklärung darstellt.</a:t>
            </a:r>
          </a:p>
          <a:p>
            <a:endParaRPr lang="de-DE" dirty="0">
              <a:solidFill>
                <a:srgbClr val="FF0000"/>
              </a:solidFill>
            </a:endParaRPr>
          </a:p>
          <a:p>
            <a:r>
              <a:rPr lang="de-DE" dirty="0">
                <a:solidFill>
                  <a:srgbClr val="FF0000"/>
                </a:solidFill>
              </a:rPr>
              <a:t>Voraussetzungen:</a:t>
            </a:r>
            <a:br>
              <a:rPr lang="de-DE" dirty="0"/>
            </a:br>
            <a:r>
              <a:rPr lang="de-DE" dirty="0"/>
              <a:t>Hierfür müssten der äußere sowie der innere Tatbestand einer Willenserklärung gegeben sein.</a:t>
            </a:r>
          </a:p>
          <a:p>
            <a:endParaRPr lang="de-DE" dirty="0"/>
          </a:p>
          <a:p>
            <a:br>
              <a:rPr lang="de-DE" dirty="0"/>
            </a:br>
            <a:endParaRPr lang="de-DE" dirty="0"/>
          </a:p>
        </p:txBody>
      </p:sp>
    </p:spTree>
    <p:extLst>
      <p:ext uri="{BB962C8B-B14F-4D97-AF65-F5344CB8AC3E}">
        <p14:creationId xmlns:p14="http://schemas.microsoft.com/office/powerpoint/2010/main" val="171634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DD0DC97E-8A98-48D9-B688-8088FDA7D99A}" type="datetime1">
              <a:rPr lang="de-DE" smtClean="0"/>
              <a:t>18.11.2016</a:t>
            </a:fld>
            <a:endParaRPr lang="de-DE"/>
          </a:p>
        </p:txBody>
      </p:sp>
      <p:sp>
        <p:nvSpPr>
          <p:cNvPr id="5" name="Fußzeilenplatzhalter 4"/>
          <p:cNvSpPr>
            <a:spLocks noGrp="1"/>
          </p:cNvSpPr>
          <p:nvPr>
            <p:ph type="ftr" sz="quarter" idx="11"/>
          </p:nvPr>
        </p:nvSpPr>
        <p:spPr/>
        <p:txBody>
          <a:bodyPr/>
          <a:lstStyle/>
          <a:p>
            <a:r>
              <a:rPr lang="de-DE" dirty="0"/>
              <a:t>Jana Bonß-Wolf, Louisa Hohmann, Nina </a:t>
            </a:r>
            <a:r>
              <a:rPr lang="de-DE" dirty="0" err="1"/>
              <a:t>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6</a:t>
            </a:fld>
            <a:endParaRPr lang="de-DE" dirty="0"/>
          </a:p>
        </p:txBody>
      </p:sp>
      <p:sp>
        <p:nvSpPr>
          <p:cNvPr id="7" name="Textfeld 6"/>
          <p:cNvSpPr txBox="1"/>
          <p:nvPr/>
        </p:nvSpPr>
        <p:spPr>
          <a:xfrm>
            <a:off x="4892952" y="549275"/>
            <a:ext cx="3291286" cy="707886"/>
          </a:xfrm>
          <a:prstGeom prst="rect">
            <a:avLst/>
          </a:prstGeom>
          <a:noFill/>
        </p:spPr>
        <p:txBody>
          <a:bodyPr wrap="none" rtlCol="0">
            <a:spAutoFit/>
          </a:bodyPr>
          <a:lstStyle/>
          <a:p>
            <a:pPr algn="ctr"/>
            <a:r>
              <a:rPr lang="de-DE" sz="4000" dirty="0">
                <a:latin typeface="Berlin Sans FB" panose="020E0602020502020306" pitchFamily="34" charset="0"/>
              </a:rPr>
              <a:t>Fall 3 - Lösung</a:t>
            </a:r>
          </a:p>
        </p:txBody>
      </p:sp>
      <p:sp>
        <p:nvSpPr>
          <p:cNvPr id="11" name="Textfeld 10"/>
          <p:cNvSpPr txBox="1"/>
          <p:nvPr/>
        </p:nvSpPr>
        <p:spPr>
          <a:xfrm>
            <a:off x="1055687" y="1449388"/>
            <a:ext cx="10080625" cy="4524315"/>
          </a:xfrm>
          <a:prstGeom prst="rect">
            <a:avLst/>
          </a:prstGeom>
          <a:noFill/>
        </p:spPr>
        <p:txBody>
          <a:bodyPr wrap="square" rtlCol="0">
            <a:spAutoFit/>
          </a:bodyPr>
          <a:lstStyle/>
          <a:p>
            <a:r>
              <a:rPr lang="de-DE" dirty="0">
                <a:solidFill>
                  <a:srgbClr val="FFC000"/>
                </a:solidFill>
              </a:rPr>
              <a:t>Obersatz:</a:t>
            </a:r>
            <a:br>
              <a:rPr lang="de-DE" dirty="0"/>
            </a:br>
            <a:r>
              <a:rPr lang="de-DE" dirty="0" err="1"/>
              <a:t>aa</a:t>
            </a:r>
            <a:r>
              <a:rPr lang="de-DE" dirty="0"/>
              <a:t>. Äußerer Tatbestand = objektiver Tatbestand</a:t>
            </a:r>
            <a:br>
              <a:rPr lang="de-DE" dirty="0"/>
            </a:br>
            <a:r>
              <a:rPr lang="de-DE" dirty="0"/>
              <a:t>Der äußere Tatbestand einer Willenserklärung könnte hier vorliegen.</a:t>
            </a:r>
          </a:p>
          <a:p>
            <a:endParaRPr lang="de-DE" dirty="0"/>
          </a:p>
          <a:p>
            <a:r>
              <a:rPr lang="de-DE" dirty="0">
                <a:solidFill>
                  <a:srgbClr val="FF0000"/>
                </a:solidFill>
              </a:rPr>
              <a:t>Voraussetzungen:</a:t>
            </a:r>
            <a:br>
              <a:rPr lang="de-DE" dirty="0"/>
            </a:br>
            <a:r>
              <a:rPr lang="de-DE" dirty="0"/>
              <a:t>Dann müsste sich das Verhalten des E für einen objektiven Dritten als Äußerung eines Rechtsfolgewillens darstellen.</a:t>
            </a:r>
          </a:p>
          <a:p>
            <a:endParaRPr lang="de-DE" dirty="0"/>
          </a:p>
          <a:p>
            <a:r>
              <a:rPr lang="de-DE" dirty="0">
                <a:solidFill>
                  <a:srgbClr val="92D050"/>
                </a:solidFill>
              </a:rPr>
              <a:t>Subsumtion:</a:t>
            </a:r>
            <a:br>
              <a:rPr lang="de-DE" dirty="0"/>
            </a:br>
            <a:r>
              <a:rPr lang="de-DE" dirty="0"/>
              <a:t>Nach den deutlich aushängenden Versteigerungsbedingungen signalisiert das Winken mit der Hand die Abgabe eines höheren Kaufangebots. Auch andere Teilnehmer der Versteigerung und insbesondere S mussten davon ausgehen, dass E mit dem Winken bzw. Heben des Armes ein Gebot über 150 € abgeben wollte.</a:t>
            </a:r>
          </a:p>
          <a:p>
            <a:endParaRPr lang="de-DE" dirty="0"/>
          </a:p>
          <a:p>
            <a:r>
              <a:rPr lang="de-DE" dirty="0">
                <a:solidFill>
                  <a:srgbClr val="0070C0"/>
                </a:solidFill>
              </a:rPr>
              <a:t>Zwischenergebnis:</a:t>
            </a:r>
            <a:br>
              <a:rPr lang="de-DE" dirty="0"/>
            </a:br>
            <a:r>
              <a:rPr lang="de-DE" dirty="0"/>
              <a:t>Der äußere Tatbestand einer Willenserklärung ist folglich gegeben</a:t>
            </a:r>
            <a:endParaRPr lang="de-DE" dirty="0"/>
          </a:p>
        </p:txBody>
      </p:sp>
    </p:spTree>
    <p:extLst>
      <p:ext uri="{BB962C8B-B14F-4D97-AF65-F5344CB8AC3E}">
        <p14:creationId xmlns:p14="http://schemas.microsoft.com/office/powerpoint/2010/main" val="277574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DD0DC97E-8A98-48D9-B688-8088FDA7D99A}" type="datetime1">
              <a:rPr lang="de-DE" smtClean="0"/>
              <a:t>18.11.2016</a:t>
            </a:fld>
            <a:endParaRPr lang="de-DE"/>
          </a:p>
        </p:txBody>
      </p:sp>
      <p:sp>
        <p:nvSpPr>
          <p:cNvPr id="5" name="Fußzeilenplatzhalter 4"/>
          <p:cNvSpPr>
            <a:spLocks noGrp="1"/>
          </p:cNvSpPr>
          <p:nvPr>
            <p:ph type="ftr" sz="quarter" idx="11"/>
          </p:nvPr>
        </p:nvSpPr>
        <p:spPr/>
        <p:txBody>
          <a:bodyPr/>
          <a:lstStyle/>
          <a:p>
            <a:r>
              <a:rPr lang="de-DE" dirty="0"/>
              <a:t>Jana Bonß-Wolf, Louisa Hohmann, Nina </a:t>
            </a:r>
            <a:r>
              <a:rPr lang="de-DE" dirty="0" err="1"/>
              <a:t>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7</a:t>
            </a:fld>
            <a:endParaRPr lang="de-DE" dirty="0"/>
          </a:p>
        </p:txBody>
      </p:sp>
      <p:sp>
        <p:nvSpPr>
          <p:cNvPr id="7" name="Textfeld 6"/>
          <p:cNvSpPr txBox="1"/>
          <p:nvPr/>
        </p:nvSpPr>
        <p:spPr>
          <a:xfrm>
            <a:off x="4892952" y="549275"/>
            <a:ext cx="3291286" cy="707886"/>
          </a:xfrm>
          <a:prstGeom prst="rect">
            <a:avLst/>
          </a:prstGeom>
          <a:noFill/>
        </p:spPr>
        <p:txBody>
          <a:bodyPr wrap="none" rtlCol="0">
            <a:spAutoFit/>
          </a:bodyPr>
          <a:lstStyle/>
          <a:p>
            <a:pPr algn="ctr"/>
            <a:r>
              <a:rPr lang="de-DE" sz="4000" dirty="0">
                <a:latin typeface="Berlin Sans FB" panose="020E0602020502020306" pitchFamily="34" charset="0"/>
              </a:rPr>
              <a:t>Fall 3 - Lösung</a:t>
            </a:r>
          </a:p>
        </p:txBody>
      </p:sp>
      <p:sp>
        <p:nvSpPr>
          <p:cNvPr id="11" name="Textfeld 10"/>
          <p:cNvSpPr txBox="1"/>
          <p:nvPr/>
        </p:nvSpPr>
        <p:spPr>
          <a:xfrm>
            <a:off x="1055687" y="1449388"/>
            <a:ext cx="10080625" cy="4801314"/>
          </a:xfrm>
          <a:prstGeom prst="rect">
            <a:avLst/>
          </a:prstGeom>
          <a:noFill/>
        </p:spPr>
        <p:txBody>
          <a:bodyPr wrap="square" rtlCol="0">
            <a:spAutoFit/>
          </a:bodyPr>
          <a:lstStyle/>
          <a:p>
            <a:r>
              <a:rPr lang="de-DE" dirty="0">
                <a:solidFill>
                  <a:srgbClr val="FFC000"/>
                </a:solidFill>
              </a:rPr>
              <a:t>Obersatz:</a:t>
            </a:r>
          </a:p>
          <a:p>
            <a:r>
              <a:rPr lang="de-DE" dirty="0" err="1"/>
              <a:t>bb</a:t>
            </a:r>
            <a:r>
              <a:rPr lang="de-DE" dirty="0"/>
              <a:t>. Innerer Tatbestand = subjektiver Tatbestand</a:t>
            </a:r>
            <a:br>
              <a:rPr lang="de-DE" dirty="0"/>
            </a:br>
            <a:r>
              <a:rPr lang="de-DE" dirty="0"/>
              <a:t>Weiterhin müsste der innere Tatbestand einer Willenserklärung vorliegen. </a:t>
            </a:r>
            <a:br>
              <a:rPr lang="de-DE" dirty="0"/>
            </a:br>
            <a:endParaRPr lang="de-DE" dirty="0"/>
          </a:p>
          <a:p>
            <a:r>
              <a:rPr lang="de-DE" dirty="0">
                <a:solidFill>
                  <a:srgbClr val="FF0000"/>
                </a:solidFill>
              </a:rPr>
              <a:t>Voraussetzungen:</a:t>
            </a:r>
            <a:br>
              <a:rPr lang="de-DE" dirty="0"/>
            </a:br>
            <a:r>
              <a:rPr lang="de-DE" dirty="0" err="1"/>
              <a:t>aaa</a:t>
            </a:r>
            <a:r>
              <a:rPr lang="de-DE" dirty="0"/>
              <a:t>. Handlungswille</a:t>
            </a:r>
            <a:br>
              <a:rPr lang="de-DE" dirty="0"/>
            </a:br>
            <a:r>
              <a:rPr lang="de-DE" dirty="0"/>
              <a:t>Dies setzt zunächst voraus, dass der E mit Handlungswillen gehandelt hat.</a:t>
            </a:r>
            <a:br>
              <a:rPr lang="de-DE" dirty="0"/>
            </a:br>
            <a:r>
              <a:rPr lang="de-DE" dirty="0"/>
              <a:t>Der Handlungswille ist das Bewusstsein überhaupt zu handeln, also bewusst ein äußeres Verhalten vorzunehmen.</a:t>
            </a:r>
          </a:p>
          <a:p>
            <a:endParaRPr lang="de-DE" dirty="0"/>
          </a:p>
          <a:p>
            <a:r>
              <a:rPr lang="de-DE" dirty="0">
                <a:solidFill>
                  <a:srgbClr val="92D050"/>
                </a:solidFill>
              </a:rPr>
              <a:t>Subsumtion:</a:t>
            </a:r>
            <a:br>
              <a:rPr lang="de-DE" dirty="0"/>
            </a:br>
            <a:r>
              <a:rPr lang="de-DE" dirty="0"/>
              <a:t>Der E hat den Arm gehoben, um einer Bekannten zu winken. Er hat also bewusst diese Handlung vorgenommen. </a:t>
            </a:r>
          </a:p>
          <a:p>
            <a:endParaRPr lang="de-DE" dirty="0"/>
          </a:p>
          <a:p>
            <a:r>
              <a:rPr lang="de-DE" dirty="0">
                <a:solidFill>
                  <a:srgbClr val="0070C0"/>
                </a:solidFill>
              </a:rPr>
              <a:t>Zwischenergebnis:</a:t>
            </a:r>
            <a:br>
              <a:rPr lang="de-DE" dirty="0"/>
            </a:br>
            <a:r>
              <a:rPr lang="de-DE" dirty="0"/>
              <a:t>Somit liegt ein Handlungswille des E vor.</a:t>
            </a:r>
            <a:br>
              <a:rPr lang="de-DE" dirty="0"/>
            </a:br>
            <a:endParaRPr lang="de-DE" dirty="0">
              <a:latin typeface="Berlin Sans FB" panose="020E0602020502020306" pitchFamily="34" charset="0"/>
            </a:endParaRPr>
          </a:p>
        </p:txBody>
      </p:sp>
    </p:spTree>
    <p:extLst>
      <p:ext uri="{BB962C8B-B14F-4D97-AF65-F5344CB8AC3E}">
        <p14:creationId xmlns:p14="http://schemas.microsoft.com/office/powerpoint/2010/main" val="291667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DD0DC97E-8A98-48D9-B688-8088FDA7D99A}" type="datetime1">
              <a:rPr lang="de-DE" smtClean="0"/>
              <a:t>18.11.2016</a:t>
            </a:fld>
            <a:endParaRPr lang="de-DE"/>
          </a:p>
        </p:txBody>
      </p:sp>
      <p:sp>
        <p:nvSpPr>
          <p:cNvPr id="5" name="Fußzeilenplatzhalter 4"/>
          <p:cNvSpPr>
            <a:spLocks noGrp="1"/>
          </p:cNvSpPr>
          <p:nvPr>
            <p:ph type="ftr" sz="quarter" idx="11"/>
          </p:nvPr>
        </p:nvSpPr>
        <p:spPr/>
        <p:txBody>
          <a:bodyPr/>
          <a:lstStyle/>
          <a:p>
            <a:r>
              <a:rPr lang="de-DE" dirty="0"/>
              <a:t>Jana Bonß-Wolf, Louisa Hohmann, Nina </a:t>
            </a:r>
            <a:r>
              <a:rPr lang="de-DE" dirty="0" err="1"/>
              <a:t>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8</a:t>
            </a:fld>
            <a:endParaRPr lang="de-DE" dirty="0"/>
          </a:p>
        </p:txBody>
      </p:sp>
      <p:sp>
        <p:nvSpPr>
          <p:cNvPr id="7" name="Textfeld 6"/>
          <p:cNvSpPr txBox="1"/>
          <p:nvPr/>
        </p:nvSpPr>
        <p:spPr>
          <a:xfrm>
            <a:off x="4892952" y="549275"/>
            <a:ext cx="3291286" cy="707886"/>
          </a:xfrm>
          <a:prstGeom prst="rect">
            <a:avLst/>
          </a:prstGeom>
          <a:noFill/>
        </p:spPr>
        <p:txBody>
          <a:bodyPr wrap="none" rtlCol="0">
            <a:spAutoFit/>
          </a:bodyPr>
          <a:lstStyle/>
          <a:p>
            <a:pPr algn="ctr"/>
            <a:r>
              <a:rPr lang="de-DE" sz="4000" dirty="0">
                <a:latin typeface="Berlin Sans FB" panose="020E0602020502020306" pitchFamily="34" charset="0"/>
              </a:rPr>
              <a:t>Fall 3 - Lösung</a:t>
            </a:r>
          </a:p>
        </p:txBody>
      </p:sp>
      <p:sp>
        <p:nvSpPr>
          <p:cNvPr id="11" name="Textfeld 10"/>
          <p:cNvSpPr txBox="1"/>
          <p:nvPr/>
        </p:nvSpPr>
        <p:spPr>
          <a:xfrm>
            <a:off x="1055687" y="1449388"/>
            <a:ext cx="10080625" cy="4801314"/>
          </a:xfrm>
          <a:prstGeom prst="rect">
            <a:avLst/>
          </a:prstGeom>
          <a:noFill/>
        </p:spPr>
        <p:txBody>
          <a:bodyPr wrap="square" rtlCol="0">
            <a:spAutoFit/>
          </a:bodyPr>
          <a:lstStyle/>
          <a:p>
            <a:r>
              <a:rPr lang="de-DE" dirty="0">
                <a:solidFill>
                  <a:srgbClr val="FFC000"/>
                </a:solidFill>
              </a:rPr>
              <a:t>Obersatz:</a:t>
            </a:r>
            <a:br>
              <a:rPr lang="de-DE" dirty="0"/>
            </a:br>
            <a:r>
              <a:rPr lang="de-DE" dirty="0" err="1"/>
              <a:t>bbb</a:t>
            </a:r>
            <a:r>
              <a:rPr lang="de-DE" dirty="0"/>
              <a:t>. Erklärungsbewusstsein</a:t>
            </a:r>
            <a:br>
              <a:rPr lang="de-DE" dirty="0"/>
            </a:br>
            <a:r>
              <a:rPr lang="de-DE" dirty="0"/>
              <a:t>Der E müsste aber neben dem Handlungswillen auch mit Erklärungsbewusstsein gehandelt haben. </a:t>
            </a:r>
            <a:br>
              <a:rPr lang="de-DE" dirty="0"/>
            </a:br>
            <a:r>
              <a:rPr lang="de-DE" dirty="0"/>
              <a:t>Fraglich ist jedoch, ob dieses Erklärungsbewusstsein vorliegt.</a:t>
            </a:r>
          </a:p>
          <a:p>
            <a:endParaRPr lang="de-DE" dirty="0"/>
          </a:p>
          <a:p>
            <a:r>
              <a:rPr lang="de-DE" dirty="0">
                <a:solidFill>
                  <a:srgbClr val="FF0000"/>
                </a:solidFill>
              </a:rPr>
              <a:t>Voraussetzungen:</a:t>
            </a:r>
            <a:br>
              <a:rPr lang="de-DE" dirty="0"/>
            </a:br>
            <a:r>
              <a:rPr lang="de-DE" dirty="0"/>
              <a:t>Dann müsste dem E bewusst gewesen sein, dass seine Handlung (hier das Winken einer Bekannten) eine rechtserhebliche Erklärung darstellt.</a:t>
            </a:r>
          </a:p>
          <a:p>
            <a:endParaRPr lang="de-DE" dirty="0"/>
          </a:p>
          <a:p>
            <a:r>
              <a:rPr lang="de-DE" dirty="0">
                <a:solidFill>
                  <a:srgbClr val="92D050"/>
                </a:solidFill>
              </a:rPr>
              <a:t>Subsumtion:</a:t>
            </a:r>
            <a:br>
              <a:rPr lang="de-DE" dirty="0"/>
            </a:br>
            <a:r>
              <a:rPr lang="de-DE" dirty="0"/>
              <a:t>Laut Sachverhalt nimmt E häufig und schon zum wiederholten Male an einer Versteigerung teil. Ihm musste daher bewusst sein, dass das Heben des Armes als rechtsgeschäftliche Handlung bewertet wird und für ihn Rechtsfolgen auslöst.</a:t>
            </a:r>
          </a:p>
          <a:p>
            <a:endParaRPr lang="de-DE" dirty="0"/>
          </a:p>
          <a:p>
            <a:r>
              <a:rPr lang="de-DE" dirty="0">
                <a:solidFill>
                  <a:srgbClr val="0070C0"/>
                </a:solidFill>
              </a:rPr>
              <a:t>Zwischenergebnis:</a:t>
            </a:r>
            <a:br>
              <a:rPr lang="de-DE" dirty="0"/>
            </a:br>
            <a:r>
              <a:rPr lang="de-DE" dirty="0"/>
              <a:t>Somit handelte E auch mit Erklärungsbewusstsein.</a:t>
            </a:r>
            <a:br>
              <a:rPr lang="de-DE" dirty="0">
                <a:latin typeface="Berlin Sans FB" panose="020E0602020502020306" pitchFamily="34" charset="0"/>
              </a:rPr>
            </a:br>
            <a:endParaRPr lang="de-DE" dirty="0">
              <a:latin typeface="Berlin Sans FB" panose="020E0602020502020306" pitchFamily="34" charset="0"/>
            </a:endParaRPr>
          </a:p>
        </p:txBody>
      </p:sp>
    </p:spTree>
    <p:extLst>
      <p:ext uri="{BB962C8B-B14F-4D97-AF65-F5344CB8AC3E}">
        <p14:creationId xmlns:p14="http://schemas.microsoft.com/office/powerpoint/2010/main" val="3124006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DD0DC97E-8A98-48D9-B688-8088FDA7D99A}" type="datetime1">
              <a:rPr lang="de-DE" smtClean="0"/>
              <a:t>18.11.2016</a:t>
            </a:fld>
            <a:endParaRPr lang="de-DE" dirty="0"/>
          </a:p>
        </p:txBody>
      </p:sp>
      <p:sp>
        <p:nvSpPr>
          <p:cNvPr id="5" name="Fußzeilenplatzhalter 4"/>
          <p:cNvSpPr>
            <a:spLocks noGrp="1"/>
          </p:cNvSpPr>
          <p:nvPr>
            <p:ph type="ftr" sz="quarter" idx="11"/>
          </p:nvPr>
        </p:nvSpPr>
        <p:spPr/>
        <p:txBody>
          <a:bodyPr/>
          <a:lstStyle/>
          <a:p>
            <a:r>
              <a:rPr lang="de-DE" dirty="0"/>
              <a:t>Jana Bonß-Wolf, Louisa Hohmann, Nina </a:t>
            </a:r>
            <a:r>
              <a:rPr lang="de-DE" dirty="0" err="1"/>
              <a:t>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9</a:t>
            </a:fld>
            <a:endParaRPr lang="de-DE" dirty="0"/>
          </a:p>
        </p:txBody>
      </p:sp>
      <p:sp>
        <p:nvSpPr>
          <p:cNvPr id="7" name="Textfeld 6"/>
          <p:cNvSpPr txBox="1"/>
          <p:nvPr/>
        </p:nvSpPr>
        <p:spPr>
          <a:xfrm>
            <a:off x="4892952" y="549275"/>
            <a:ext cx="3291286" cy="707886"/>
          </a:xfrm>
          <a:prstGeom prst="rect">
            <a:avLst/>
          </a:prstGeom>
          <a:noFill/>
        </p:spPr>
        <p:txBody>
          <a:bodyPr wrap="none" rtlCol="0">
            <a:spAutoFit/>
          </a:bodyPr>
          <a:lstStyle/>
          <a:p>
            <a:pPr algn="ctr"/>
            <a:r>
              <a:rPr lang="de-DE" sz="4000" dirty="0">
                <a:latin typeface="Berlin Sans FB" panose="020E0602020502020306" pitchFamily="34" charset="0"/>
              </a:rPr>
              <a:t>Fall 3 - Lösung</a:t>
            </a:r>
          </a:p>
        </p:txBody>
      </p:sp>
      <p:sp>
        <p:nvSpPr>
          <p:cNvPr id="11" name="Textfeld 10"/>
          <p:cNvSpPr txBox="1"/>
          <p:nvPr/>
        </p:nvSpPr>
        <p:spPr>
          <a:xfrm>
            <a:off x="1055687" y="1449388"/>
            <a:ext cx="10080625" cy="3693319"/>
          </a:xfrm>
          <a:prstGeom prst="rect">
            <a:avLst/>
          </a:prstGeom>
          <a:noFill/>
        </p:spPr>
        <p:txBody>
          <a:bodyPr wrap="square" rtlCol="0">
            <a:spAutoFit/>
          </a:bodyPr>
          <a:lstStyle/>
          <a:p>
            <a:r>
              <a:rPr lang="de-DE" dirty="0">
                <a:solidFill>
                  <a:srgbClr val="FFC000"/>
                </a:solidFill>
              </a:rPr>
              <a:t>Obersatz:</a:t>
            </a:r>
            <a:br>
              <a:rPr lang="de-DE" dirty="0"/>
            </a:br>
            <a:r>
              <a:rPr lang="de-DE" dirty="0"/>
              <a:t>ccc. Kein Willensvorbehalt</a:t>
            </a:r>
            <a:br>
              <a:rPr lang="de-DE" dirty="0"/>
            </a:br>
            <a:r>
              <a:rPr lang="de-DE" dirty="0"/>
              <a:t>Die Willenserklärung des E dürfte letztlich auch nicht unter einem Vorbehalt abgegeben worden sein.</a:t>
            </a:r>
            <a:br>
              <a:rPr lang="de-DE" dirty="0"/>
            </a:br>
            <a:r>
              <a:rPr lang="de-DE" dirty="0"/>
              <a:t>Hinweise diesbezüglich liegen nicht vor. </a:t>
            </a:r>
            <a:br>
              <a:rPr lang="de-DE" dirty="0"/>
            </a:br>
            <a:r>
              <a:rPr lang="de-DE" dirty="0"/>
              <a:t>Folglich hat E auch keine Willenserklärung unter einem Vorbehalt abgegeben.</a:t>
            </a:r>
          </a:p>
          <a:p>
            <a:br>
              <a:rPr lang="de-DE" dirty="0"/>
            </a:br>
            <a:r>
              <a:rPr lang="de-DE" dirty="0"/>
              <a:t>(Anmerkung: Dieser Punkt kann aufgrund der Sachverhalts kurz im Urteilsstil abgehandelt werden.)</a:t>
            </a:r>
          </a:p>
          <a:p>
            <a:endParaRPr lang="de-DE" dirty="0"/>
          </a:p>
          <a:p>
            <a:r>
              <a:rPr lang="de-DE" dirty="0">
                <a:solidFill>
                  <a:srgbClr val="0070C0"/>
                </a:solidFill>
              </a:rPr>
              <a:t>Zwischenergebnis:</a:t>
            </a:r>
            <a:br>
              <a:rPr lang="de-DE" dirty="0"/>
            </a:br>
            <a:r>
              <a:rPr lang="de-DE" dirty="0" err="1"/>
              <a:t>ddd</a:t>
            </a:r>
            <a:r>
              <a:rPr lang="de-DE" dirty="0"/>
              <a:t>. Somit liegt auch der innere Tatbestand einer Willenserklärung vor.</a:t>
            </a:r>
            <a:br>
              <a:rPr lang="de-DE" dirty="0"/>
            </a:br>
            <a:endParaRPr lang="de-DE" dirty="0"/>
          </a:p>
          <a:p>
            <a:r>
              <a:rPr lang="de-DE" dirty="0" err="1">
                <a:solidFill>
                  <a:srgbClr val="0070C0"/>
                </a:solidFill>
              </a:rPr>
              <a:t>Zwischenergbnis</a:t>
            </a:r>
            <a:r>
              <a:rPr lang="de-DE" dirty="0">
                <a:solidFill>
                  <a:srgbClr val="0070C0"/>
                </a:solidFill>
              </a:rPr>
              <a:t>:</a:t>
            </a:r>
            <a:br>
              <a:rPr lang="de-DE" dirty="0"/>
            </a:br>
            <a:r>
              <a:rPr lang="de-DE" dirty="0"/>
              <a:t>cc. E hat mithin ein Gebot (Angebot) über den Kauf des Weines für 150 € abgegeben.</a:t>
            </a:r>
            <a:endParaRPr lang="de-DE" dirty="0"/>
          </a:p>
        </p:txBody>
      </p:sp>
    </p:spTree>
    <p:extLst>
      <p:ext uri="{BB962C8B-B14F-4D97-AF65-F5344CB8AC3E}">
        <p14:creationId xmlns:p14="http://schemas.microsoft.com/office/powerpoint/2010/main" val="224815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DD0DC97E-8A98-48D9-B688-8088FDA7D99A}" type="datetime1">
              <a:rPr lang="de-DE" smtClean="0"/>
              <a:t>18.11.2016</a:t>
            </a:fld>
            <a:endParaRPr lang="de-DE"/>
          </a:p>
        </p:txBody>
      </p:sp>
      <p:sp>
        <p:nvSpPr>
          <p:cNvPr id="5" name="Fußzeilenplatzhalter 4"/>
          <p:cNvSpPr>
            <a:spLocks noGrp="1"/>
          </p:cNvSpPr>
          <p:nvPr>
            <p:ph type="ftr" sz="quarter" idx="11"/>
          </p:nvPr>
        </p:nvSpPr>
        <p:spPr/>
        <p:txBody>
          <a:bodyPr/>
          <a:lstStyle/>
          <a:p>
            <a:r>
              <a:rPr lang="de-DE" dirty="0"/>
              <a:t>Jana Bonß-Wolf, Louisa Hohmann, Nina </a:t>
            </a:r>
            <a:r>
              <a:rPr lang="de-DE" dirty="0" err="1"/>
              <a:t>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10</a:t>
            </a:fld>
            <a:endParaRPr lang="de-DE" dirty="0"/>
          </a:p>
        </p:txBody>
      </p:sp>
      <p:sp>
        <p:nvSpPr>
          <p:cNvPr id="7" name="Textfeld 6"/>
          <p:cNvSpPr txBox="1"/>
          <p:nvPr/>
        </p:nvSpPr>
        <p:spPr>
          <a:xfrm>
            <a:off x="4892952" y="549275"/>
            <a:ext cx="3291286" cy="707886"/>
          </a:xfrm>
          <a:prstGeom prst="rect">
            <a:avLst/>
          </a:prstGeom>
          <a:noFill/>
        </p:spPr>
        <p:txBody>
          <a:bodyPr wrap="none" rtlCol="0">
            <a:spAutoFit/>
          </a:bodyPr>
          <a:lstStyle/>
          <a:p>
            <a:pPr algn="ctr"/>
            <a:r>
              <a:rPr lang="de-DE" sz="4000" dirty="0">
                <a:latin typeface="Berlin Sans FB" panose="020E0602020502020306" pitchFamily="34" charset="0"/>
              </a:rPr>
              <a:t>Fall 3 - Lösung</a:t>
            </a:r>
          </a:p>
        </p:txBody>
      </p:sp>
      <p:sp>
        <p:nvSpPr>
          <p:cNvPr id="11" name="Textfeld 10"/>
          <p:cNvSpPr txBox="1"/>
          <p:nvPr/>
        </p:nvSpPr>
        <p:spPr>
          <a:xfrm>
            <a:off x="1055687" y="1449388"/>
            <a:ext cx="10080625" cy="5632311"/>
          </a:xfrm>
          <a:prstGeom prst="rect">
            <a:avLst/>
          </a:prstGeom>
          <a:noFill/>
        </p:spPr>
        <p:txBody>
          <a:bodyPr wrap="square" rtlCol="0">
            <a:spAutoFit/>
          </a:bodyPr>
          <a:lstStyle/>
          <a:p>
            <a:r>
              <a:rPr lang="de-DE" dirty="0">
                <a:solidFill>
                  <a:srgbClr val="FFC000"/>
                </a:solidFill>
              </a:rPr>
              <a:t>Obersatz:</a:t>
            </a:r>
          </a:p>
          <a:p>
            <a:r>
              <a:rPr lang="de-DE" dirty="0"/>
              <a:t>b. Zuschlag (Annahme) durch S</a:t>
            </a:r>
            <a:br>
              <a:rPr lang="de-DE" dirty="0"/>
            </a:br>
            <a:r>
              <a:rPr lang="de-DE" dirty="0"/>
              <a:t>Dieses Angebot des E müsste der S auch durch einen Zuschlag (Annahme) angenommen haben.</a:t>
            </a:r>
            <a:br>
              <a:rPr lang="de-DE" dirty="0"/>
            </a:br>
            <a:r>
              <a:rPr lang="de-DE" dirty="0"/>
              <a:t>Laut Sachverhalt hat S dem E den Zuschlag erteilt.</a:t>
            </a:r>
            <a:br>
              <a:rPr lang="de-DE" dirty="0"/>
            </a:br>
            <a:endParaRPr lang="de-DE" dirty="0">
              <a:solidFill>
                <a:srgbClr val="0070C0"/>
              </a:solidFill>
            </a:endParaRPr>
          </a:p>
          <a:p>
            <a:r>
              <a:rPr lang="de-DE" dirty="0">
                <a:solidFill>
                  <a:srgbClr val="0070C0"/>
                </a:solidFill>
              </a:rPr>
              <a:t>Zwischenergebnis:</a:t>
            </a:r>
            <a:br>
              <a:rPr lang="de-DE" dirty="0"/>
            </a:br>
            <a:r>
              <a:rPr lang="de-DE" dirty="0"/>
              <a:t>2. Damit ist ein Vertrag zwischen S und E zu Stande gekommen.</a:t>
            </a:r>
            <a:br>
              <a:rPr lang="de-DE" dirty="0"/>
            </a:br>
            <a:endParaRPr lang="de-DE" dirty="0"/>
          </a:p>
          <a:p>
            <a:r>
              <a:rPr lang="de-DE" dirty="0">
                <a:solidFill>
                  <a:srgbClr val="FFC000"/>
                </a:solidFill>
              </a:rPr>
              <a:t>Obersatz:</a:t>
            </a:r>
            <a:br>
              <a:rPr lang="de-DE" dirty="0"/>
            </a:br>
            <a:r>
              <a:rPr lang="de-DE" dirty="0"/>
              <a:t>3. Vertragsinhalt </a:t>
            </a:r>
            <a:br>
              <a:rPr lang="de-DE" dirty="0"/>
            </a:br>
            <a:r>
              <a:rPr lang="de-DE" dirty="0"/>
              <a:t>Es müsste sich inhaltlich auch um einen Kaufvertrag i.S.d. </a:t>
            </a:r>
            <a:r>
              <a:rPr lang="de-DE" b="1" dirty="0"/>
              <a:t>§ 433 BGB</a:t>
            </a:r>
            <a:r>
              <a:rPr lang="de-DE" dirty="0"/>
              <a:t> handeln. </a:t>
            </a:r>
            <a:br>
              <a:rPr lang="de-DE" dirty="0"/>
            </a:br>
            <a:r>
              <a:rPr lang="de-DE" dirty="0"/>
              <a:t>Gegenstand des Vertrags ist der Kauf von Wein. </a:t>
            </a:r>
            <a:br>
              <a:rPr lang="de-DE" dirty="0"/>
            </a:br>
            <a:r>
              <a:rPr lang="de-DE" dirty="0"/>
              <a:t>Somit liegt inhaltlich ein Kaufvertrag vor.</a:t>
            </a:r>
            <a:br>
              <a:rPr lang="de-DE" dirty="0"/>
            </a:br>
            <a:endParaRPr lang="de-DE" dirty="0"/>
          </a:p>
          <a:p>
            <a:r>
              <a:rPr lang="de-DE" dirty="0">
                <a:solidFill>
                  <a:srgbClr val="FFC000"/>
                </a:solidFill>
              </a:rPr>
              <a:t>Obersatz:</a:t>
            </a:r>
            <a:br>
              <a:rPr lang="de-DE" dirty="0"/>
            </a:br>
            <a:r>
              <a:rPr lang="de-DE" dirty="0"/>
              <a:t>4. Wirksamkeit</a:t>
            </a:r>
            <a:br>
              <a:rPr lang="de-DE" dirty="0"/>
            </a:br>
            <a:r>
              <a:rPr lang="de-DE" dirty="0"/>
              <a:t>Der zwischen E und S geschlossene Kaufvertrag müsste zudem auch wirksam sein.</a:t>
            </a:r>
            <a:br>
              <a:rPr lang="de-DE" dirty="0"/>
            </a:br>
            <a:r>
              <a:rPr lang="de-DE" dirty="0"/>
              <a:t>Dem Sachverhalt sind hier keine Wirksamkeitshindernisse zu entnehmen.</a:t>
            </a:r>
            <a:br>
              <a:rPr lang="de-DE" dirty="0"/>
            </a:br>
            <a:br>
              <a:rPr lang="de-DE" dirty="0"/>
            </a:br>
            <a:endParaRPr lang="de-DE" dirty="0">
              <a:latin typeface="Berlin Sans FB" panose="020E0602020502020306" pitchFamily="34" charset="0"/>
            </a:endParaRPr>
          </a:p>
        </p:txBody>
      </p:sp>
    </p:spTree>
    <p:extLst>
      <p:ext uri="{BB962C8B-B14F-4D97-AF65-F5344CB8AC3E}">
        <p14:creationId xmlns:p14="http://schemas.microsoft.com/office/powerpoint/2010/main" val="4075506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DD0DC97E-8A98-48D9-B688-8088FDA7D99A}" type="datetime1">
              <a:rPr lang="de-DE" smtClean="0"/>
              <a:t>18.11.2016</a:t>
            </a:fld>
            <a:endParaRPr lang="de-DE"/>
          </a:p>
        </p:txBody>
      </p:sp>
      <p:sp>
        <p:nvSpPr>
          <p:cNvPr id="5" name="Fußzeilenplatzhalter 4"/>
          <p:cNvSpPr>
            <a:spLocks noGrp="1"/>
          </p:cNvSpPr>
          <p:nvPr>
            <p:ph type="ftr" sz="quarter" idx="11"/>
          </p:nvPr>
        </p:nvSpPr>
        <p:spPr/>
        <p:txBody>
          <a:bodyPr/>
          <a:lstStyle/>
          <a:p>
            <a:r>
              <a:rPr lang="de-DE" dirty="0"/>
              <a:t>Jana Bonß-Wolf, Louisa Hohmann, Nina </a:t>
            </a:r>
            <a:r>
              <a:rPr lang="de-DE" dirty="0" err="1"/>
              <a:t>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11</a:t>
            </a:fld>
            <a:endParaRPr lang="de-DE" dirty="0"/>
          </a:p>
        </p:txBody>
      </p:sp>
      <p:sp>
        <p:nvSpPr>
          <p:cNvPr id="7" name="Textfeld 6"/>
          <p:cNvSpPr txBox="1"/>
          <p:nvPr/>
        </p:nvSpPr>
        <p:spPr>
          <a:xfrm>
            <a:off x="4892952" y="549275"/>
            <a:ext cx="3291286" cy="707886"/>
          </a:xfrm>
          <a:prstGeom prst="rect">
            <a:avLst/>
          </a:prstGeom>
          <a:noFill/>
        </p:spPr>
        <p:txBody>
          <a:bodyPr wrap="none" rtlCol="0">
            <a:spAutoFit/>
          </a:bodyPr>
          <a:lstStyle/>
          <a:p>
            <a:pPr algn="ctr"/>
            <a:r>
              <a:rPr lang="de-DE" sz="4000" dirty="0">
                <a:latin typeface="Berlin Sans FB" panose="020E0602020502020306" pitchFamily="34" charset="0"/>
              </a:rPr>
              <a:t>Fall 3 - Lösung</a:t>
            </a:r>
          </a:p>
        </p:txBody>
      </p:sp>
      <p:sp>
        <p:nvSpPr>
          <p:cNvPr id="11" name="Textfeld 10"/>
          <p:cNvSpPr txBox="1"/>
          <p:nvPr/>
        </p:nvSpPr>
        <p:spPr>
          <a:xfrm>
            <a:off x="1055687" y="1449388"/>
            <a:ext cx="10080625" cy="3416320"/>
          </a:xfrm>
          <a:prstGeom prst="rect">
            <a:avLst/>
          </a:prstGeom>
          <a:noFill/>
        </p:spPr>
        <p:txBody>
          <a:bodyPr wrap="square" rtlCol="0">
            <a:spAutoFit/>
          </a:bodyPr>
          <a:lstStyle/>
          <a:p>
            <a:r>
              <a:rPr lang="de-DE" dirty="0">
                <a:solidFill>
                  <a:srgbClr val="0070C0"/>
                </a:solidFill>
              </a:rPr>
              <a:t>Zwischenergebnis:</a:t>
            </a:r>
          </a:p>
          <a:p>
            <a:r>
              <a:rPr lang="de-DE" dirty="0"/>
              <a:t>5. S hat somit gegen E einen Anspruch auf Kaufpreiszahlung nach § 433 II BGB erworben.</a:t>
            </a:r>
            <a:br>
              <a:rPr lang="de-DE" dirty="0"/>
            </a:br>
            <a:br>
              <a:rPr lang="de-DE" dirty="0"/>
            </a:br>
            <a:r>
              <a:rPr lang="de-DE" dirty="0"/>
              <a:t>II. Diesen Anspruch hat S auch nicht verloren.</a:t>
            </a:r>
            <a:br>
              <a:rPr lang="de-DE" dirty="0"/>
            </a:br>
            <a:br>
              <a:rPr lang="de-DE" dirty="0"/>
            </a:br>
            <a:r>
              <a:rPr lang="de-DE" dirty="0"/>
              <a:t>III. Der Anspruch ist zudem durchsetzbar.</a:t>
            </a:r>
            <a:br>
              <a:rPr lang="de-DE" dirty="0"/>
            </a:br>
            <a:endParaRPr lang="de-DE" dirty="0"/>
          </a:p>
          <a:p>
            <a:r>
              <a:rPr lang="de-DE" dirty="0">
                <a:solidFill>
                  <a:srgbClr val="0070C0"/>
                </a:solidFill>
              </a:rPr>
              <a:t>Ergebnis:</a:t>
            </a:r>
            <a:br>
              <a:rPr lang="de-DE" dirty="0"/>
            </a:br>
            <a:r>
              <a:rPr lang="de-DE" dirty="0"/>
              <a:t>IV. Ergebnis: E muss den Wein bezahlen.</a:t>
            </a:r>
            <a:br>
              <a:rPr lang="de-DE" dirty="0"/>
            </a:br>
            <a:br>
              <a:rPr lang="de-DE" dirty="0"/>
            </a:br>
            <a:br>
              <a:rPr lang="de-DE" dirty="0"/>
            </a:br>
            <a:endParaRPr lang="de-DE" dirty="0">
              <a:latin typeface="Berlin Sans FB" panose="020E0602020502020306" pitchFamily="34" charset="0"/>
            </a:endParaRPr>
          </a:p>
        </p:txBody>
      </p:sp>
    </p:spTree>
    <p:extLst>
      <p:ext uri="{BB962C8B-B14F-4D97-AF65-F5344CB8AC3E}">
        <p14:creationId xmlns:p14="http://schemas.microsoft.com/office/powerpoint/2010/main" val="331241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DD0DC97E-8A98-48D9-B688-8088FDA7D99A}" type="datetime1">
              <a:rPr lang="de-DE" smtClean="0"/>
              <a:t>18.11.2016</a:t>
            </a:fld>
            <a:endParaRPr lang="de-DE"/>
          </a:p>
        </p:txBody>
      </p:sp>
      <p:sp>
        <p:nvSpPr>
          <p:cNvPr id="5" name="Fußzeilenplatzhalter 4"/>
          <p:cNvSpPr>
            <a:spLocks noGrp="1"/>
          </p:cNvSpPr>
          <p:nvPr>
            <p:ph type="ftr" sz="quarter" idx="11"/>
          </p:nvPr>
        </p:nvSpPr>
        <p:spPr/>
        <p:txBody>
          <a:bodyPr/>
          <a:lstStyle/>
          <a:p>
            <a:r>
              <a:rPr lang="de-DE" dirty="0"/>
              <a:t>Jana Bonß-Wolf, Louisa Hohmann, Nina </a:t>
            </a:r>
            <a:r>
              <a:rPr lang="de-DE" dirty="0" err="1"/>
              <a:t>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12</a:t>
            </a:fld>
            <a:endParaRPr lang="de-DE" dirty="0"/>
          </a:p>
        </p:txBody>
      </p:sp>
      <p:sp>
        <p:nvSpPr>
          <p:cNvPr id="7" name="Textfeld 6"/>
          <p:cNvSpPr txBox="1"/>
          <p:nvPr/>
        </p:nvSpPr>
        <p:spPr>
          <a:xfrm>
            <a:off x="2575815" y="549275"/>
            <a:ext cx="7925568" cy="707886"/>
          </a:xfrm>
          <a:prstGeom prst="rect">
            <a:avLst/>
          </a:prstGeom>
          <a:noFill/>
        </p:spPr>
        <p:txBody>
          <a:bodyPr wrap="none" rtlCol="0">
            <a:spAutoFit/>
          </a:bodyPr>
          <a:lstStyle/>
          <a:p>
            <a:pPr algn="ctr"/>
            <a:r>
              <a:rPr lang="de-DE" sz="4000" dirty="0">
                <a:latin typeface="Berlin Sans FB" panose="020E0602020502020306" pitchFamily="34" charset="0"/>
              </a:rPr>
              <a:t>Fall 3 – Lösungsskizze Abwandlung 1</a:t>
            </a:r>
          </a:p>
        </p:txBody>
      </p:sp>
      <p:sp>
        <p:nvSpPr>
          <p:cNvPr id="11" name="Textfeld 10"/>
          <p:cNvSpPr txBox="1"/>
          <p:nvPr/>
        </p:nvSpPr>
        <p:spPr>
          <a:xfrm>
            <a:off x="1055687" y="1449388"/>
            <a:ext cx="10080625" cy="7017306"/>
          </a:xfrm>
          <a:prstGeom prst="rect">
            <a:avLst/>
          </a:prstGeom>
          <a:noFill/>
        </p:spPr>
        <p:txBody>
          <a:bodyPr wrap="square" rtlCol="0">
            <a:spAutoFit/>
          </a:bodyPr>
          <a:lstStyle/>
          <a:p>
            <a:r>
              <a:rPr lang="de-DE" b="1" dirty="0" err="1"/>
              <a:t>bbb</a:t>
            </a:r>
            <a:r>
              <a:rPr lang="de-DE" b="1" dirty="0"/>
              <a:t>. Erklärungsbewusstsein </a:t>
            </a:r>
            <a:r>
              <a:rPr lang="de-DE" dirty="0"/>
              <a:t>(-)</a:t>
            </a:r>
            <a:br>
              <a:rPr lang="de-DE" dirty="0"/>
            </a:br>
            <a:r>
              <a:rPr lang="de-DE" dirty="0"/>
              <a:t>= Bewusstsein des Handelnden (hier E), dass sein Handeln irgendeine rechtserhebliche Erklärung darstellt</a:t>
            </a:r>
            <a:br>
              <a:rPr lang="de-DE" dirty="0"/>
            </a:br>
            <a:r>
              <a:rPr lang="de-DE" dirty="0"/>
              <a:t>Sachverhalt: E hat noch nie an einer Versteigerung teilgenommen. </a:t>
            </a:r>
            <a:br>
              <a:rPr lang="de-DE" dirty="0"/>
            </a:br>
            <a:r>
              <a:rPr lang="de-DE" dirty="0"/>
              <a:t>Ihm ist daher nicht bewusst, dass er durch das Heben des Armes eine rechtserhebliche Erklärung abgibt.</a:t>
            </a:r>
            <a:br>
              <a:rPr lang="de-DE" dirty="0"/>
            </a:br>
            <a:endParaRPr lang="de-DE" dirty="0"/>
          </a:p>
          <a:p>
            <a:br>
              <a:rPr lang="de-DE" dirty="0"/>
            </a:br>
            <a:r>
              <a:rPr lang="de-DE" b="1" dirty="0"/>
              <a:t>P</a:t>
            </a:r>
            <a:r>
              <a:rPr lang="de-DE" dirty="0"/>
              <a:t> Es stellt sich die Frage, ob durch das fehlende Erklärungsbewusstsein auch eine ungültige WE vorliegt?</a:t>
            </a:r>
            <a:br>
              <a:rPr lang="de-DE" dirty="0"/>
            </a:br>
            <a:br>
              <a:rPr lang="de-DE" dirty="0"/>
            </a:br>
            <a:r>
              <a:rPr lang="de-DE" b="1" dirty="0"/>
              <a:t>2 Ansichten vertretbar:</a:t>
            </a:r>
            <a:br>
              <a:rPr lang="de-DE" dirty="0"/>
            </a:br>
            <a:r>
              <a:rPr lang="de-DE" dirty="0"/>
              <a:t>Willenstheorie vs. Erklärungstheorie </a:t>
            </a:r>
            <a:br>
              <a:rPr lang="de-DE" dirty="0"/>
            </a:br>
            <a:br>
              <a:rPr lang="de-DE" dirty="0"/>
            </a:br>
            <a:r>
              <a:rPr lang="de-DE" b="1" dirty="0"/>
              <a:t>(1) Willenstheorie</a:t>
            </a:r>
            <a:br>
              <a:rPr lang="de-DE" dirty="0"/>
            </a:br>
            <a:r>
              <a:rPr lang="de-DE" dirty="0"/>
              <a:t>Erklärungsbewusstsein ist maßgeblicher Bestandteil der WE. Dies wird aus einem Umkehrschluss aus </a:t>
            </a:r>
            <a:r>
              <a:rPr lang="de-DE" b="1" dirty="0"/>
              <a:t>§ 118 BGB</a:t>
            </a:r>
            <a:r>
              <a:rPr lang="de-DE" dirty="0"/>
              <a:t> </a:t>
            </a:r>
            <a:br>
              <a:rPr lang="de-DE" dirty="0"/>
            </a:br>
            <a:r>
              <a:rPr lang="de-DE" dirty="0"/>
              <a:t>hergeleitet. Ohne Erklärungsbewusstsein fehlt es an der notwendigen privatautonomen Gestaltung in Selbstbestimmung.</a:t>
            </a:r>
          </a:p>
          <a:p>
            <a:br>
              <a:rPr lang="de-DE" dirty="0"/>
            </a:br>
            <a:r>
              <a:rPr lang="de-DE" dirty="0"/>
              <a:t>Nach dieser Ansicht: WE des E </a:t>
            </a:r>
            <a:r>
              <a:rPr lang="de-DE" b="1" dirty="0"/>
              <a:t>(-)</a:t>
            </a:r>
            <a:br>
              <a:rPr lang="de-DE" dirty="0"/>
            </a:br>
            <a:br>
              <a:rPr lang="de-DE" dirty="0"/>
            </a:br>
            <a:endParaRPr lang="de-DE" dirty="0"/>
          </a:p>
          <a:p>
            <a:br>
              <a:rPr lang="de-DE" dirty="0"/>
            </a:br>
            <a:br>
              <a:rPr lang="de-DE" dirty="0"/>
            </a:br>
            <a:br>
              <a:rPr lang="de-DE" dirty="0"/>
            </a:br>
            <a:br>
              <a:rPr lang="de-DE" dirty="0"/>
            </a:br>
            <a:endParaRPr lang="de-DE" dirty="0">
              <a:latin typeface="Berlin Sans FB" panose="020E0602020502020306" pitchFamily="34" charset="0"/>
            </a:endParaRPr>
          </a:p>
        </p:txBody>
      </p:sp>
    </p:spTree>
    <p:extLst>
      <p:ext uri="{BB962C8B-B14F-4D97-AF65-F5344CB8AC3E}">
        <p14:creationId xmlns:p14="http://schemas.microsoft.com/office/powerpoint/2010/main" val="2688610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DD0DC97E-8A98-48D9-B688-8088FDA7D99A}" type="datetime1">
              <a:rPr lang="de-DE" smtClean="0"/>
              <a:t>18.11.2016</a:t>
            </a:fld>
            <a:endParaRPr lang="de-DE"/>
          </a:p>
        </p:txBody>
      </p:sp>
      <p:sp>
        <p:nvSpPr>
          <p:cNvPr id="5" name="Fußzeilenplatzhalter 4"/>
          <p:cNvSpPr>
            <a:spLocks noGrp="1"/>
          </p:cNvSpPr>
          <p:nvPr>
            <p:ph type="ftr" sz="quarter" idx="11"/>
          </p:nvPr>
        </p:nvSpPr>
        <p:spPr/>
        <p:txBody>
          <a:bodyPr/>
          <a:lstStyle/>
          <a:p>
            <a:r>
              <a:rPr lang="de-DE" dirty="0"/>
              <a:t>Jana Bonß-Wolf, Louisa Hohmann, Nina </a:t>
            </a:r>
            <a:r>
              <a:rPr lang="de-DE" dirty="0" err="1"/>
              <a:t>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13</a:t>
            </a:fld>
            <a:endParaRPr lang="de-DE" dirty="0"/>
          </a:p>
        </p:txBody>
      </p:sp>
      <p:sp>
        <p:nvSpPr>
          <p:cNvPr id="7" name="Textfeld 6"/>
          <p:cNvSpPr txBox="1"/>
          <p:nvPr/>
        </p:nvSpPr>
        <p:spPr>
          <a:xfrm>
            <a:off x="2575815" y="549275"/>
            <a:ext cx="7925568" cy="707886"/>
          </a:xfrm>
          <a:prstGeom prst="rect">
            <a:avLst/>
          </a:prstGeom>
          <a:noFill/>
        </p:spPr>
        <p:txBody>
          <a:bodyPr wrap="none" rtlCol="0">
            <a:spAutoFit/>
          </a:bodyPr>
          <a:lstStyle/>
          <a:p>
            <a:pPr algn="ctr"/>
            <a:r>
              <a:rPr lang="de-DE" sz="4000" dirty="0">
                <a:latin typeface="Berlin Sans FB" panose="020E0602020502020306" pitchFamily="34" charset="0"/>
              </a:rPr>
              <a:t>Fall 3 – Lösungsskizze Abwandlung 1</a:t>
            </a:r>
          </a:p>
        </p:txBody>
      </p:sp>
      <p:sp>
        <p:nvSpPr>
          <p:cNvPr id="11" name="Textfeld 10"/>
          <p:cNvSpPr txBox="1"/>
          <p:nvPr/>
        </p:nvSpPr>
        <p:spPr>
          <a:xfrm>
            <a:off x="1055687" y="1449388"/>
            <a:ext cx="10080625" cy="5632311"/>
          </a:xfrm>
          <a:prstGeom prst="rect">
            <a:avLst/>
          </a:prstGeom>
          <a:noFill/>
        </p:spPr>
        <p:txBody>
          <a:bodyPr wrap="square" rtlCol="0">
            <a:spAutoFit/>
          </a:bodyPr>
          <a:lstStyle/>
          <a:p>
            <a:r>
              <a:rPr lang="de-DE" b="1" dirty="0"/>
              <a:t>(2) Erklärungstheorie</a:t>
            </a:r>
            <a:br>
              <a:rPr lang="de-DE" dirty="0"/>
            </a:br>
            <a:r>
              <a:rPr lang="de-DE" dirty="0"/>
              <a:t>Nach h. M. ist Erklärungsbewusstsein nicht zwingender Bestandteil einer WE. Andernfalls bestünde die Gefahr, dass generell der Erklärungsempfänger das Erklärungsrisiko trägt. WE liegt auch dann vor, wenn Erklärende kein Erklärungsbewusstsein hatte, aber bei gehöriger Sorgfalt hätte erkennen und vermeiden können, dass seine Äußerung nach Treu und Glauben und der Verkehrssitte als WE aufgefasst werden durfte (Erklärungsfahrlässigkeit). </a:t>
            </a:r>
          </a:p>
          <a:p>
            <a:br>
              <a:rPr lang="de-DE" dirty="0"/>
            </a:br>
            <a:r>
              <a:rPr lang="de-DE" dirty="0"/>
              <a:t>Sachverhalt: Versteigerungsbedingungen waren deutlich sichtbar ausgehangen. Bei sorgfältigem Lesen hätte E erkennen können, dass Winken mit der Hand ein Angebot auslöst. Folglich hätte E vermeiden können, dass sein Winken nach objektiver Ansicht als WE aufgefasst werden durfte.</a:t>
            </a:r>
            <a:br>
              <a:rPr lang="de-DE" dirty="0"/>
            </a:br>
            <a:br>
              <a:rPr lang="de-DE" dirty="0"/>
            </a:br>
            <a:r>
              <a:rPr lang="de-DE" dirty="0"/>
              <a:t>Nach dieser Ansicht: WE des E </a:t>
            </a:r>
            <a:r>
              <a:rPr lang="de-DE" b="1" dirty="0"/>
              <a:t>(+)</a:t>
            </a:r>
            <a:br>
              <a:rPr lang="de-DE" dirty="0"/>
            </a:br>
            <a:br>
              <a:rPr lang="de-DE" dirty="0"/>
            </a:br>
            <a:r>
              <a:rPr lang="de-DE" dirty="0"/>
              <a:t>Folgt man der Erklärungstheorie ist der weitere Aufbau identisch mit dem Ausgangsfall!</a:t>
            </a:r>
            <a:br>
              <a:rPr lang="de-DE" dirty="0"/>
            </a:br>
            <a:endParaRPr lang="de-DE" dirty="0"/>
          </a:p>
          <a:p>
            <a:br>
              <a:rPr lang="de-DE" dirty="0"/>
            </a:br>
            <a:br>
              <a:rPr lang="de-DE" dirty="0"/>
            </a:br>
            <a:br>
              <a:rPr lang="de-DE" dirty="0"/>
            </a:br>
            <a:br>
              <a:rPr lang="de-DE" dirty="0"/>
            </a:br>
            <a:endParaRPr lang="de-DE" dirty="0">
              <a:latin typeface="Berlin Sans FB" panose="020E0602020502020306" pitchFamily="34" charset="0"/>
            </a:endParaRPr>
          </a:p>
        </p:txBody>
      </p:sp>
    </p:spTree>
    <p:extLst>
      <p:ext uri="{BB962C8B-B14F-4D97-AF65-F5344CB8AC3E}">
        <p14:creationId xmlns:p14="http://schemas.microsoft.com/office/powerpoint/2010/main" val="2443617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DD0DC97E-8A98-48D9-B688-8088FDA7D99A}" type="datetime1">
              <a:rPr lang="de-DE" smtClean="0"/>
              <a:t>18.11.2016</a:t>
            </a:fld>
            <a:endParaRPr lang="de-DE"/>
          </a:p>
        </p:txBody>
      </p:sp>
      <p:sp>
        <p:nvSpPr>
          <p:cNvPr id="5" name="Fußzeilenplatzhalter 4"/>
          <p:cNvSpPr>
            <a:spLocks noGrp="1"/>
          </p:cNvSpPr>
          <p:nvPr>
            <p:ph type="ftr" sz="quarter" idx="11"/>
          </p:nvPr>
        </p:nvSpPr>
        <p:spPr/>
        <p:txBody>
          <a:bodyPr/>
          <a:lstStyle/>
          <a:p>
            <a:r>
              <a:rPr lang="de-DE" dirty="0"/>
              <a:t>Jana Bonß-Wolf, Louisa Hohmann, Nina </a:t>
            </a:r>
            <a:r>
              <a:rPr lang="de-DE" dirty="0" err="1"/>
              <a:t>Holmer</a:t>
            </a:r>
            <a:endParaRPr lang="de-DE" dirty="0"/>
          </a:p>
        </p:txBody>
      </p:sp>
      <p:sp>
        <p:nvSpPr>
          <p:cNvPr id="6" name="Foliennummernplatzhalter 5"/>
          <p:cNvSpPr>
            <a:spLocks noGrp="1"/>
          </p:cNvSpPr>
          <p:nvPr>
            <p:ph type="sldNum" sz="quarter" idx="12"/>
          </p:nvPr>
        </p:nvSpPr>
        <p:spPr/>
        <p:txBody>
          <a:bodyPr/>
          <a:lstStyle/>
          <a:p>
            <a:fld id="{CB1B3CCA-2A65-4C37-9FD2-EFA5A671AC5A}" type="slidenum">
              <a:rPr lang="de-DE" smtClean="0"/>
              <a:t>14</a:t>
            </a:fld>
            <a:endParaRPr lang="de-DE" dirty="0"/>
          </a:p>
        </p:txBody>
      </p:sp>
      <p:sp>
        <p:nvSpPr>
          <p:cNvPr id="7" name="Textfeld 6"/>
          <p:cNvSpPr txBox="1"/>
          <p:nvPr/>
        </p:nvSpPr>
        <p:spPr>
          <a:xfrm>
            <a:off x="2523720" y="534526"/>
            <a:ext cx="8029762" cy="707886"/>
          </a:xfrm>
          <a:prstGeom prst="rect">
            <a:avLst/>
          </a:prstGeom>
          <a:noFill/>
        </p:spPr>
        <p:txBody>
          <a:bodyPr wrap="none" rtlCol="0">
            <a:spAutoFit/>
          </a:bodyPr>
          <a:lstStyle/>
          <a:p>
            <a:pPr algn="ctr"/>
            <a:r>
              <a:rPr lang="de-DE" sz="4000" dirty="0">
                <a:latin typeface="Berlin Sans FB" panose="020E0602020502020306" pitchFamily="34" charset="0"/>
              </a:rPr>
              <a:t>Fall 3 – Lösungsskizze Abwandlung 2</a:t>
            </a:r>
          </a:p>
        </p:txBody>
      </p:sp>
      <p:sp>
        <p:nvSpPr>
          <p:cNvPr id="11" name="Textfeld 10"/>
          <p:cNvSpPr txBox="1"/>
          <p:nvPr/>
        </p:nvSpPr>
        <p:spPr>
          <a:xfrm>
            <a:off x="1055687" y="1464136"/>
            <a:ext cx="10080625" cy="5078313"/>
          </a:xfrm>
          <a:prstGeom prst="rect">
            <a:avLst/>
          </a:prstGeom>
          <a:noFill/>
        </p:spPr>
        <p:txBody>
          <a:bodyPr wrap="square" rtlCol="0">
            <a:spAutoFit/>
          </a:bodyPr>
          <a:lstStyle/>
          <a:p>
            <a:r>
              <a:rPr lang="de-DE" dirty="0"/>
              <a:t>Lösungsskizze bis Pkt. </a:t>
            </a:r>
            <a:r>
              <a:rPr lang="de-DE" dirty="0" err="1"/>
              <a:t>bbb</a:t>
            </a:r>
            <a:r>
              <a:rPr lang="de-DE" dirty="0"/>
              <a:t>) Erklärungsbewusstsein identisch</a:t>
            </a:r>
            <a:br>
              <a:rPr lang="de-DE" dirty="0"/>
            </a:br>
            <a:br>
              <a:rPr lang="de-DE" dirty="0"/>
            </a:br>
            <a:r>
              <a:rPr lang="de-DE" b="1" dirty="0" err="1"/>
              <a:t>bbb</a:t>
            </a:r>
            <a:r>
              <a:rPr lang="de-DE" b="1" dirty="0"/>
              <a:t>. Erklärungsbewusstsein </a:t>
            </a:r>
            <a:r>
              <a:rPr lang="de-DE" dirty="0"/>
              <a:t>(+)</a:t>
            </a:r>
            <a:br>
              <a:rPr lang="de-DE" dirty="0"/>
            </a:br>
            <a:r>
              <a:rPr lang="de-DE" dirty="0"/>
              <a:t>= Bewusstsein des Handelnden (hier E), dass sein Handeln irgendeine rechtserhebliche Erklärung darstellt</a:t>
            </a:r>
            <a:br>
              <a:rPr lang="de-DE" dirty="0"/>
            </a:br>
            <a:r>
              <a:rPr lang="de-DE" dirty="0"/>
              <a:t>Sachverhalt: E ist bewusst, dass er durch das Handheben eine rechtlich relevante Erklärung abgibt. </a:t>
            </a:r>
            <a:br>
              <a:rPr lang="de-DE" dirty="0"/>
            </a:br>
            <a:r>
              <a:rPr lang="de-DE" dirty="0"/>
              <a:t>Die Tatsache, dass sich E hier hinsichtlich der Gebotshöhe irrt, ändert nichts daran, dass er ein Gebot erklären will. </a:t>
            </a:r>
            <a:br>
              <a:rPr lang="de-DE" dirty="0"/>
            </a:br>
            <a:br>
              <a:rPr lang="de-DE" dirty="0"/>
            </a:br>
            <a:r>
              <a:rPr lang="de-DE" b="1" dirty="0"/>
              <a:t>ccc. Geschäftswille </a:t>
            </a:r>
            <a:r>
              <a:rPr lang="de-DE" dirty="0"/>
              <a:t>(-)</a:t>
            </a:r>
            <a:br>
              <a:rPr lang="de-DE" dirty="0"/>
            </a:br>
            <a:r>
              <a:rPr lang="de-DE" dirty="0"/>
              <a:t>= Der Wille, mit der </a:t>
            </a:r>
            <a:r>
              <a:rPr lang="de-DE" dirty="0" err="1"/>
              <a:t>Erklärung</a:t>
            </a:r>
            <a:r>
              <a:rPr lang="de-DE" dirty="0"/>
              <a:t> eine ganz bestimmte Rechtsfolge herbeizuführen</a:t>
            </a:r>
            <a:br>
              <a:rPr lang="de-DE" dirty="0"/>
            </a:br>
            <a:r>
              <a:rPr lang="de-DE" dirty="0"/>
              <a:t>Sachverhalt: E hat sich bei Abgabe der Erklärung (Abgabe des Gebots) geirrt. Sein Wille war nicht auf Abschluss eines Kaufvertrages zum Preis von 150 €, sondern auf Abschluss eines Kaufvertrages zum Preis von 50 € gerichtet. </a:t>
            </a:r>
            <a:br>
              <a:rPr lang="de-DE" dirty="0"/>
            </a:br>
            <a:br>
              <a:rPr lang="de-DE" dirty="0"/>
            </a:br>
            <a:r>
              <a:rPr lang="de-DE" dirty="0"/>
              <a:t>Der </a:t>
            </a:r>
            <a:r>
              <a:rPr lang="de-DE" dirty="0" err="1"/>
              <a:t>Geschäftswille</a:t>
            </a:r>
            <a:r>
              <a:rPr lang="de-DE" dirty="0"/>
              <a:t> ist jedoch kein konstitutives Element einer Willenserklärung. Sein Fehlen führt lediglich zur Anfechtbarkeit der Willenserklärung!</a:t>
            </a:r>
            <a:br>
              <a:rPr lang="de-DE" dirty="0"/>
            </a:br>
            <a:br>
              <a:rPr lang="de-DE" dirty="0"/>
            </a:br>
            <a:r>
              <a:rPr lang="de-DE" dirty="0"/>
              <a:t>Weitere Fallprüfung identisch mit Ausgangsfall!</a:t>
            </a:r>
          </a:p>
        </p:txBody>
      </p:sp>
    </p:spTree>
    <p:extLst>
      <p:ext uri="{BB962C8B-B14F-4D97-AF65-F5344CB8AC3E}">
        <p14:creationId xmlns:p14="http://schemas.microsoft.com/office/powerpoint/2010/main" val="10315526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416</Words>
  <Application>Microsoft Office PowerPoint</Application>
  <PresentationFormat>Breitbild</PresentationFormat>
  <Paragraphs>144</Paragraphs>
  <Slides>14</Slides>
  <Notes>14</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14</vt:i4>
      </vt:variant>
    </vt:vector>
  </HeadingPairs>
  <TitlesOfParts>
    <vt:vector size="19" baseType="lpstr">
      <vt:lpstr>Arial</vt:lpstr>
      <vt:lpstr>Berlin Sans FB</vt:lpstr>
      <vt:lpstr>Calibri</vt:lpstr>
      <vt:lpstr>Calibri Light</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ek06ozyb</dc:creator>
  <cp:lastModifiedBy>Jana Bonß-Wolf</cp:lastModifiedBy>
  <cp:revision>24</cp:revision>
  <dcterms:created xsi:type="dcterms:W3CDTF">2016-10-26T19:42:24Z</dcterms:created>
  <dcterms:modified xsi:type="dcterms:W3CDTF">2016-11-18T13:16:52Z</dcterms:modified>
</cp:coreProperties>
</file>