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2"/>
  </p:sldMasterIdLst>
  <p:notesMasterIdLst>
    <p:notesMasterId r:id="rId24"/>
  </p:notesMasterIdLst>
  <p:handoutMasterIdLst>
    <p:handoutMasterId r:id="rId25"/>
  </p:handoutMasterIdLst>
  <p:sldIdLst>
    <p:sldId id="264" r:id="rId3"/>
    <p:sldId id="276" r:id="rId4"/>
    <p:sldId id="283" r:id="rId5"/>
    <p:sldId id="281" r:id="rId6"/>
    <p:sldId id="282" r:id="rId7"/>
    <p:sldId id="284" r:id="rId8"/>
    <p:sldId id="285" r:id="rId9"/>
    <p:sldId id="287" r:id="rId10"/>
    <p:sldId id="288" r:id="rId11"/>
    <p:sldId id="289" r:id="rId12"/>
    <p:sldId id="286" r:id="rId13"/>
    <p:sldId id="290" r:id="rId14"/>
    <p:sldId id="291" r:id="rId15"/>
    <p:sldId id="292" r:id="rId16"/>
    <p:sldId id="293" r:id="rId17"/>
    <p:sldId id="294" r:id="rId18"/>
    <p:sldId id="295" r:id="rId19"/>
    <p:sldId id="266" r:id="rId20"/>
    <p:sldId id="278" r:id="rId21"/>
    <p:sldId id="277" r:id="rId22"/>
    <p:sldId id="279" r:id="rId23"/>
  </p:sldIdLst>
  <p:sldSz cx="12188825" cy="6858000"/>
  <p:notesSz cx="6858000" cy="914400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945">
          <p15:clr>
            <a:srgbClr val="A4A3A4"/>
          </p15:clr>
        </p15:guide>
        <p15:guide id="3" orient="horz" pos="3888">
          <p15:clr>
            <a:srgbClr val="A4A3A4"/>
          </p15:clr>
        </p15:guide>
        <p15:guide id="4" orient="horz" pos="192">
          <p15:clr>
            <a:srgbClr val="A4A3A4"/>
          </p15:clr>
        </p15:guide>
        <p15:guide id="5" orient="horz" pos="1072">
          <p15:clr>
            <a:srgbClr val="A4A3A4"/>
          </p15:clr>
        </p15:guide>
        <p15:guide id="6" pos="3839">
          <p15:clr>
            <a:srgbClr val="A4A3A4"/>
          </p15:clr>
        </p15:guide>
        <p15:guide id="7" pos="704">
          <p15:clr>
            <a:srgbClr val="A4A3A4"/>
          </p15:clr>
        </p15:guide>
        <p15:guide id="8" pos="710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howGuides="1">
      <p:cViewPr varScale="1">
        <p:scale>
          <a:sx n="116" d="100"/>
          <a:sy n="116" d="100"/>
        </p:scale>
        <p:origin x="336" y="108"/>
      </p:cViewPr>
      <p:guideLst>
        <p:guide orient="horz" pos="2160"/>
        <p:guide orient="horz" pos="945"/>
        <p:guide orient="horz" pos="3888"/>
        <p:guide orient="horz" pos="192"/>
        <p:guide orient="horz" pos="1072"/>
        <p:guide pos="3839"/>
        <p:guide pos="704"/>
        <p:guide pos="710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2" d="100"/>
          <a:sy n="82" d="100"/>
        </p:scale>
        <p:origin x="1410" y="6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Arbeitsblat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Datenreihe 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Kategorie 1</c:v>
                </c:pt>
                <c:pt idx="1">
                  <c:v>Kategorie 2</c:v>
                </c:pt>
                <c:pt idx="2">
                  <c:v>Kategorie 3</c:v>
                </c:pt>
                <c:pt idx="3">
                  <c:v>Kategorie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Datenreihe 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Kategorie 1</c:v>
                </c:pt>
                <c:pt idx="1">
                  <c:v>Kategorie 2</c:v>
                </c:pt>
                <c:pt idx="2">
                  <c:v>Kategorie 3</c:v>
                </c:pt>
                <c:pt idx="3">
                  <c:v>Kategorie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Datenreihe 3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Kategorie 1</c:v>
                </c:pt>
                <c:pt idx="1">
                  <c:v>Kategorie 2</c:v>
                </c:pt>
                <c:pt idx="2">
                  <c:v>Kategorie 3</c:v>
                </c:pt>
                <c:pt idx="3">
                  <c:v>Kategorie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4605096"/>
        <c:axId val="314605880"/>
      </c:lineChart>
      <c:catAx>
        <c:axId val="314605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314605880"/>
        <c:crosses val="autoZero"/>
        <c:auto val="1"/>
        <c:lblAlgn val="ctr"/>
        <c:lblOffset val="100"/>
        <c:noMultiLvlLbl val="0"/>
      </c:catAx>
      <c:valAx>
        <c:axId val="314605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314605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0119837-5B71-4D44-BB01-DB0B084933C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77D14C5-CED9-4CFC-B338-DFB0C8090B9F}">
      <dgm:prSet phldrT="[Text]"/>
      <dgm:spPr/>
      <dgm:t>
        <a:bodyPr/>
        <a:lstStyle/>
        <a:p>
          <a:endParaRPr lang="de-DE" b="0" i="0" dirty="0">
            <a:latin typeface="Century Gothic"/>
          </a:endParaRPr>
        </a:p>
      </dgm:t>
    </dgm:pt>
    <dgm:pt modelId="{92DFCBC7-BC14-4697-8ECD-BF0D5B1EDA3B}" type="parTrans" cxnId="{7D461F02-AB37-447A-AC6B-D31C4D2EC6A9}">
      <dgm:prSet/>
      <dgm:spPr/>
      <dgm:t>
        <a:bodyPr/>
        <a:lstStyle/>
        <a:p>
          <a:endParaRPr lang="en-US"/>
        </a:p>
      </dgm:t>
    </dgm:pt>
    <dgm:pt modelId="{87E3C0DB-7BEE-424E-8E11-B838D238D595}" type="sibTrans" cxnId="{7D461F02-AB37-447A-AC6B-D31C4D2EC6A9}">
      <dgm:prSet/>
      <dgm:spPr/>
      <dgm:t>
        <a:bodyPr/>
        <a:lstStyle/>
        <a:p>
          <a:endParaRPr lang="en-US"/>
        </a:p>
      </dgm:t>
    </dgm:pt>
    <dgm:pt modelId="{C111C18A-FD96-4E63-821A-54D70D8DC65F}">
      <dgm:prSet phldrT="[Text]"/>
      <dgm:spPr/>
      <dgm:t>
        <a:bodyPr/>
        <a:lstStyle/>
        <a:p>
          <a:endParaRPr lang="de-DE" b="0" i="0" dirty="0">
            <a:latin typeface="Century Gothic"/>
          </a:endParaRPr>
        </a:p>
      </dgm:t>
    </dgm:pt>
    <dgm:pt modelId="{83BE74EF-FAB4-45A2-BBED-7CD5259AB210}" type="parTrans" cxnId="{FFD8B471-C98F-4DB5-8DE3-2AB7E896ADD5}">
      <dgm:prSet/>
      <dgm:spPr/>
      <dgm:t>
        <a:bodyPr/>
        <a:lstStyle/>
        <a:p>
          <a:endParaRPr lang="en-US"/>
        </a:p>
      </dgm:t>
    </dgm:pt>
    <dgm:pt modelId="{B4F34DE2-2DAE-4F88-8C78-BD8892EBF4FF}" type="sibTrans" cxnId="{FFD8B471-C98F-4DB5-8DE3-2AB7E896ADD5}">
      <dgm:prSet/>
      <dgm:spPr/>
      <dgm:t>
        <a:bodyPr/>
        <a:lstStyle/>
        <a:p>
          <a:endParaRPr lang="en-US"/>
        </a:p>
      </dgm:t>
    </dgm:pt>
    <dgm:pt modelId="{3C67E77D-62FA-499D-B5E6-E79A091C5267}">
      <dgm:prSet phldrT="[Text]"/>
      <dgm:spPr/>
      <dgm:t>
        <a:bodyPr/>
        <a:lstStyle/>
        <a:p>
          <a:endParaRPr lang="de-DE" b="0" i="0" dirty="0">
            <a:latin typeface="Century Gothic"/>
          </a:endParaRPr>
        </a:p>
      </dgm:t>
    </dgm:pt>
    <dgm:pt modelId="{5337D229-E330-4525-B0FA-14EC5A80604A}" type="parTrans" cxnId="{32AA6160-4426-4C4D-93AE-E2F474E37AD9}">
      <dgm:prSet/>
      <dgm:spPr/>
      <dgm:t>
        <a:bodyPr/>
        <a:lstStyle/>
        <a:p>
          <a:endParaRPr lang="en-US"/>
        </a:p>
      </dgm:t>
    </dgm:pt>
    <dgm:pt modelId="{C056AC5D-B04E-4376-A1CB-3EAB7BE5AF5B}" type="sibTrans" cxnId="{32AA6160-4426-4C4D-93AE-E2F474E37AD9}">
      <dgm:prSet/>
      <dgm:spPr/>
      <dgm:t>
        <a:bodyPr/>
        <a:lstStyle/>
        <a:p>
          <a:endParaRPr lang="en-US"/>
        </a:p>
      </dgm:t>
    </dgm:pt>
    <dgm:pt modelId="{D6510970-8F9C-4B45-A0F3-6ACB9AA76D40}">
      <dgm:prSet phldrT="[Text]"/>
      <dgm:spPr/>
      <dgm:t>
        <a:bodyPr/>
        <a:lstStyle/>
        <a:p>
          <a:endParaRPr lang="de-DE" b="0" i="0" dirty="0">
            <a:latin typeface="Century Gothic"/>
          </a:endParaRPr>
        </a:p>
      </dgm:t>
    </dgm:pt>
    <dgm:pt modelId="{7A9FC291-2B6A-4475-8B09-917F9F09E3AB}" type="parTrans" cxnId="{C6E7222A-5F84-456A-9806-D51868FAF8A9}">
      <dgm:prSet/>
      <dgm:spPr/>
      <dgm:t>
        <a:bodyPr/>
        <a:lstStyle/>
        <a:p>
          <a:endParaRPr lang="en-US"/>
        </a:p>
      </dgm:t>
    </dgm:pt>
    <dgm:pt modelId="{4B87F32C-3630-48F2-9114-4262C0BEEA9E}" type="sibTrans" cxnId="{C6E7222A-5F84-456A-9806-D51868FAF8A9}">
      <dgm:prSet/>
      <dgm:spPr/>
      <dgm:t>
        <a:bodyPr/>
        <a:lstStyle/>
        <a:p>
          <a:endParaRPr lang="en-US"/>
        </a:p>
      </dgm:t>
    </dgm:pt>
    <dgm:pt modelId="{709ED9DC-E391-4C6C-B788-93F1C2EFB6FD}">
      <dgm:prSet phldrT="[Text]"/>
      <dgm:spPr/>
      <dgm:t>
        <a:bodyPr/>
        <a:lstStyle/>
        <a:p>
          <a:endParaRPr lang="de-DE" b="0" i="0" dirty="0">
            <a:latin typeface="Century Gothic"/>
          </a:endParaRPr>
        </a:p>
      </dgm:t>
    </dgm:pt>
    <dgm:pt modelId="{B5FA6CF0-E0A0-46A0-93C9-B722B31A8A9C}" type="parTrans" cxnId="{78E3C3B3-FD19-41A6-A9CC-BB3375A6FF81}">
      <dgm:prSet/>
      <dgm:spPr/>
      <dgm:t>
        <a:bodyPr/>
        <a:lstStyle/>
        <a:p>
          <a:endParaRPr lang="en-US"/>
        </a:p>
      </dgm:t>
    </dgm:pt>
    <dgm:pt modelId="{F3C03C29-D7FF-4D61-8D75-8B75B2F589EC}" type="sibTrans" cxnId="{78E3C3B3-FD19-41A6-A9CC-BB3375A6FF81}">
      <dgm:prSet/>
      <dgm:spPr/>
      <dgm:t>
        <a:bodyPr/>
        <a:lstStyle/>
        <a:p>
          <a:endParaRPr lang="en-US"/>
        </a:p>
      </dgm:t>
    </dgm:pt>
    <dgm:pt modelId="{CC6B7442-0B72-4EF2-9F13-1325B51AFF9F}">
      <dgm:prSet phldrT="[Text]"/>
      <dgm:spPr/>
      <dgm:t>
        <a:bodyPr/>
        <a:lstStyle/>
        <a:p>
          <a:endParaRPr lang="de-DE" b="0" i="0" dirty="0">
            <a:latin typeface="Century Gothic"/>
          </a:endParaRPr>
        </a:p>
      </dgm:t>
    </dgm:pt>
    <dgm:pt modelId="{E3D139E0-5DC2-4F8E-9F8F-B3F0EBCD4689}" type="parTrans" cxnId="{102D6D4D-90C9-40F4-A001-35DCC329B127}">
      <dgm:prSet/>
      <dgm:spPr/>
      <dgm:t>
        <a:bodyPr/>
        <a:lstStyle/>
        <a:p>
          <a:endParaRPr lang="en-US"/>
        </a:p>
      </dgm:t>
    </dgm:pt>
    <dgm:pt modelId="{FF80E1BA-0D6F-4EE8-9640-892A5897DBCD}" type="sibTrans" cxnId="{102D6D4D-90C9-40F4-A001-35DCC329B127}">
      <dgm:prSet/>
      <dgm:spPr/>
      <dgm:t>
        <a:bodyPr/>
        <a:lstStyle/>
        <a:p>
          <a:endParaRPr lang="en-US"/>
        </a:p>
      </dgm:t>
    </dgm:pt>
    <dgm:pt modelId="{FE0A3CAE-D039-42F2-AF12-1E6F6793A633}">
      <dgm:prSet phldrT="[Text]"/>
      <dgm:spPr/>
      <dgm:t>
        <a:bodyPr/>
        <a:lstStyle/>
        <a:p>
          <a:endParaRPr lang="de-DE" b="0" i="0" dirty="0">
            <a:latin typeface="Century Gothic"/>
          </a:endParaRPr>
        </a:p>
      </dgm:t>
    </dgm:pt>
    <dgm:pt modelId="{7E2ED2D1-AFF4-4DED-BB53-30A310825CE2}" type="parTrans" cxnId="{A6FB3C49-AB75-4315-BB6B-886AA454F16F}">
      <dgm:prSet/>
      <dgm:spPr/>
      <dgm:t>
        <a:bodyPr/>
        <a:lstStyle/>
        <a:p>
          <a:endParaRPr lang="en-US"/>
        </a:p>
      </dgm:t>
    </dgm:pt>
    <dgm:pt modelId="{417BDEF2-191B-4000-BDE8-D3D22A51FCF3}" type="sibTrans" cxnId="{A6FB3C49-AB75-4315-BB6B-886AA454F16F}">
      <dgm:prSet/>
      <dgm:spPr/>
      <dgm:t>
        <a:bodyPr/>
        <a:lstStyle/>
        <a:p>
          <a:endParaRPr lang="en-US"/>
        </a:p>
      </dgm:t>
    </dgm:pt>
    <dgm:pt modelId="{ED5DCCC5-BCA8-4491-AA37-BAF153ECA184}" type="pres">
      <dgm:prSet presAssocID="{90119837-5B71-4D44-BB01-DB0B084933C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9DD881E-A532-414B-870C-8ADE2076F78C}" type="pres">
      <dgm:prSet presAssocID="{477D14C5-CED9-4CFC-B338-DFB0C8090B9F}" presName="parentText" presStyleLbl="node1" presStyleIdx="0" presStyleCnt="3" custLinFactNeighborX="-6" custLinFactNeighborY="503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D5F6E02-AD43-4E7A-935B-DDF5D6C74800}" type="pres">
      <dgm:prSet presAssocID="{477D14C5-CED9-4CFC-B338-DFB0C8090B9F}" presName="childText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1203336-F3DE-4B3A-BCF4-0F68C23AC2BB}" type="pres">
      <dgm:prSet presAssocID="{3C67E77D-62FA-499D-B5E6-E79A091C5267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2956A5-ADC8-4959-B856-589B9D9B9635}" type="pres">
      <dgm:prSet presAssocID="{3C67E77D-62FA-499D-B5E6-E79A091C5267}" presName="childText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64CB5D5-837D-47FC-9E42-A26D800BC695}" type="pres">
      <dgm:prSet presAssocID="{CC6B7442-0B72-4EF2-9F13-1325B51AFF9F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B7B17B-8600-44B0-B235-389E5D71D804}" type="pres">
      <dgm:prSet presAssocID="{CC6B7442-0B72-4EF2-9F13-1325B51AFF9F}" presName="childText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6E7222A-5F84-456A-9806-D51868FAF8A9}" srcId="{3C67E77D-62FA-499D-B5E6-E79A091C5267}" destId="{D6510970-8F9C-4B45-A0F3-6ACB9AA76D40}" srcOrd="0" destOrd="0" parTransId="{7A9FC291-2B6A-4475-8B09-917F9F09E3AB}" sibTransId="{4B87F32C-3630-48F2-9114-4262C0BEEA9E}"/>
    <dgm:cxn modelId="{3656B090-A676-4E00-8A74-815942300152}" type="presOf" srcId="{709ED9DC-E391-4C6C-B788-93F1C2EFB6FD}" destId="{782956A5-ADC8-4959-B856-589B9D9B9635}" srcOrd="0" destOrd="1" presId="urn:microsoft.com/office/officeart/2005/8/layout/vList2"/>
    <dgm:cxn modelId="{A55A44F5-7713-43BE-A80C-9D7C49E6D5AD}" type="presOf" srcId="{D6510970-8F9C-4B45-A0F3-6ACB9AA76D40}" destId="{782956A5-ADC8-4959-B856-589B9D9B9635}" srcOrd="0" destOrd="0" presId="urn:microsoft.com/office/officeart/2005/8/layout/vList2"/>
    <dgm:cxn modelId="{96956FBE-70C8-4F89-BD0B-33093C0F439D}" type="presOf" srcId="{3C67E77D-62FA-499D-B5E6-E79A091C5267}" destId="{81203336-F3DE-4B3A-BCF4-0F68C23AC2BB}" srcOrd="0" destOrd="0" presId="urn:microsoft.com/office/officeart/2005/8/layout/vList2"/>
    <dgm:cxn modelId="{32AA6160-4426-4C4D-93AE-E2F474E37AD9}" srcId="{90119837-5B71-4D44-BB01-DB0B084933C8}" destId="{3C67E77D-62FA-499D-B5E6-E79A091C5267}" srcOrd="1" destOrd="0" parTransId="{5337D229-E330-4525-B0FA-14EC5A80604A}" sibTransId="{C056AC5D-B04E-4376-A1CB-3EAB7BE5AF5B}"/>
    <dgm:cxn modelId="{0F1F224B-6995-4D7E-B65E-FDD2121E7EA2}" type="presOf" srcId="{FE0A3CAE-D039-42F2-AF12-1E6F6793A633}" destId="{08B7B17B-8600-44B0-B235-389E5D71D804}" srcOrd="0" destOrd="0" presId="urn:microsoft.com/office/officeart/2005/8/layout/vList2"/>
    <dgm:cxn modelId="{5BDE416F-F97E-4F73-BE1A-C12EA4F60682}" type="presOf" srcId="{90119837-5B71-4D44-BB01-DB0B084933C8}" destId="{ED5DCCC5-BCA8-4491-AA37-BAF153ECA184}" srcOrd="0" destOrd="0" presId="urn:microsoft.com/office/officeart/2005/8/layout/vList2"/>
    <dgm:cxn modelId="{A6FB3C49-AB75-4315-BB6B-886AA454F16F}" srcId="{CC6B7442-0B72-4EF2-9F13-1325B51AFF9F}" destId="{FE0A3CAE-D039-42F2-AF12-1E6F6793A633}" srcOrd="0" destOrd="0" parTransId="{7E2ED2D1-AFF4-4DED-BB53-30A310825CE2}" sibTransId="{417BDEF2-191B-4000-BDE8-D3D22A51FCF3}"/>
    <dgm:cxn modelId="{594ECC8D-94FA-41B7-9F5F-6B7A67E36EF5}" type="presOf" srcId="{C111C18A-FD96-4E63-821A-54D70D8DC65F}" destId="{CD5F6E02-AD43-4E7A-935B-DDF5D6C74800}" srcOrd="0" destOrd="0" presId="urn:microsoft.com/office/officeart/2005/8/layout/vList2"/>
    <dgm:cxn modelId="{7D461F02-AB37-447A-AC6B-D31C4D2EC6A9}" srcId="{90119837-5B71-4D44-BB01-DB0B084933C8}" destId="{477D14C5-CED9-4CFC-B338-DFB0C8090B9F}" srcOrd="0" destOrd="0" parTransId="{92DFCBC7-BC14-4697-8ECD-BF0D5B1EDA3B}" sibTransId="{87E3C0DB-7BEE-424E-8E11-B838D238D595}"/>
    <dgm:cxn modelId="{78E3C3B3-FD19-41A6-A9CC-BB3375A6FF81}" srcId="{3C67E77D-62FA-499D-B5E6-E79A091C5267}" destId="{709ED9DC-E391-4C6C-B788-93F1C2EFB6FD}" srcOrd="1" destOrd="0" parTransId="{B5FA6CF0-E0A0-46A0-93C9-B722B31A8A9C}" sibTransId="{F3C03C29-D7FF-4D61-8D75-8B75B2F589EC}"/>
    <dgm:cxn modelId="{FFD8B471-C98F-4DB5-8DE3-2AB7E896ADD5}" srcId="{477D14C5-CED9-4CFC-B338-DFB0C8090B9F}" destId="{C111C18A-FD96-4E63-821A-54D70D8DC65F}" srcOrd="0" destOrd="0" parTransId="{83BE74EF-FAB4-45A2-BBED-7CD5259AB210}" sibTransId="{B4F34DE2-2DAE-4F88-8C78-BD8892EBF4FF}"/>
    <dgm:cxn modelId="{102D6D4D-90C9-40F4-A001-35DCC329B127}" srcId="{90119837-5B71-4D44-BB01-DB0B084933C8}" destId="{CC6B7442-0B72-4EF2-9F13-1325B51AFF9F}" srcOrd="2" destOrd="0" parTransId="{E3D139E0-5DC2-4F8E-9F8F-B3F0EBCD4689}" sibTransId="{FF80E1BA-0D6F-4EE8-9640-892A5897DBCD}"/>
    <dgm:cxn modelId="{139D5BB1-09CB-45F8-9347-D7764258A754}" type="presOf" srcId="{CC6B7442-0B72-4EF2-9F13-1325B51AFF9F}" destId="{D64CB5D5-837D-47FC-9E42-A26D800BC695}" srcOrd="0" destOrd="0" presId="urn:microsoft.com/office/officeart/2005/8/layout/vList2"/>
    <dgm:cxn modelId="{8D0A4494-246A-45A7-AB6A-CDBC9E33ECD3}" type="presOf" srcId="{477D14C5-CED9-4CFC-B338-DFB0C8090B9F}" destId="{A9DD881E-A532-414B-870C-8ADE2076F78C}" srcOrd="0" destOrd="0" presId="urn:microsoft.com/office/officeart/2005/8/layout/vList2"/>
    <dgm:cxn modelId="{0910C0A3-A67A-496C-8A74-C4E35FED4675}" type="presParOf" srcId="{ED5DCCC5-BCA8-4491-AA37-BAF153ECA184}" destId="{A9DD881E-A532-414B-870C-8ADE2076F78C}" srcOrd="0" destOrd="0" presId="urn:microsoft.com/office/officeart/2005/8/layout/vList2"/>
    <dgm:cxn modelId="{9334B2F5-7FCF-4B1F-B6AA-DB249F4421A1}" type="presParOf" srcId="{ED5DCCC5-BCA8-4491-AA37-BAF153ECA184}" destId="{CD5F6E02-AD43-4E7A-935B-DDF5D6C74800}" srcOrd="1" destOrd="0" presId="urn:microsoft.com/office/officeart/2005/8/layout/vList2"/>
    <dgm:cxn modelId="{4F4F04E9-8CC4-46EA-94F2-D97F126F4DA5}" type="presParOf" srcId="{ED5DCCC5-BCA8-4491-AA37-BAF153ECA184}" destId="{81203336-F3DE-4B3A-BCF4-0F68C23AC2BB}" srcOrd="2" destOrd="0" presId="urn:microsoft.com/office/officeart/2005/8/layout/vList2"/>
    <dgm:cxn modelId="{9E10C16C-1E52-4EC3-8CA1-A7C07C605948}" type="presParOf" srcId="{ED5DCCC5-BCA8-4491-AA37-BAF153ECA184}" destId="{782956A5-ADC8-4959-B856-589B9D9B9635}" srcOrd="3" destOrd="0" presId="urn:microsoft.com/office/officeart/2005/8/layout/vList2"/>
    <dgm:cxn modelId="{8E5B4048-9D19-4E76-9DF1-CC741CEADF9A}" type="presParOf" srcId="{ED5DCCC5-BCA8-4491-AA37-BAF153ECA184}" destId="{D64CB5D5-837D-47FC-9E42-A26D800BC695}" srcOrd="4" destOrd="0" presId="urn:microsoft.com/office/officeart/2005/8/layout/vList2"/>
    <dgm:cxn modelId="{3160F1A4-3C45-478F-BAAB-DEF3A5444A4A}" type="presParOf" srcId="{ED5DCCC5-BCA8-4491-AA37-BAF153ECA184}" destId="{08B7B17B-8600-44B0-B235-389E5D71D804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DD881E-A532-414B-870C-8ADE2076F78C}">
      <dsp:nvSpPr>
        <dsp:cNvPr id="0" name=""/>
        <dsp:cNvSpPr/>
      </dsp:nvSpPr>
      <dsp:spPr>
        <a:xfrm>
          <a:off x="0" y="49448"/>
          <a:ext cx="4976813" cy="71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3800" b="0" i="0" kern="1200" dirty="0">
            <a:latin typeface="Century Gothic"/>
          </a:endParaRPr>
        </a:p>
      </dsp:txBody>
      <dsp:txXfrm>
        <a:off x="34726" y="84174"/>
        <a:ext cx="4907361" cy="641908"/>
      </dsp:txXfrm>
    </dsp:sp>
    <dsp:sp modelId="{CD5F6E02-AD43-4E7A-935B-DDF5D6C74800}">
      <dsp:nvSpPr>
        <dsp:cNvPr id="0" name=""/>
        <dsp:cNvSpPr/>
      </dsp:nvSpPr>
      <dsp:spPr>
        <a:xfrm>
          <a:off x="0" y="729117"/>
          <a:ext cx="4976813" cy="6292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8014" tIns="48260" rIns="270256" bIns="48260" numCol="1" spcCol="1270" anchor="t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de-DE" sz="3000" b="0" i="0" kern="1200" dirty="0">
            <a:latin typeface="Century Gothic"/>
          </a:endParaRPr>
        </a:p>
      </dsp:txBody>
      <dsp:txXfrm>
        <a:off x="0" y="729117"/>
        <a:ext cx="4976813" cy="629280"/>
      </dsp:txXfrm>
    </dsp:sp>
    <dsp:sp modelId="{81203336-F3DE-4B3A-BCF4-0F68C23AC2BB}">
      <dsp:nvSpPr>
        <dsp:cNvPr id="0" name=""/>
        <dsp:cNvSpPr/>
      </dsp:nvSpPr>
      <dsp:spPr>
        <a:xfrm>
          <a:off x="0" y="1358397"/>
          <a:ext cx="4976813" cy="71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3800" b="0" i="0" kern="1200" dirty="0">
            <a:latin typeface="Century Gothic"/>
          </a:endParaRPr>
        </a:p>
      </dsp:txBody>
      <dsp:txXfrm>
        <a:off x="34726" y="1393123"/>
        <a:ext cx="4907361" cy="641908"/>
      </dsp:txXfrm>
    </dsp:sp>
    <dsp:sp modelId="{782956A5-ADC8-4959-B856-589B9D9B9635}">
      <dsp:nvSpPr>
        <dsp:cNvPr id="0" name=""/>
        <dsp:cNvSpPr/>
      </dsp:nvSpPr>
      <dsp:spPr>
        <a:xfrm>
          <a:off x="0" y="2069757"/>
          <a:ext cx="4976813" cy="10422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8014" tIns="48260" rIns="270256" bIns="48260" numCol="1" spcCol="1270" anchor="t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de-DE" sz="3000" b="0" i="0" kern="1200" dirty="0">
            <a:latin typeface="Century Gothic"/>
          </a:endParaRPr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de-DE" sz="3000" b="0" i="0" kern="1200" dirty="0">
            <a:latin typeface="Century Gothic"/>
          </a:endParaRPr>
        </a:p>
      </dsp:txBody>
      <dsp:txXfrm>
        <a:off x="0" y="2069757"/>
        <a:ext cx="4976813" cy="1042245"/>
      </dsp:txXfrm>
    </dsp:sp>
    <dsp:sp modelId="{D64CB5D5-837D-47FC-9E42-A26D800BC695}">
      <dsp:nvSpPr>
        <dsp:cNvPr id="0" name=""/>
        <dsp:cNvSpPr/>
      </dsp:nvSpPr>
      <dsp:spPr>
        <a:xfrm>
          <a:off x="0" y="3112002"/>
          <a:ext cx="4976813" cy="71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3800" b="0" i="0" kern="1200" dirty="0">
            <a:latin typeface="Century Gothic"/>
          </a:endParaRPr>
        </a:p>
      </dsp:txBody>
      <dsp:txXfrm>
        <a:off x="34726" y="3146728"/>
        <a:ext cx="4907361" cy="641908"/>
      </dsp:txXfrm>
    </dsp:sp>
    <dsp:sp modelId="{08B7B17B-8600-44B0-B235-389E5D71D804}">
      <dsp:nvSpPr>
        <dsp:cNvPr id="0" name=""/>
        <dsp:cNvSpPr/>
      </dsp:nvSpPr>
      <dsp:spPr>
        <a:xfrm>
          <a:off x="0" y="3823362"/>
          <a:ext cx="4976813" cy="6292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8014" tIns="48260" rIns="270256" bIns="48260" numCol="1" spcCol="1270" anchor="t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de-DE" sz="3000" b="0" i="0" kern="1200" dirty="0">
            <a:latin typeface="Century Gothic"/>
          </a:endParaRPr>
        </a:p>
      </dsp:txBody>
      <dsp:txXfrm>
        <a:off x="0" y="3823362"/>
        <a:ext cx="4976813" cy="6292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leichschenkliges Dreieck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>
              <a:solidFill>
                <a:schemeClr val="tx2"/>
              </a:solidFill>
            </a:endParaRPr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73C59C-4E16-4A64-A766-34DB213E11B3}" type="datetimeFigureOut">
              <a:rPr lang="de-DE">
                <a:solidFill>
                  <a:schemeClr val="tx2"/>
                </a:solidFill>
              </a:rPr>
              <a:t>08.06.2015</a:t>
            </a:fld>
            <a:endParaRPr>
              <a:solidFill>
                <a:schemeClr val="tx2"/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>
              <a:solidFill>
                <a:schemeClr val="tx2"/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D77566-CD65-4859-9FA1-43956DC85B8C}" type="slidenum">
              <a:rPr>
                <a:solidFill>
                  <a:schemeClr val="tx2"/>
                </a:solidFill>
              </a:rPr>
              <a:t>‹Nr.›</a:t>
            </a:fld>
            <a:endParaRPr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7983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leichschenkliges Dreieck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95CF31C-F757-429C-A789-86504F04C3BE}" type="datetimeFigureOut">
              <a:rPr lang="de-DE"/>
              <a:pPr/>
              <a:t>08.06.2015</a:t>
            </a:fld>
            <a:endParaRPr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Textmasterformat bearbeiten</a:t>
            </a:r>
          </a:p>
          <a:p>
            <a:pPr lvl="1"/>
            <a:r>
              <a:rPr/>
              <a:t>Zweite Ebene</a:t>
            </a:r>
          </a:p>
          <a:p>
            <a:pPr lvl="2"/>
            <a:r>
              <a:rPr/>
              <a:t>Dritte Ebene</a:t>
            </a:r>
          </a:p>
          <a:p>
            <a:pPr lvl="3"/>
            <a:r>
              <a:rPr/>
              <a:t>Vierte Ebene</a:t>
            </a:r>
          </a:p>
          <a:p>
            <a:pPr lvl="4"/>
            <a:r>
              <a:rPr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8796F01-7154-41E0-B48B-A6921757531A}" type="slidenum">
              <a:rPr/>
              <a:pPr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4077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672383" y="1498601"/>
            <a:ext cx="7008574" cy="3298825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5400" cap="none" baseline="0"/>
            </a:lvl1pPr>
          </a:lstStyle>
          <a:p>
            <a:r>
              <a:rPr lang="de-DE" noProof="0" smtClean="0"/>
              <a:t>Titelmasterformat durch Klicken bearbeiten</a:t>
            </a:r>
            <a:endParaRPr lang="de-DE" noProof="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4672383" y="4927600"/>
            <a:ext cx="7008574" cy="1244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noProof="0" smtClean="0"/>
              <a:t>Formatvorlage des Untertitelmasters durch Klicken bearbeiten</a:t>
            </a:r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3222770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 smtClean="0"/>
              <a:t>Titelmasterformat durch Klicken bearbeiten</a:t>
            </a:r>
            <a:endParaRPr lang="de-DE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de-DE" noProof="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A30F4-0B4E-4E4B-BC36-C30CD13F4E17}" type="datetimeFigureOut">
              <a:rPr lang="de-DE" noProof="0" smtClean="0"/>
              <a:t>08.06.2015</a:t>
            </a:fld>
            <a:endParaRPr lang="de-DE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noProof="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0BA0E-20D0-4E7C-B286-26C960A6788F}" type="slidenum">
              <a:rPr lang="de-DE" noProof="0" smtClean="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1563524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12589" y="4445000"/>
            <a:ext cx="7008574" cy="1930400"/>
          </a:xfrm>
        </p:spPr>
        <p:txBody>
          <a:bodyPr anchor="t">
            <a:normAutofit/>
          </a:bodyPr>
          <a:lstStyle>
            <a:lvl1pPr algn="l">
              <a:defRPr sz="5400" b="0" cap="none" baseline="0"/>
            </a:lvl1pPr>
          </a:lstStyle>
          <a:p>
            <a:r>
              <a:rPr lang="de-DE" noProof="0" smtClean="0"/>
              <a:t>Titelmasterformat durch Klicken bearbeiten</a:t>
            </a:r>
            <a:endParaRPr lang="de-DE" noProof="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12589" y="3124200"/>
            <a:ext cx="7008574" cy="1296987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60949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noProof="0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1963402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 smtClean="0"/>
              <a:t>Titelmasterformat durch Klicken bearbeiten</a:t>
            </a:r>
            <a:endParaRPr lang="de-DE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117309" y="1701800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de-DE" noProof="0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297559" y="1701800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de-DE" noProof="0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de-DE" noProof="0" smtClean="0"/>
              <a:t>08.06.2015</a:t>
            </a:fld>
            <a:endParaRPr lang="de-DE" noProof="0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noProof="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de-DE" noProof="0" smtClean="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3489339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noProof="0" smtClean="0"/>
              <a:t>Titelmasterformat durch Klicken bearbeiten</a:t>
            </a:r>
            <a:endParaRPr lang="de-DE" noProof="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121372" y="1608836"/>
            <a:ext cx="4973041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de-DE" noProof="0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1117309" y="2209800"/>
            <a:ext cx="4977104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de-DE" noProof="0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301622" y="1608836"/>
            <a:ext cx="4973041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de-DE" noProof="0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297559" y="2209800"/>
            <a:ext cx="4977104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de-DE" noProof="0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de-DE" noProof="0" smtClean="0"/>
              <a:t>08.06.2015</a:t>
            </a:fld>
            <a:endParaRPr lang="de-DE" noProof="0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noProof="0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de-DE" noProof="0" smtClean="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355283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 smtClean="0"/>
              <a:t>Titelmasterformat durch Klicken bearbeiten</a:t>
            </a:r>
            <a:endParaRPr lang="de-DE" noProof="0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de-DE" noProof="0" smtClean="0"/>
              <a:t>08.06.2015</a:t>
            </a:fld>
            <a:endParaRPr lang="de-DE" noProof="0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noProof="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de-DE" noProof="0" smtClean="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3516763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de-DE" noProof="0" smtClean="0"/>
              <a:t>08.06.2015</a:t>
            </a:fld>
            <a:endParaRPr lang="de-DE" noProof="0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de-DE" noProof="0" smtClean="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2068731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/>
        </p:nvSpPr>
        <p:spPr>
          <a:xfrm>
            <a:off x="3961368" y="0"/>
            <a:ext cx="7922736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de-DE" noProof="0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04721" y="1701800"/>
            <a:ext cx="3351927" cy="2844800"/>
          </a:xfrm>
        </p:spPr>
        <p:txBody>
          <a:bodyPr anchor="b">
            <a:normAutofit/>
          </a:bodyPr>
          <a:lstStyle>
            <a:lvl1pPr algn="l">
              <a:defRPr sz="2000" b="1"/>
            </a:lvl1pPr>
          </a:lstStyle>
          <a:p>
            <a:r>
              <a:rPr lang="de-DE" noProof="0" smtClean="0"/>
              <a:t>Titelmasterformat durch Klicken bearbeiten</a:t>
            </a:r>
            <a:endParaRPr lang="de-DE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469236" y="482600"/>
            <a:ext cx="6805427" cy="5892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de-DE" noProof="0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04721" y="4648200"/>
            <a:ext cx="3351927" cy="17272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de-DE" noProof="0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BF754-515F-40B9-8D24-D54D5825B3D0}" type="datetimeFigureOut">
              <a:rPr lang="de-DE" noProof="0" smtClean="0"/>
              <a:t>08.06.2015</a:t>
            </a:fld>
            <a:endParaRPr lang="de-DE" noProof="0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noProof="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 lang="de-DE" noProof="0" smtClean="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1968072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/>
        </p:nvSpPr>
        <p:spPr>
          <a:xfrm>
            <a:off x="2082258" y="0"/>
            <a:ext cx="802431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de-DE" noProof="0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437765" y="4800600"/>
            <a:ext cx="7313295" cy="762000"/>
          </a:xfrm>
        </p:spPr>
        <p:txBody>
          <a:bodyPr anchor="b">
            <a:normAutofit/>
          </a:bodyPr>
          <a:lstStyle>
            <a:lvl1pPr algn="l">
              <a:defRPr sz="2000" b="1"/>
            </a:lvl1pPr>
          </a:lstStyle>
          <a:p>
            <a:r>
              <a:rPr lang="de-DE" noProof="0" smtClean="0"/>
              <a:t>Titelmasterformat durch Klicken bearbeiten</a:t>
            </a:r>
            <a:endParaRPr lang="de-DE" noProof="0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2437765" y="279401"/>
            <a:ext cx="7313295" cy="4448175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r>
              <a:rPr lang="de-DE" noProof="0" smtClean="0"/>
              <a:t>Bild durch Klicken auf Symbol hinzufügen</a:t>
            </a:r>
            <a:endParaRPr lang="de-DE" noProof="0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437765" y="5562600"/>
            <a:ext cx="7313295" cy="8128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de-DE" noProof="0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BF754-515F-40B9-8D24-D54D5825B3D0}" type="datetimeFigureOut">
              <a:rPr lang="de-DE" noProof="0" smtClean="0"/>
              <a:t>08.06.2015</a:t>
            </a:fld>
            <a:endParaRPr lang="de-DE" noProof="0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noProof="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 lang="de-DE" noProof="0" smtClean="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1221337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 smtClean="0"/>
              <a:t>Titelmasterformat durch Klicken bearbeiten</a:t>
            </a:r>
            <a:endParaRPr lang="de-DE" noProof="0" dirty="0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de-DE" noProof="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CB6C2-1084-4AED-A74A-DF028B0094EA}" type="datetimeFigureOut">
              <a:rPr lang="de-DE" noProof="0" smtClean="0"/>
              <a:t>08.06.2015</a:t>
            </a:fld>
            <a:endParaRPr lang="de-DE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noProof="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 lang="de-DE" noProof="0" smtClean="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1010434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9852633" y="274638"/>
            <a:ext cx="1422030" cy="5897561"/>
          </a:xfrm>
        </p:spPr>
        <p:txBody>
          <a:bodyPr vert="eaVert"/>
          <a:lstStyle/>
          <a:p>
            <a:r>
              <a:rPr lang="de-DE" noProof="0" smtClean="0"/>
              <a:t>Titelmasterformat durch Klicken bearbeiten</a:t>
            </a:r>
            <a:endParaRPr lang="de-DE" noProof="0" dirty="0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1117309" y="274638"/>
            <a:ext cx="8532178" cy="5897561"/>
          </a:xfrm>
        </p:spPr>
        <p:txBody>
          <a:bodyPr vert="eaVert"/>
          <a:lstStyle/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de-DE" noProof="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CB6C2-1084-4AED-A74A-DF028B0094EA}" type="datetimeFigureOut">
              <a:rPr lang="de-DE" noProof="0" smtClean="0"/>
              <a:t>08.06.2015</a:t>
            </a:fld>
            <a:endParaRPr lang="de-DE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noProof="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 lang="de-DE" noProof="0" smtClean="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3650715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/>
        </p:nvSpPr>
        <p:spPr>
          <a:xfrm>
            <a:off x="304721" y="0"/>
            <a:ext cx="11579384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de-DE" noProof="0" dirty="0"/>
          </a:p>
        </p:txBody>
      </p:sp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397000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r>
              <a:rPr lang="de-DE" noProof="0" dirty="0" smtClean="0"/>
              <a:t>Titelmasterformat durch Klicken bearbeiten</a:t>
            </a:r>
            <a:endParaRPr lang="de-DE" noProof="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117309" y="1701800"/>
            <a:ext cx="10157354" cy="44704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de-DE" noProof="0" dirty="0" smtClean="0"/>
              <a:t>Textmasterformat bearbeiten</a:t>
            </a:r>
          </a:p>
          <a:p>
            <a:pPr lvl="1"/>
            <a:r>
              <a:rPr lang="de-DE" noProof="0" dirty="0" smtClean="0"/>
              <a:t>Zweite Ebene</a:t>
            </a:r>
          </a:p>
          <a:p>
            <a:pPr lvl="2"/>
            <a:r>
              <a:rPr lang="de-DE" noProof="0" dirty="0" smtClean="0"/>
              <a:t>Dritte Ebene</a:t>
            </a:r>
          </a:p>
          <a:p>
            <a:pPr lvl="3"/>
            <a:r>
              <a:rPr lang="de-DE" noProof="0" dirty="0" smtClean="0"/>
              <a:t>Vierte Ebene</a:t>
            </a:r>
          </a:p>
          <a:p>
            <a:pPr lvl="4"/>
            <a:r>
              <a:rPr lang="de-DE" noProof="0" dirty="0" smtClean="0"/>
              <a:t>Fünfte Ebene</a:t>
            </a:r>
            <a:endParaRPr lang="de-DE" noProof="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1117309" y="6400801"/>
            <a:ext cx="2742486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l">
              <a:defRPr sz="12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fld id="{2DD204D1-F9BD-4643-8480-6EA41EB484F1}" type="datetimeFigureOut">
              <a:rPr lang="de-DE" noProof="0" smtClean="0"/>
              <a:pPr/>
              <a:t>08.06.2015</a:t>
            </a:fld>
            <a:endParaRPr lang="de-DE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907842" y="6400801"/>
            <a:ext cx="6216301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ctr">
              <a:defRPr sz="12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endParaRPr lang="de-DE" noProof="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10167146" y="6400801"/>
            <a:ext cx="1107518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r">
              <a:defRPr sz="12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fld id="{EB37DED6-D4C7-42EE-AB49-D2E39E64FDE4}" type="slidenum">
              <a:rPr lang="de-DE" noProof="0" smtClean="0"/>
              <a:pPr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1544047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9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75" r:id="rId8"/>
    <p:sldLayoutId id="2147483676" r:id="rId9"/>
    <p:sldLayoutId id="2147483677" r:id="rId10"/>
    <p:sldLayoutId id="2147483678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1218987" rtl="0" eaLnBrk="1" latinLnBrk="0" hangingPunct="1">
        <a:lnSpc>
          <a:spcPct val="85000"/>
        </a:lnSpc>
        <a:spcBef>
          <a:spcPct val="0"/>
        </a:spcBef>
        <a:buNone/>
        <a:tabLst/>
        <a:defRPr sz="4400" kern="1200" cap="none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47" indent="-304747" algn="l" defTabSz="1218987" rtl="0" eaLnBrk="1" latinLnBrk="0" hangingPunct="1">
        <a:lnSpc>
          <a:spcPct val="95000"/>
        </a:lnSpc>
        <a:spcBef>
          <a:spcPts val="1866"/>
        </a:spcBef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31392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58037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584683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11328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437973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864619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91264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78859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672383" y="1498601"/>
            <a:ext cx="7008574" cy="3298551"/>
          </a:xfrm>
        </p:spPr>
        <p:txBody>
          <a:bodyPr/>
          <a:lstStyle/>
          <a:p>
            <a:pPr algn="l" defTabSz="1218987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de-DE" sz="5400" b="0" i="0" baseline="0" dirty="0" smtClean="0">
                <a:solidFill>
                  <a:srgbClr val="374C81"/>
                </a:solidFill>
                <a:latin typeface="Century Gothic"/>
              </a:rPr>
              <a:t>Effektive und effiziente</a:t>
            </a:r>
            <a:r>
              <a:rPr lang="de-DE" sz="5400" b="0" i="0" dirty="0" smtClean="0">
                <a:solidFill>
                  <a:srgbClr val="374C81"/>
                </a:solidFill>
                <a:latin typeface="Century Gothic"/>
              </a:rPr>
              <a:t> Studienplanung </a:t>
            </a:r>
            <a:br>
              <a:rPr lang="de-DE" sz="5400" b="0" i="0" dirty="0" smtClean="0">
                <a:solidFill>
                  <a:srgbClr val="374C81"/>
                </a:solidFill>
                <a:latin typeface="Century Gothic"/>
              </a:rPr>
            </a:br>
            <a:r>
              <a:rPr lang="de-DE" sz="5400" b="0" i="0" dirty="0" smtClean="0">
                <a:solidFill>
                  <a:srgbClr val="374C81"/>
                </a:solidFill>
                <a:latin typeface="Century Gothic"/>
              </a:rPr>
              <a:t>und -organisation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50340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/>
          <p:cNvSpPr>
            <a:spLocks noGrp="1"/>
          </p:cNvSpPr>
          <p:nvPr>
            <p:ph type="title"/>
          </p:nvPr>
        </p:nvSpPr>
        <p:spPr>
          <a:xfrm>
            <a:off x="4726259" y="76200"/>
            <a:ext cx="6548403" cy="1397000"/>
          </a:xfrm>
        </p:spPr>
        <p:txBody>
          <a:bodyPr/>
          <a:lstStyle/>
          <a:p>
            <a:pPr algn="l" defTabSz="1218987">
              <a:lnSpc>
                <a:spcPct val="85000"/>
              </a:lnSpc>
              <a:spcBef>
                <a:spcPct val="0"/>
              </a:spcBef>
              <a:buNone/>
            </a:pPr>
            <a:r>
              <a:rPr lang="de-DE" sz="4400" b="0" i="0" baseline="0" dirty="0" smtClean="0">
                <a:solidFill>
                  <a:srgbClr val="374C81"/>
                </a:solidFill>
                <a:latin typeface="Century Gothic"/>
              </a:rPr>
              <a:t>Inhalt</a:t>
            </a:r>
            <a:endParaRPr lang="de-DE" dirty="0"/>
          </a:p>
        </p:txBody>
      </p:sp>
      <p:sp>
        <p:nvSpPr>
          <p:cNvPr id="14" name="Inhaltsplatzhalter 13"/>
          <p:cNvSpPr>
            <a:spLocks noGrp="1"/>
          </p:cNvSpPr>
          <p:nvPr>
            <p:ph idx="1"/>
          </p:nvPr>
        </p:nvSpPr>
        <p:spPr>
          <a:xfrm>
            <a:off x="3286099" y="2204864"/>
            <a:ext cx="7988563" cy="3967336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00000"/>
              </a:lnSpc>
              <a:spcBef>
                <a:spcPts val="400"/>
              </a:spcBef>
              <a:buClr>
                <a:srgbClr val="374C81"/>
              </a:buClr>
              <a:buNone/>
            </a:pPr>
            <a:r>
              <a:rPr lang="de-DE" dirty="0" smtClean="0"/>
              <a:t>1) Definition </a:t>
            </a:r>
            <a:r>
              <a:rPr lang="de-DE" dirty="0"/>
              <a:t>Effektiv und </a:t>
            </a:r>
            <a:r>
              <a:rPr lang="de-DE" dirty="0" smtClean="0"/>
              <a:t>Effizient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buClr>
                <a:srgbClr val="374C81"/>
              </a:buClr>
              <a:buNone/>
            </a:pPr>
            <a:r>
              <a:rPr lang="de-DE" dirty="0" smtClean="0"/>
              <a:t>2) Prinzipien des Zeitmanagements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buClr>
                <a:srgbClr val="374C81"/>
              </a:buClr>
              <a:buNone/>
            </a:pPr>
            <a:r>
              <a:rPr lang="de-DE" dirty="0" smtClean="0"/>
              <a:t>3) Das Arbeitsumfeld 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buClr>
                <a:srgbClr val="374C81"/>
              </a:buClr>
              <a:buNone/>
            </a:pPr>
            <a:r>
              <a:rPr lang="de-DE" dirty="0" smtClean="0"/>
              <a:t>4) Persönliche Ziele 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buClr>
                <a:srgbClr val="374C81"/>
              </a:buClr>
              <a:buNone/>
            </a:pPr>
            <a:r>
              <a:rPr lang="de-DE" dirty="0" smtClean="0"/>
              <a:t>5) Studentische Ziele 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buClr>
                <a:srgbClr val="374C81"/>
              </a:buClr>
              <a:buNone/>
            </a:pPr>
            <a:r>
              <a:rPr lang="de-DE" dirty="0" smtClean="0"/>
              <a:t>6) Zeiteinteilungshelfer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buClr>
                <a:srgbClr val="374C81"/>
              </a:buClr>
              <a:buNone/>
            </a:pPr>
            <a:r>
              <a:rPr lang="de-DE" dirty="0" smtClean="0"/>
              <a:t>7) Zeitpläne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buClr>
                <a:srgbClr val="374C81"/>
              </a:buClr>
              <a:buNone/>
            </a:pPr>
            <a:r>
              <a:rPr lang="de-DE" dirty="0" smtClean="0"/>
              <a:t>7.1.) Prioritäten setzen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buClr>
                <a:srgbClr val="374C81"/>
              </a:buClr>
              <a:buNone/>
            </a:pPr>
            <a:r>
              <a:rPr lang="de-DE" dirty="0" smtClean="0"/>
              <a:t>7.2.) Pausen einplanen</a:t>
            </a:r>
            <a:r>
              <a:rPr lang="de-DE" dirty="0"/>
              <a:t/>
            </a:r>
            <a:br>
              <a:rPr lang="de-DE" dirty="0"/>
            </a:br>
            <a:r>
              <a:rPr lang="de-DE" dirty="0"/>
              <a:t/>
            </a:r>
            <a:br>
              <a:rPr lang="de-DE" dirty="0"/>
            </a:br>
            <a:r>
              <a:rPr lang="de-DE" dirty="0"/>
              <a:t/>
            </a:r>
            <a:br>
              <a:rPr lang="de-DE" dirty="0"/>
            </a:b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11182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1) Definition Effektiv </a:t>
            </a:r>
            <a:br>
              <a:rPr lang="de-DE" dirty="0"/>
            </a:br>
            <a:r>
              <a:rPr lang="de-DE" dirty="0"/>
              <a:t>und Effizient</a:t>
            </a:r>
            <a:br>
              <a:rPr lang="de-DE" dirty="0"/>
            </a:br>
            <a:r>
              <a:rPr lang="de-DE" dirty="0"/>
              <a:t>2) Prinzipien des Zeitmanagements</a:t>
            </a:r>
            <a:br>
              <a:rPr lang="de-DE" dirty="0"/>
            </a:br>
            <a:r>
              <a:rPr lang="de-DE" dirty="0"/>
              <a:t>3) Das Arbeitsumfeld </a:t>
            </a:r>
            <a:br>
              <a:rPr lang="de-DE" dirty="0"/>
            </a:br>
            <a:r>
              <a:rPr lang="de-DE" dirty="0"/>
              <a:t>4) Persönliche Ziele </a:t>
            </a:r>
            <a:br>
              <a:rPr lang="de-DE" dirty="0"/>
            </a:br>
            <a:r>
              <a:rPr lang="de-DE" dirty="0"/>
              <a:t>5) Studentische Ziele </a:t>
            </a:r>
            <a:br>
              <a:rPr lang="de-DE" dirty="0"/>
            </a:br>
            <a:r>
              <a:rPr lang="de-DE" dirty="0"/>
              <a:t>6) Zeiteinteilungshelfer</a:t>
            </a:r>
            <a:br>
              <a:rPr lang="de-DE" dirty="0"/>
            </a:br>
            <a:r>
              <a:rPr lang="de-DE" dirty="0"/>
              <a:t>7) Zeitpläne</a:t>
            </a:r>
            <a:br>
              <a:rPr lang="de-DE" dirty="0"/>
            </a:br>
            <a:r>
              <a:rPr lang="de-DE" dirty="0"/>
              <a:t>7.1.) Prioritäten setzen</a:t>
            </a:r>
            <a:br>
              <a:rPr lang="de-DE" dirty="0"/>
            </a:br>
            <a:r>
              <a:rPr lang="de-DE" dirty="0"/>
              <a:t>7.2.) Pausen einplanen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870276" y="1701800"/>
            <a:ext cx="6548403" cy="4026520"/>
          </a:xfrm>
        </p:spPr>
        <p:txBody>
          <a:bodyPr/>
          <a:lstStyle/>
          <a:p>
            <a:pPr marL="0" indent="0" algn="ctr">
              <a:buNone/>
            </a:pPr>
            <a:r>
              <a:rPr lang="de-DE" b="1" dirty="0" smtClean="0"/>
              <a:t>Definitionen</a:t>
            </a:r>
          </a:p>
          <a:p>
            <a:pPr marL="0" indent="0">
              <a:buNone/>
            </a:pPr>
            <a:endParaRPr lang="de-DE" b="1" dirty="0"/>
          </a:p>
          <a:p>
            <a:pPr marL="457200" indent="-457200" algn="ctr">
              <a:buAutoNum type="arabicPeriod"/>
            </a:pPr>
            <a:r>
              <a:rPr lang="de-DE" dirty="0" smtClean="0"/>
              <a:t>Die </a:t>
            </a:r>
            <a:r>
              <a:rPr lang="de-DE" dirty="0"/>
              <a:t>richtigen Dinge tun.</a:t>
            </a:r>
          </a:p>
          <a:p>
            <a:pPr marL="0" indent="0" algn="ctr">
              <a:buNone/>
            </a:pPr>
            <a:endParaRPr lang="de-DE" dirty="0" smtClean="0"/>
          </a:p>
          <a:p>
            <a:pPr marL="0" indent="0" algn="ctr">
              <a:buNone/>
            </a:pPr>
            <a:r>
              <a:rPr lang="de-DE" dirty="0" smtClean="0"/>
              <a:t>2</a:t>
            </a:r>
            <a:r>
              <a:rPr lang="de-DE" dirty="0"/>
              <a:t>.  Die Dinge richtig tun.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836392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1) Definition Effektiv </a:t>
            </a:r>
            <a:br>
              <a:rPr lang="de-DE" dirty="0"/>
            </a:br>
            <a:r>
              <a:rPr lang="de-DE" dirty="0"/>
              <a:t>und Effizient</a:t>
            </a:r>
            <a:br>
              <a:rPr lang="de-DE" dirty="0"/>
            </a:br>
            <a:r>
              <a:rPr lang="de-DE" dirty="0"/>
              <a:t>2) Prinzipien des Zeitmanagements</a:t>
            </a:r>
            <a:br>
              <a:rPr lang="de-DE" dirty="0"/>
            </a:br>
            <a:r>
              <a:rPr lang="de-DE" dirty="0"/>
              <a:t>3) Das Arbeitsumfeld </a:t>
            </a:r>
            <a:br>
              <a:rPr lang="de-DE" dirty="0"/>
            </a:br>
            <a:r>
              <a:rPr lang="de-DE" dirty="0"/>
              <a:t>4) Persönliche Ziele </a:t>
            </a:r>
            <a:br>
              <a:rPr lang="de-DE" dirty="0"/>
            </a:br>
            <a:r>
              <a:rPr lang="de-DE" dirty="0"/>
              <a:t>5) Studentische Ziele </a:t>
            </a:r>
            <a:br>
              <a:rPr lang="de-DE" dirty="0"/>
            </a:br>
            <a:r>
              <a:rPr lang="de-DE" dirty="0"/>
              <a:t>6) Zeiteinteilungshelfer</a:t>
            </a:r>
            <a:br>
              <a:rPr lang="de-DE" dirty="0"/>
            </a:br>
            <a:r>
              <a:rPr lang="de-DE" dirty="0"/>
              <a:t>7) Zeitpläne</a:t>
            </a:r>
            <a:br>
              <a:rPr lang="de-DE" dirty="0"/>
            </a:br>
            <a:r>
              <a:rPr lang="de-DE" dirty="0"/>
              <a:t>7.1.) Prioritäten setzen</a:t>
            </a:r>
            <a:br>
              <a:rPr lang="de-DE" dirty="0"/>
            </a:br>
            <a:r>
              <a:rPr lang="de-DE" dirty="0"/>
              <a:t>7.2.) Pausen einplanen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10236" y="1701800"/>
            <a:ext cx="6805427" cy="5892800"/>
          </a:xfrm>
        </p:spPr>
        <p:txBody>
          <a:bodyPr/>
          <a:lstStyle/>
          <a:p>
            <a:pPr marL="0" indent="0" algn="ctr">
              <a:buNone/>
            </a:pPr>
            <a:r>
              <a:rPr lang="de-DE" b="1" dirty="0" smtClean="0"/>
              <a:t>Zeitmanagement</a:t>
            </a:r>
          </a:p>
          <a:p>
            <a:pPr algn="ctr"/>
            <a:endParaRPr lang="de-DE" dirty="0"/>
          </a:p>
          <a:p>
            <a:pPr marL="457200" indent="-457200" algn="ctr">
              <a:buAutoNum type="arabicPeriod"/>
            </a:pPr>
            <a:r>
              <a:rPr lang="de-DE" dirty="0" smtClean="0"/>
              <a:t>Womit </a:t>
            </a:r>
            <a:r>
              <a:rPr lang="de-DE" dirty="0"/>
              <a:t>ist man zufrieden</a:t>
            </a:r>
            <a:r>
              <a:rPr lang="de-DE" dirty="0" smtClean="0"/>
              <a:t>?   </a:t>
            </a:r>
          </a:p>
          <a:p>
            <a:pPr marL="457200" indent="-457200" algn="ctr">
              <a:buAutoNum type="arabicPeriod"/>
            </a:pPr>
            <a:endParaRPr lang="de-DE" dirty="0" smtClean="0"/>
          </a:p>
          <a:p>
            <a:pPr marL="0" indent="0" algn="ctr">
              <a:buNone/>
            </a:pPr>
            <a:r>
              <a:rPr lang="de-DE" dirty="0" smtClean="0"/>
              <a:t>2</a:t>
            </a:r>
            <a:r>
              <a:rPr lang="de-DE" dirty="0"/>
              <a:t>. Was möchte man ändern</a:t>
            </a:r>
            <a:r>
              <a:rPr lang="de-DE" dirty="0" smtClean="0"/>
              <a:t>?</a:t>
            </a:r>
            <a:endParaRPr lang="de-DE" dirty="0"/>
          </a:p>
          <a:p>
            <a:pPr algn="ctr"/>
            <a:endParaRPr lang="de-DE" dirty="0" smtClean="0"/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387522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1) Definition Effektiv </a:t>
            </a:r>
            <a:br>
              <a:rPr lang="de-DE" dirty="0"/>
            </a:br>
            <a:r>
              <a:rPr lang="de-DE" dirty="0"/>
              <a:t>und Effizient</a:t>
            </a:r>
            <a:br>
              <a:rPr lang="de-DE" dirty="0"/>
            </a:br>
            <a:r>
              <a:rPr lang="de-DE" dirty="0"/>
              <a:t>2) Prinzipien des Zeitmanagements</a:t>
            </a:r>
            <a:br>
              <a:rPr lang="de-DE" dirty="0"/>
            </a:br>
            <a:r>
              <a:rPr lang="de-DE" dirty="0"/>
              <a:t>3) Das Arbeitsumfeld </a:t>
            </a:r>
            <a:br>
              <a:rPr lang="de-DE" dirty="0"/>
            </a:br>
            <a:r>
              <a:rPr lang="de-DE" dirty="0"/>
              <a:t>4) Persönliche Ziele </a:t>
            </a:r>
            <a:br>
              <a:rPr lang="de-DE" dirty="0"/>
            </a:br>
            <a:r>
              <a:rPr lang="de-DE" dirty="0"/>
              <a:t>5) Studentische Ziele </a:t>
            </a:r>
            <a:br>
              <a:rPr lang="de-DE" dirty="0"/>
            </a:br>
            <a:r>
              <a:rPr lang="de-DE" dirty="0"/>
              <a:t>6) Zeiteinteilungshelfer</a:t>
            </a:r>
            <a:br>
              <a:rPr lang="de-DE" dirty="0"/>
            </a:br>
            <a:r>
              <a:rPr lang="de-DE" dirty="0"/>
              <a:t>7) Zeitpläne</a:t>
            </a:r>
            <a:br>
              <a:rPr lang="de-DE" dirty="0"/>
            </a:br>
            <a:r>
              <a:rPr lang="de-DE" dirty="0"/>
              <a:t>7.1.) Prioritäten setzen</a:t>
            </a:r>
            <a:br>
              <a:rPr lang="de-DE" dirty="0"/>
            </a:br>
            <a:r>
              <a:rPr lang="de-DE" dirty="0"/>
              <a:t>7.2.) Pausen einplanen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82244" y="1556792"/>
            <a:ext cx="6805427" cy="5604768"/>
          </a:xfrm>
        </p:spPr>
        <p:txBody>
          <a:bodyPr/>
          <a:lstStyle/>
          <a:p>
            <a:pPr marL="0" lvl="0" indent="0" algn="ctr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r>
              <a:rPr lang="de-DE" altLang="de-DE" b="1" dirty="0" smtClean="0">
                <a:latin typeface="Century Gothic" panose="020B0502020202020204" pitchFamily="34" charset="0"/>
              </a:rPr>
              <a:t>Effektives Zeitmanagement</a:t>
            </a:r>
          </a:p>
          <a:p>
            <a:pPr marL="0" lvl="0" indent="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endParaRPr lang="de-DE" altLang="de-DE" dirty="0">
              <a:latin typeface="Century Gothic" panose="020B0502020202020204" pitchFamily="34" charset="0"/>
            </a:endParaRPr>
          </a:p>
          <a:p>
            <a:pPr marL="0" lvl="0" indent="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endParaRPr lang="de-DE" altLang="de-DE" dirty="0" smtClean="0">
              <a:latin typeface="Century Gothic" panose="020B0502020202020204" pitchFamily="34" charset="0"/>
            </a:endParaRPr>
          </a:p>
          <a:p>
            <a:pPr marL="0" lvl="0" indent="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r>
              <a:rPr lang="de-DE" altLang="de-DE" dirty="0" smtClean="0">
                <a:latin typeface="Century Gothic" panose="020B0502020202020204" pitchFamily="34" charset="0"/>
              </a:rPr>
              <a:t>Welches </a:t>
            </a:r>
            <a:r>
              <a:rPr lang="de-DE" altLang="de-DE" dirty="0">
                <a:latin typeface="Century Gothic" panose="020B0502020202020204" pitchFamily="34" charset="0"/>
              </a:rPr>
              <a:t>Ziel möchte ich erreichen? </a:t>
            </a:r>
          </a:p>
          <a:p>
            <a:pPr marL="0" lvl="0" indent="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r>
              <a:rPr lang="de-DE" altLang="de-DE" dirty="0">
                <a:latin typeface="Century Gothic" panose="020B0502020202020204" pitchFamily="34" charset="0"/>
              </a:rPr>
              <a:t>Welchen Anforderungen will ich genügen? </a:t>
            </a:r>
          </a:p>
          <a:p>
            <a:pPr marL="0" lvl="0" indent="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r>
              <a:rPr lang="de-DE" altLang="de-DE" dirty="0">
                <a:latin typeface="Century Gothic" panose="020B0502020202020204" pitchFamily="34" charset="0"/>
              </a:rPr>
              <a:t>Welche Absprachen muss ich vorbereitend treffen? </a:t>
            </a:r>
          </a:p>
          <a:p>
            <a:pPr marL="0" lvl="0" indent="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r>
              <a:rPr lang="de-DE" altLang="de-DE" dirty="0">
                <a:latin typeface="Century Gothic" panose="020B0502020202020204" pitchFamily="34" charset="0"/>
              </a:rPr>
              <a:t>Wie gut sind meine Vorkenntnisse? </a:t>
            </a:r>
          </a:p>
          <a:p>
            <a:pPr marL="0" lvl="0" indent="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r>
              <a:rPr lang="de-DE" altLang="de-DE" dirty="0">
                <a:latin typeface="Century Gothic" panose="020B0502020202020204" pitchFamily="34" charset="0"/>
              </a:rPr>
              <a:t>Welche Teilarbeiten sind zu erledigen? </a:t>
            </a:r>
            <a:endParaRPr lang="de-DE" altLang="de-DE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11789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1) Definition Effektiv </a:t>
            </a:r>
            <a:br>
              <a:rPr lang="de-DE" dirty="0"/>
            </a:br>
            <a:r>
              <a:rPr lang="de-DE" dirty="0"/>
              <a:t>und Effizient</a:t>
            </a:r>
            <a:br>
              <a:rPr lang="de-DE" dirty="0"/>
            </a:br>
            <a:r>
              <a:rPr lang="de-DE" dirty="0"/>
              <a:t>2) Prinzipien des Zeitmanagements</a:t>
            </a:r>
            <a:br>
              <a:rPr lang="de-DE" dirty="0"/>
            </a:br>
            <a:r>
              <a:rPr lang="de-DE" dirty="0"/>
              <a:t>3) Das Arbeitsumfeld </a:t>
            </a:r>
            <a:br>
              <a:rPr lang="de-DE" dirty="0"/>
            </a:br>
            <a:r>
              <a:rPr lang="de-DE" dirty="0"/>
              <a:t>4) Persönliche Ziele </a:t>
            </a:r>
            <a:br>
              <a:rPr lang="de-DE" dirty="0"/>
            </a:br>
            <a:r>
              <a:rPr lang="de-DE" dirty="0"/>
              <a:t>5) Studentische Ziele </a:t>
            </a:r>
            <a:br>
              <a:rPr lang="de-DE" dirty="0"/>
            </a:br>
            <a:r>
              <a:rPr lang="de-DE" dirty="0"/>
              <a:t>6) Zeiteinteilungshelfer</a:t>
            </a:r>
            <a:br>
              <a:rPr lang="de-DE" dirty="0"/>
            </a:br>
            <a:r>
              <a:rPr lang="de-DE" dirty="0"/>
              <a:t>7) Zeitpläne</a:t>
            </a:r>
            <a:br>
              <a:rPr lang="de-DE" dirty="0"/>
            </a:br>
            <a:r>
              <a:rPr lang="de-DE" dirty="0"/>
              <a:t>7.1.) Prioritäten setzen</a:t>
            </a:r>
            <a:br>
              <a:rPr lang="de-DE" dirty="0"/>
            </a:br>
            <a:r>
              <a:rPr lang="de-DE" dirty="0"/>
              <a:t>7.2.) Pausen einplanen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de-DE" b="1" dirty="0"/>
              <a:t>Aufmerksamkeit durch das Arbeitsumfeld</a:t>
            </a:r>
            <a:endParaRPr lang="de-DE" dirty="0"/>
          </a:p>
          <a:p>
            <a:r>
              <a:rPr lang="de-DE" u="sng" dirty="0" smtClean="0"/>
              <a:t>Konzentration</a:t>
            </a:r>
            <a:r>
              <a:rPr lang="de-DE" u="sng" dirty="0"/>
              <a:t>:</a:t>
            </a:r>
            <a:endParaRPr lang="de-DE" dirty="0"/>
          </a:p>
          <a:p>
            <a:pPr marL="0" indent="0">
              <a:buNone/>
            </a:pPr>
            <a:r>
              <a:rPr lang="de-DE" dirty="0" smtClean="0"/>
              <a:t>→ </a:t>
            </a:r>
            <a:r>
              <a:rPr lang="de-DE" dirty="0"/>
              <a:t>Wichtige Dinge</a:t>
            </a:r>
          </a:p>
          <a:p>
            <a:pPr marL="0" indent="0">
              <a:buNone/>
            </a:pPr>
            <a:r>
              <a:rPr lang="de-DE" dirty="0"/>
              <a:t> </a:t>
            </a:r>
          </a:p>
          <a:p>
            <a:r>
              <a:rPr lang="de-DE" u="sng" dirty="0" smtClean="0"/>
              <a:t>Organisation </a:t>
            </a:r>
            <a:r>
              <a:rPr lang="de-DE" u="sng" dirty="0"/>
              <a:t>des Arbeitsplatzes:</a:t>
            </a:r>
            <a:endParaRPr lang="de-DE" dirty="0"/>
          </a:p>
          <a:p>
            <a:pPr marL="0" indent="0">
              <a:buNone/>
            </a:pPr>
            <a:r>
              <a:rPr lang="de-DE" dirty="0"/>
              <a:t>→</a:t>
            </a:r>
            <a:r>
              <a:rPr lang="de-DE" dirty="0" smtClean="0"/>
              <a:t> </a:t>
            </a:r>
            <a:r>
              <a:rPr lang="de-DE" dirty="0"/>
              <a:t>Aufmerksamkeit auf das Wesentliche</a:t>
            </a:r>
          </a:p>
          <a:p>
            <a:pPr marL="0" indent="0">
              <a:buNone/>
            </a:pPr>
            <a:r>
              <a:rPr lang="de-DE" dirty="0"/>
              <a:t>→</a:t>
            </a:r>
            <a:r>
              <a:rPr lang="de-DE" dirty="0" smtClean="0"/>
              <a:t> </a:t>
            </a:r>
            <a:r>
              <a:rPr lang="de-DE" dirty="0"/>
              <a:t>Keine Ablenkung</a:t>
            </a:r>
          </a:p>
          <a:p>
            <a:pPr marL="0" indent="0">
              <a:buNone/>
            </a:pPr>
            <a:r>
              <a:rPr lang="de-DE" dirty="0"/>
              <a:t>→</a:t>
            </a:r>
            <a:r>
              <a:rPr lang="de-DE" dirty="0" smtClean="0"/>
              <a:t> </a:t>
            </a:r>
            <a:r>
              <a:rPr lang="de-DE" dirty="0"/>
              <a:t>Raum für Konzentration</a:t>
            </a:r>
          </a:p>
          <a:p>
            <a:pPr marL="0" indent="0">
              <a:buNone/>
            </a:pPr>
            <a:r>
              <a:rPr lang="de-DE" dirty="0"/>
              <a:t>→</a:t>
            </a:r>
            <a:r>
              <a:rPr lang="de-DE" dirty="0" smtClean="0"/>
              <a:t> </a:t>
            </a:r>
            <a:r>
              <a:rPr lang="de-DE" dirty="0"/>
              <a:t>Relevante Dinge vs. </a:t>
            </a:r>
            <a:r>
              <a:rPr lang="de-DE" dirty="0" err="1"/>
              <a:t>Unrelevante</a:t>
            </a:r>
            <a:r>
              <a:rPr lang="de-DE" dirty="0"/>
              <a:t> Dinge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438335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1) Definition Effektiv </a:t>
            </a:r>
            <a:br>
              <a:rPr lang="de-DE" dirty="0"/>
            </a:br>
            <a:r>
              <a:rPr lang="de-DE" dirty="0"/>
              <a:t>und Effizient</a:t>
            </a:r>
            <a:br>
              <a:rPr lang="de-DE" dirty="0"/>
            </a:br>
            <a:r>
              <a:rPr lang="de-DE" dirty="0"/>
              <a:t>2) Prinzipien des Zeitmanagements</a:t>
            </a:r>
            <a:br>
              <a:rPr lang="de-DE" dirty="0"/>
            </a:br>
            <a:r>
              <a:rPr lang="de-DE" dirty="0"/>
              <a:t>3) Das Arbeitsumfeld </a:t>
            </a:r>
            <a:br>
              <a:rPr lang="de-DE" dirty="0"/>
            </a:br>
            <a:r>
              <a:rPr lang="de-DE" dirty="0"/>
              <a:t>4) Persönliche Ziele </a:t>
            </a:r>
            <a:br>
              <a:rPr lang="de-DE" dirty="0"/>
            </a:br>
            <a:r>
              <a:rPr lang="de-DE" dirty="0"/>
              <a:t>5) Studentische Ziele </a:t>
            </a:r>
            <a:br>
              <a:rPr lang="de-DE" dirty="0"/>
            </a:br>
            <a:r>
              <a:rPr lang="de-DE" dirty="0"/>
              <a:t>6) Zeiteinteilungshelfer</a:t>
            </a:r>
            <a:br>
              <a:rPr lang="de-DE" dirty="0"/>
            </a:br>
            <a:r>
              <a:rPr lang="de-DE" dirty="0"/>
              <a:t>7) Zeitpläne</a:t>
            </a:r>
            <a:br>
              <a:rPr lang="de-DE" dirty="0"/>
            </a:br>
            <a:r>
              <a:rPr lang="de-DE" dirty="0"/>
              <a:t>7.1.) Prioritäten setzen</a:t>
            </a:r>
            <a:br>
              <a:rPr lang="de-DE" dirty="0"/>
            </a:br>
            <a:r>
              <a:rPr lang="de-DE" dirty="0"/>
              <a:t>7.2.) Pausen einplanen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de-DE" b="1" dirty="0"/>
              <a:t>Aufmerksamkeit durch das Arbeitsumfeld</a:t>
            </a:r>
            <a:endParaRPr lang="de-DE" dirty="0"/>
          </a:p>
          <a:p>
            <a:r>
              <a:rPr lang="de-DE" u="sng" dirty="0" smtClean="0"/>
              <a:t>Organisiertes </a:t>
            </a:r>
            <a:r>
              <a:rPr lang="de-DE" u="sng" dirty="0"/>
              <a:t>Umfeld schaffen</a:t>
            </a:r>
            <a:r>
              <a:rPr lang="de-DE" u="sng" dirty="0" smtClean="0"/>
              <a:t>:</a:t>
            </a:r>
            <a:endParaRPr lang="de-DE" dirty="0"/>
          </a:p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r>
              <a:rPr lang="de-DE" dirty="0" smtClean="0"/>
              <a:t>Überschaubare </a:t>
            </a:r>
            <a:r>
              <a:rPr lang="de-DE" dirty="0"/>
              <a:t>Organisationseinheit</a:t>
            </a:r>
          </a:p>
          <a:p>
            <a:pPr marL="0" indent="0">
              <a:buNone/>
            </a:pPr>
            <a:r>
              <a:rPr lang="de-DE" dirty="0"/>
              <a:t>→</a:t>
            </a:r>
            <a:r>
              <a:rPr lang="de-DE" dirty="0" smtClean="0"/>
              <a:t> </a:t>
            </a:r>
            <a:r>
              <a:rPr lang="de-DE" dirty="0"/>
              <a:t>Sauberkeit</a:t>
            </a:r>
          </a:p>
          <a:p>
            <a:pPr marL="0" indent="0">
              <a:buNone/>
            </a:pPr>
            <a:r>
              <a:rPr lang="de-DE" dirty="0"/>
              <a:t>→ </a:t>
            </a:r>
            <a:r>
              <a:rPr lang="de-DE" dirty="0" smtClean="0"/>
              <a:t>Aufräumen</a:t>
            </a:r>
            <a:endParaRPr lang="de-DE" dirty="0"/>
          </a:p>
          <a:p>
            <a:pPr marL="0" indent="0">
              <a:buNone/>
            </a:pPr>
            <a:r>
              <a:rPr lang="de-DE" dirty="0"/>
              <a:t>→</a:t>
            </a:r>
            <a:r>
              <a:rPr lang="de-DE" dirty="0" smtClean="0"/>
              <a:t> </a:t>
            </a:r>
            <a:r>
              <a:rPr lang="de-DE" dirty="0"/>
              <a:t>Reduzieren</a:t>
            </a:r>
          </a:p>
          <a:p>
            <a:pPr marL="0" indent="0">
              <a:buNone/>
            </a:pPr>
            <a:r>
              <a:rPr lang="de-DE" dirty="0"/>
              <a:t>→</a:t>
            </a:r>
            <a:r>
              <a:rPr lang="de-DE" dirty="0" smtClean="0"/>
              <a:t> </a:t>
            </a:r>
            <a:r>
              <a:rPr lang="de-DE" dirty="0"/>
              <a:t>Trennen</a:t>
            </a:r>
          </a:p>
          <a:p>
            <a:pPr marL="0" indent="0">
              <a:buNone/>
            </a:pPr>
            <a:r>
              <a:rPr lang="de-DE" dirty="0"/>
              <a:t>→</a:t>
            </a:r>
            <a:r>
              <a:rPr lang="de-DE" dirty="0" smtClean="0"/>
              <a:t> </a:t>
            </a:r>
            <a:r>
              <a:rPr lang="de-DE" dirty="0"/>
              <a:t>Zugriffsgeschwindigkeit erhöhen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349731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1) Definition Effektiv </a:t>
            </a:r>
            <a:br>
              <a:rPr lang="de-DE" dirty="0"/>
            </a:br>
            <a:r>
              <a:rPr lang="de-DE" dirty="0"/>
              <a:t>und Effizient</a:t>
            </a:r>
            <a:br>
              <a:rPr lang="de-DE" dirty="0"/>
            </a:br>
            <a:r>
              <a:rPr lang="de-DE" dirty="0"/>
              <a:t>2) Prinzipien des Zeitmanagements</a:t>
            </a:r>
            <a:br>
              <a:rPr lang="de-DE" dirty="0"/>
            </a:br>
            <a:r>
              <a:rPr lang="de-DE" dirty="0"/>
              <a:t>3) Das Arbeitsumfeld </a:t>
            </a:r>
            <a:br>
              <a:rPr lang="de-DE" dirty="0"/>
            </a:br>
            <a:r>
              <a:rPr lang="de-DE" dirty="0"/>
              <a:t>4) Persönliche Ziele </a:t>
            </a:r>
            <a:br>
              <a:rPr lang="de-DE" dirty="0"/>
            </a:br>
            <a:r>
              <a:rPr lang="de-DE" dirty="0"/>
              <a:t>5) Studentische Ziele </a:t>
            </a:r>
            <a:br>
              <a:rPr lang="de-DE" dirty="0"/>
            </a:br>
            <a:r>
              <a:rPr lang="de-DE" dirty="0"/>
              <a:t>6) Zeiteinteilungshelfer</a:t>
            </a:r>
            <a:br>
              <a:rPr lang="de-DE" dirty="0"/>
            </a:br>
            <a:r>
              <a:rPr lang="de-DE" dirty="0"/>
              <a:t>7) Zeitpläne</a:t>
            </a:r>
            <a:br>
              <a:rPr lang="de-DE" dirty="0"/>
            </a:br>
            <a:r>
              <a:rPr lang="de-DE" dirty="0"/>
              <a:t>7.1.) Prioritäten setzen</a:t>
            </a:r>
            <a:br>
              <a:rPr lang="de-DE" dirty="0"/>
            </a:br>
            <a:r>
              <a:rPr lang="de-DE" dirty="0"/>
              <a:t>7.2.) Pausen einplanen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469236" y="188640"/>
            <a:ext cx="6805427" cy="6552728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de-DE" b="1" dirty="0" smtClean="0"/>
              <a:t>Persönliche Ziele</a:t>
            </a:r>
          </a:p>
          <a:p>
            <a:pPr marL="0" indent="0" algn="ctr">
              <a:buNone/>
            </a:pPr>
            <a:endParaRPr lang="de-DE" b="1" dirty="0" smtClean="0"/>
          </a:p>
          <a:p>
            <a:pPr marL="0" indent="0">
              <a:lnSpc>
                <a:spcPct val="100000"/>
              </a:lnSpc>
              <a:buNone/>
            </a:pPr>
            <a:r>
              <a:rPr lang="de-DE" sz="2600" b="1" dirty="0" smtClean="0"/>
              <a:t>7 Schritte:</a:t>
            </a:r>
          </a:p>
          <a:p>
            <a:pPr marL="0" indent="0">
              <a:lnSpc>
                <a:spcPct val="100000"/>
              </a:lnSpc>
              <a:buNone/>
            </a:pPr>
            <a:endParaRPr lang="de-DE" sz="1400" b="1" dirty="0" smtClean="0"/>
          </a:p>
          <a:p>
            <a:pPr marL="514350" indent="-51435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de-DE" sz="3100" dirty="0" smtClean="0"/>
              <a:t>Setze </a:t>
            </a:r>
            <a:r>
              <a:rPr lang="de-DE" sz="3100" dirty="0"/>
              <a:t>dir ein Ziel</a:t>
            </a:r>
            <a:r>
              <a:rPr lang="de-DE" sz="3100" dirty="0" smtClean="0"/>
              <a:t>.</a:t>
            </a:r>
          </a:p>
          <a:p>
            <a:pPr marL="514350" indent="-51435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de-DE" sz="3100" dirty="0" smtClean="0"/>
              <a:t>Analysiere </a:t>
            </a:r>
            <a:r>
              <a:rPr lang="de-DE" sz="3100" dirty="0"/>
              <a:t>und plane die notwendigen </a:t>
            </a:r>
            <a:r>
              <a:rPr lang="de-DE" sz="3100" dirty="0" smtClean="0"/>
              <a:t>Schritte.</a:t>
            </a:r>
          </a:p>
          <a:p>
            <a:pPr marL="514350" indent="-51435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de-DE" sz="3100" dirty="0" smtClean="0"/>
              <a:t>Priorisiere </a:t>
            </a:r>
            <a:r>
              <a:rPr lang="de-DE" sz="3100" dirty="0"/>
              <a:t>die Schritte nach ihrer Wirkung auf </a:t>
            </a:r>
            <a:r>
              <a:rPr lang="de-DE" sz="3100" dirty="0" smtClean="0"/>
              <a:t>die Zielerreichung.</a:t>
            </a:r>
          </a:p>
          <a:p>
            <a:pPr marL="514350" indent="-51435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de-DE" sz="3100" dirty="0" smtClean="0"/>
              <a:t>Erstelle </a:t>
            </a:r>
            <a:r>
              <a:rPr lang="de-DE" sz="3100" dirty="0"/>
              <a:t>frühzeitig einen entspannten </a:t>
            </a:r>
            <a:r>
              <a:rPr lang="de-DE" sz="3100" dirty="0" smtClean="0"/>
              <a:t>Zeitplan.</a:t>
            </a:r>
          </a:p>
          <a:p>
            <a:pPr marL="514350" indent="-51435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de-DE" sz="3100" dirty="0" smtClean="0"/>
              <a:t>Stelle </a:t>
            </a:r>
            <a:r>
              <a:rPr lang="de-DE" sz="3100" dirty="0"/>
              <a:t>ein Team zusammen, das dir </a:t>
            </a:r>
            <a:r>
              <a:rPr lang="de-DE" sz="3100" dirty="0" smtClean="0"/>
              <a:t>hilft.</a:t>
            </a:r>
          </a:p>
          <a:p>
            <a:pPr marL="514350" indent="-51435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de-DE" sz="3100" dirty="0" smtClean="0"/>
              <a:t>Wende </a:t>
            </a:r>
            <a:r>
              <a:rPr lang="de-DE" sz="3100" dirty="0"/>
              <a:t>effektive und effiziente Lernmethoden </a:t>
            </a:r>
            <a:r>
              <a:rPr lang="de-DE" sz="3100" dirty="0" smtClean="0"/>
              <a:t>an.</a:t>
            </a:r>
          </a:p>
          <a:p>
            <a:pPr marL="514350" indent="-51435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de-DE" sz="3100" dirty="0" smtClean="0"/>
              <a:t>Richte </a:t>
            </a:r>
            <a:r>
              <a:rPr lang="de-DE" sz="3100" dirty="0"/>
              <a:t>deinen inneren Fokus auf dein Ziel.</a:t>
            </a:r>
            <a:br>
              <a:rPr lang="de-DE" sz="3100" dirty="0"/>
            </a:br>
            <a:endParaRPr lang="de-DE" sz="3100" dirty="0"/>
          </a:p>
        </p:txBody>
      </p:sp>
    </p:spTree>
    <p:extLst>
      <p:ext uri="{BB962C8B-B14F-4D97-AF65-F5344CB8AC3E}">
        <p14:creationId xmlns:p14="http://schemas.microsoft.com/office/powerpoint/2010/main" val="36757249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1) Definition Effektiv </a:t>
            </a:r>
            <a:br>
              <a:rPr lang="de-DE" dirty="0"/>
            </a:br>
            <a:r>
              <a:rPr lang="de-DE" dirty="0"/>
              <a:t>und Effizient</a:t>
            </a:r>
            <a:br>
              <a:rPr lang="de-DE" dirty="0"/>
            </a:br>
            <a:r>
              <a:rPr lang="de-DE" dirty="0"/>
              <a:t>2) Prinzipien des Zeitmanagements</a:t>
            </a:r>
            <a:br>
              <a:rPr lang="de-DE" dirty="0"/>
            </a:br>
            <a:r>
              <a:rPr lang="de-DE" dirty="0"/>
              <a:t>3) Das Arbeitsumfeld </a:t>
            </a:r>
            <a:br>
              <a:rPr lang="de-DE" dirty="0"/>
            </a:br>
            <a:r>
              <a:rPr lang="de-DE" dirty="0"/>
              <a:t>4) Persönliche Ziele </a:t>
            </a:r>
            <a:br>
              <a:rPr lang="de-DE" dirty="0"/>
            </a:br>
            <a:r>
              <a:rPr lang="de-DE" dirty="0"/>
              <a:t>5) Studentische Ziele </a:t>
            </a:r>
            <a:br>
              <a:rPr lang="de-DE" dirty="0"/>
            </a:br>
            <a:r>
              <a:rPr lang="de-DE" dirty="0"/>
              <a:t>6) Zeiteinteilungshelfer</a:t>
            </a:r>
            <a:br>
              <a:rPr lang="de-DE" dirty="0"/>
            </a:br>
            <a:r>
              <a:rPr lang="de-DE" dirty="0"/>
              <a:t>7) Zeitpläne</a:t>
            </a:r>
            <a:br>
              <a:rPr lang="de-DE" dirty="0"/>
            </a:br>
            <a:r>
              <a:rPr lang="de-DE" dirty="0"/>
              <a:t>7.1.) Prioritäten setzen</a:t>
            </a:r>
            <a:br>
              <a:rPr lang="de-DE" dirty="0"/>
            </a:br>
            <a:r>
              <a:rPr lang="de-DE" dirty="0"/>
              <a:t>7.2.) Pausen einplanen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de-DE" b="1" dirty="0"/>
              <a:t>Fassen wir </a:t>
            </a:r>
            <a:r>
              <a:rPr lang="de-DE" b="1" dirty="0" smtClean="0"/>
              <a:t>zusammen:</a:t>
            </a:r>
          </a:p>
          <a:p>
            <a:pPr marL="0" indent="0">
              <a:buNone/>
            </a:pPr>
            <a:r>
              <a:rPr lang="de-DE" dirty="0"/>
              <a:t/>
            </a:r>
            <a:br>
              <a:rPr lang="de-DE" dirty="0"/>
            </a:br>
            <a:r>
              <a:rPr lang="de-DE" dirty="0"/>
              <a:t>→</a:t>
            </a:r>
            <a:r>
              <a:rPr lang="de-DE" dirty="0" smtClean="0"/>
              <a:t> </a:t>
            </a:r>
            <a:r>
              <a:rPr lang="de-DE" dirty="0"/>
              <a:t>Ein Ziel weist dir die Richtung und den </a:t>
            </a:r>
            <a:r>
              <a:rPr lang="de-DE" dirty="0" smtClean="0"/>
              <a:t>Weg</a:t>
            </a:r>
            <a:r>
              <a:rPr lang="de-DE" dirty="0"/>
              <a:t>, den du beschreiten musst</a:t>
            </a:r>
            <a:r>
              <a:rPr lang="de-DE" dirty="0" smtClean="0"/>
              <a:t>.</a:t>
            </a:r>
          </a:p>
          <a:p>
            <a:pPr marL="0" indent="0">
              <a:buNone/>
            </a:pPr>
            <a:r>
              <a:rPr lang="de-DE" dirty="0"/>
              <a:t/>
            </a:r>
            <a:br>
              <a:rPr lang="de-DE" dirty="0"/>
            </a:br>
            <a:r>
              <a:rPr lang="de-DE" dirty="0"/>
              <a:t>→</a:t>
            </a:r>
            <a:r>
              <a:rPr lang="de-DE" dirty="0" smtClean="0"/>
              <a:t> </a:t>
            </a:r>
            <a:r>
              <a:rPr lang="de-DE" dirty="0"/>
              <a:t>Der Weg selbst ist gezeichnet von unzähligen Meilensteinen und Etappen. </a:t>
            </a:r>
            <a:r>
              <a:rPr lang="de-DE" dirty="0" smtClean="0"/>
              <a:t>Jede </a:t>
            </a:r>
            <a:r>
              <a:rPr lang="de-DE" dirty="0"/>
              <a:t>einzelne davon bringt dich näher an dein Ziel</a:t>
            </a:r>
            <a:r>
              <a:rPr lang="de-DE" dirty="0" smtClean="0"/>
              <a:t>.</a:t>
            </a:r>
          </a:p>
          <a:p>
            <a:pPr marL="0" indent="0">
              <a:spcBef>
                <a:spcPts val="0"/>
              </a:spcBef>
              <a:buNone/>
            </a:pPr>
            <a:r>
              <a:rPr lang="de-DE" dirty="0"/>
              <a:t/>
            </a:r>
            <a:br>
              <a:rPr lang="de-DE" dirty="0"/>
            </a:br>
            <a:r>
              <a:rPr lang="de-DE" dirty="0"/>
              <a:t>→</a:t>
            </a:r>
            <a:r>
              <a:rPr lang="de-DE" dirty="0" smtClean="0"/>
              <a:t> </a:t>
            </a:r>
            <a:r>
              <a:rPr lang="de-DE" dirty="0"/>
              <a:t>Wenn du den Weg als Reise betrachtest, dann gelingt es dir, dich auf jeden einzelnen Schritt zu konzentrieren. </a:t>
            </a:r>
            <a:endParaRPr lang="de-DE" dirty="0" smtClean="0"/>
          </a:p>
          <a:p>
            <a:pPr marL="0" indent="0">
              <a:spcBef>
                <a:spcPts val="0"/>
              </a:spcBef>
              <a:buNone/>
            </a:pPr>
            <a:r>
              <a:rPr lang="de-DE" dirty="0" smtClean="0"/>
              <a:t>Denn </a:t>
            </a:r>
            <a:r>
              <a:rPr lang="de-DE" dirty="0"/>
              <a:t>das Erlernen von Wissen ist eine Investition, die sich durch Zinseszins bezahlt macht. </a:t>
            </a:r>
          </a:p>
          <a:p>
            <a:pPr>
              <a:spcBef>
                <a:spcPts val="0"/>
              </a:spcBef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060291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1) Definition Effektiv </a:t>
            </a:r>
            <a:br>
              <a:rPr lang="de-DE" dirty="0"/>
            </a:br>
            <a:r>
              <a:rPr lang="de-DE" dirty="0"/>
              <a:t>und Effizient</a:t>
            </a:r>
            <a:br>
              <a:rPr lang="de-DE" dirty="0"/>
            </a:br>
            <a:r>
              <a:rPr lang="de-DE" dirty="0"/>
              <a:t>2) Prinzipien des Zeitmanagements</a:t>
            </a:r>
            <a:br>
              <a:rPr lang="de-DE" dirty="0"/>
            </a:br>
            <a:r>
              <a:rPr lang="de-DE" dirty="0"/>
              <a:t>3) Das Arbeitsumfeld </a:t>
            </a:r>
            <a:br>
              <a:rPr lang="de-DE" dirty="0"/>
            </a:br>
            <a:r>
              <a:rPr lang="de-DE" dirty="0"/>
              <a:t>4) Persönliche Ziele </a:t>
            </a:r>
            <a:br>
              <a:rPr lang="de-DE" dirty="0"/>
            </a:br>
            <a:r>
              <a:rPr lang="de-DE" dirty="0"/>
              <a:t>5) Studentische Ziele </a:t>
            </a:r>
            <a:br>
              <a:rPr lang="de-DE" dirty="0"/>
            </a:br>
            <a:r>
              <a:rPr lang="de-DE" dirty="0"/>
              <a:t>6) Zeiteinteilungshelfer</a:t>
            </a:r>
            <a:br>
              <a:rPr lang="de-DE" dirty="0"/>
            </a:br>
            <a:r>
              <a:rPr lang="de-DE" dirty="0"/>
              <a:t>7) Zeitpläne</a:t>
            </a:r>
            <a:br>
              <a:rPr lang="de-DE" dirty="0"/>
            </a:br>
            <a:r>
              <a:rPr lang="de-DE" dirty="0"/>
              <a:t>7.1.) Prioritäten setzen</a:t>
            </a:r>
            <a:br>
              <a:rPr lang="de-DE" dirty="0"/>
            </a:br>
            <a:r>
              <a:rPr lang="de-DE" dirty="0"/>
              <a:t>7.2.) Pausen einplanen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469236" y="692696"/>
            <a:ext cx="6805427" cy="5682704"/>
          </a:xfrm>
        </p:spPr>
        <p:txBody>
          <a:bodyPr/>
          <a:lstStyle/>
          <a:p>
            <a:pPr marL="0" indent="0" algn="ctr">
              <a:buNone/>
            </a:pPr>
            <a:r>
              <a:rPr lang="de-DE" b="1" dirty="0" smtClean="0"/>
              <a:t>Studentische </a:t>
            </a:r>
            <a:r>
              <a:rPr lang="de-DE" b="1" dirty="0"/>
              <a:t>Ziele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/>
              <a:t>→</a:t>
            </a:r>
            <a:r>
              <a:rPr lang="de-DE" dirty="0" smtClean="0"/>
              <a:t> Abschluss </a:t>
            </a:r>
            <a:r>
              <a:rPr lang="de-DE" dirty="0"/>
              <a:t>des Wirtschaftsrechts </a:t>
            </a:r>
            <a:r>
              <a:rPr lang="de-DE" dirty="0" smtClean="0"/>
              <a:t>Studiums</a:t>
            </a:r>
          </a:p>
          <a:p>
            <a:pPr marL="0" indent="0">
              <a:buNone/>
            </a:pPr>
            <a:r>
              <a:rPr lang="de-DE" dirty="0"/>
              <a:t>→</a:t>
            </a:r>
            <a:r>
              <a:rPr lang="de-DE" dirty="0" smtClean="0"/>
              <a:t> </a:t>
            </a:r>
            <a:r>
              <a:rPr lang="de-DE" dirty="0"/>
              <a:t>Meistern aller </a:t>
            </a:r>
            <a:r>
              <a:rPr lang="de-DE" dirty="0" smtClean="0"/>
              <a:t>Semester</a:t>
            </a:r>
          </a:p>
          <a:p>
            <a:pPr marL="0" indent="0">
              <a:buNone/>
            </a:pPr>
            <a:r>
              <a:rPr lang="de-DE" dirty="0"/>
              <a:t>→</a:t>
            </a:r>
            <a:r>
              <a:rPr lang="de-DE" dirty="0" smtClean="0"/>
              <a:t> </a:t>
            </a:r>
            <a:r>
              <a:rPr lang="de-DE" dirty="0"/>
              <a:t>Schaffen der einzelnen </a:t>
            </a:r>
            <a:r>
              <a:rPr lang="de-DE" dirty="0" smtClean="0"/>
              <a:t>Semester</a:t>
            </a:r>
          </a:p>
          <a:p>
            <a:pPr marL="0" indent="0">
              <a:buNone/>
            </a:pPr>
            <a:r>
              <a:rPr lang="de-DE" dirty="0"/>
              <a:t>→</a:t>
            </a:r>
            <a:r>
              <a:rPr lang="de-DE" dirty="0" smtClean="0"/>
              <a:t> </a:t>
            </a:r>
            <a:r>
              <a:rPr lang="de-DE" dirty="0"/>
              <a:t>Bestehen der </a:t>
            </a:r>
            <a:r>
              <a:rPr lang="de-DE" dirty="0" smtClean="0"/>
              <a:t>Prüfungen</a:t>
            </a:r>
          </a:p>
          <a:p>
            <a:pPr marL="0" indent="0">
              <a:buNone/>
            </a:pPr>
            <a:r>
              <a:rPr lang="de-DE" dirty="0"/>
              <a:t>→</a:t>
            </a:r>
            <a:r>
              <a:rPr lang="de-DE" dirty="0" smtClean="0"/>
              <a:t> </a:t>
            </a:r>
            <a:r>
              <a:rPr lang="de-DE" dirty="0"/>
              <a:t>gute Vor- und Nachbereitung 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40573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1) Definition Effektiv </a:t>
            </a:r>
            <a:br>
              <a:rPr lang="de-DE" dirty="0"/>
            </a:br>
            <a:r>
              <a:rPr lang="de-DE" dirty="0"/>
              <a:t>und Effizient</a:t>
            </a:r>
            <a:br>
              <a:rPr lang="de-DE" dirty="0"/>
            </a:br>
            <a:r>
              <a:rPr lang="de-DE" dirty="0"/>
              <a:t>2) Prinzipien des Zeitmanagements</a:t>
            </a:r>
            <a:br>
              <a:rPr lang="de-DE" dirty="0"/>
            </a:br>
            <a:r>
              <a:rPr lang="de-DE" dirty="0"/>
              <a:t>3) Das Arbeitsumfeld </a:t>
            </a:r>
            <a:br>
              <a:rPr lang="de-DE" dirty="0"/>
            </a:br>
            <a:r>
              <a:rPr lang="de-DE" dirty="0"/>
              <a:t>4) Persönliche Ziele </a:t>
            </a:r>
            <a:br>
              <a:rPr lang="de-DE" dirty="0"/>
            </a:br>
            <a:r>
              <a:rPr lang="de-DE" dirty="0"/>
              <a:t>5) Studentische Ziele </a:t>
            </a:r>
            <a:br>
              <a:rPr lang="de-DE" dirty="0"/>
            </a:br>
            <a:r>
              <a:rPr lang="de-DE" dirty="0"/>
              <a:t>6) Zeiteinteilungshelfer</a:t>
            </a:r>
            <a:br>
              <a:rPr lang="de-DE" dirty="0"/>
            </a:br>
            <a:r>
              <a:rPr lang="de-DE" dirty="0"/>
              <a:t>7) Zeitpläne</a:t>
            </a:r>
            <a:br>
              <a:rPr lang="de-DE" dirty="0"/>
            </a:br>
            <a:r>
              <a:rPr lang="de-DE" dirty="0"/>
              <a:t>7.1.) Prioritäten setzen</a:t>
            </a:r>
            <a:br>
              <a:rPr lang="de-DE" dirty="0"/>
            </a:br>
            <a:r>
              <a:rPr lang="de-DE" dirty="0"/>
              <a:t>7.2.) Pausen einplanen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b="1" dirty="0" smtClean="0"/>
              <a:t>Zeiteinteilungshelfer</a:t>
            </a:r>
          </a:p>
          <a:p>
            <a:pPr marL="0" indent="0">
              <a:buNone/>
            </a:pPr>
            <a:endParaRPr lang="de-DE" sz="1000" dirty="0"/>
          </a:p>
          <a:p>
            <a:pPr marL="0" indent="0">
              <a:buNone/>
            </a:pPr>
            <a:r>
              <a:rPr lang="de-DE" dirty="0"/>
              <a:t>→</a:t>
            </a:r>
            <a:r>
              <a:rPr lang="de-DE" dirty="0" smtClean="0"/>
              <a:t> </a:t>
            </a:r>
            <a:r>
              <a:rPr lang="de-DE" dirty="0"/>
              <a:t>schriftliches Festhalten, durch Notizhelfer</a:t>
            </a:r>
          </a:p>
          <a:p>
            <a:pPr marL="426645" lvl="1" indent="0">
              <a:buNone/>
            </a:pPr>
            <a:r>
              <a:rPr lang="de-DE" dirty="0" smtClean="0"/>
              <a:t>z.B. Notizbuch, </a:t>
            </a:r>
            <a:r>
              <a:rPr lang="de-DE" dirty="0" err="1" smtClean="0"/>
              <a:t>pda</a:t>
            </a:r>
            <a:endParaRPr lang="de-DE" dirty="0" smtClean="0"/>
          </a:p>
          <a:p>
            <a:pPr marL="426645" lvl="1" indent="0">
              <a:buNone/>
            </a:pPr>
            <a:r>
              <a:rPr lang="de-DE" dirty="0"/>
              <a:t> </a:t>
            </a:r>
          </a:p>
          <a:p>
            <a:pPr marL="0" indent="0">
              <a:buNone/>
            </a:pPr>
            <a:r>
              <a:rPr lang="de-DE" dirty="0"/>
              <a:t>dient </a:t>
            </a:r>
            <a:r>
              <a:rPr lang="de-DE" dirty="0" smtClean="0"/>
              <a:t>zum:</a:t>
            </a:r>
            <a:endParaRPr lang="de-DE" dirty="0"/>
          </a:p>
          <a:p>
            <a:pPr marL="0" indent="0">
              <a:buNone/>
            </a:pPr>
            <a:r>
              <a:rPr lang="de-DE" dirty="0" smtClean="0"/>
              <a:t>	→ </a:t>
            </a:r>
            <a:r>
              <a:rPr lang="de-DE" dirty="0"/>
              <a:t>Festhalten </a:t>
            </a:r>
          </a:p>
          <a:p>
            <a:pPr marL="0" indent="0">
              <a:buNone/>
            </a:pPr>
            <a:r>
              <a:rPr lang="de-DE" dirty="0" smtClean="0"/>
              <a:t>	→ </a:t>
            </a:r>
            <a:r>
              <a:rPr lang="de-DE" dirty="0"/>
              <a:t>Datieren</a:t>
            </a:r>
          </a:p>
          <a:p>
            <a:pPr marL="0" indent="0">
              <a:buNone/>
            </a:pPr>
            <a:r>
              <a:rPr lang="de-DE" dirty="0"/>
              <a:t> </a:t>
            </a:r>
          </a:p>
          <a:p>
            <a:pPr marL="0" indent="0">
              <a:buNone/>
            </a:pPr>
            <a:r>
              <a:rPr lang="de-DE" dirty="0"/>
              <a:t>WICHTIG: System für die Praxis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238762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1) Definition Effektiv </a:t>
            </a:r>
            <a:br>
              <a:rPr lang="de-DE" dirty="0"/>
            </a:br>
            <a:r>
              <a:rPr lang="de-DE" dirty="0"/>
              <a:t>und Effizient</a:t>
            </a:r>
            <a:br>
              <a:rPr lang="de-DE" dirty="0"/>
            </a:br>
            <a:r>
              <a:rPr lang="de-DE" dirty="0"/>
              <a:t>2) Prinzipien des Zeitmanagements</a:t>
            </a:r>
            <a:br>
              <a:rPr lang="de-DE" dirty="0"/>
            </a:br>
            <a:r>
              <a:rPr lang="de-DE" dirty="0"/>
              <a:t>3) Das Arbeitsumfeld </a:t>
            </a:r>
            <a:br>
              <a:rPr lang="de-DE" dirty="0"/>
            </a:br>
            <a:r>
              <a:rPr lang="de-DE" dirty="0"/>
              <a:t>4) Persönliche Ziele </a:t>
            </a:r>
            <a:br>
              <a:rPr lang="de-DE" dirty="0"/>
            </a:br>
            <a:r>
              <a:rPr lang="de-DE" dirty="0"/>
              <a:t>5) Studentische Ziele </a:t>
            </a:r>
            <a:br>
              <a:rPr lang="de-DE" dirty="0"/>
            </a:br>
            <a:r>
              <a:rPr lang="de-DE" dirty="0"/>
              <a:t>6) Zeiteinteilungshelfer</a:t>
            </a:r>
            <a:br>
              <a:rPr lang="de-DE" dirty="0"/>
            </a:br>
            <a:r>
              <a:rPr lang="de-DE" dirty="0"/>
              <a:t>7) Zeitpläne</a:t>
            </a:r>
            <a:br>
              <a:rPr lang="de-DE" dirty="0"/>
            </a:br>
            <a:r>
              <a:rPr lang="de-DE" dirty="0"/>
              <a:t>7.1.) Prioritäten setzen</a:t>
            </a:r>
            <a:br>
              <a:rPr lang="de-DE" dirty="0"/>
            </a:br>
            <a:r>
              <a:rPr lang="de-DE" dirty="0"/>
              <a:t>7.2.) Pausen einplanen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469236" y="620688"/>
            <a:ext cx="6805427" cy="5754712"/>
          </a:xfrm>
        </p:spPr>
        <p:txBody>
          <a:bodyPr/>
          <a:lstStyle/>
          <a:p>
            <a:pPr marL="0" indent="0" algn="ctr">
              <a:buNone/>
            </a:pPr>
            <a:r>
              <a:rPr lang="de-DE" b="1" dirty="0" smtClean="0"/>
              <a:t>Zeitpläne</a:t>
            </a:r>
          </a:p>
          <a:p>
            <a:pPr marL="0" indent="0" algn="ctr">
              <a:buNone/>
            </a:pPr>
            <a:endParaRPr lang="de-DE" b="1" dirty="0"/>
          </a:p>
          <a:p>
            <a:r>
              <a:rPr lang="de-DE" dirty="0"/>
              <a:t>Zeit gewinnen durch richtiges </a:t>
            </a:r>
            <a:r>
              <a:rPr lang="de-DE" dirty="0" smtClean="0"/>
              <a:t>Planen</a:t>
            </a:r>
          </a:p>
          <a:p>
            <a:r>
              <a:rPr lang="de-DE" dirty="0"/>
              <a:t>Schriftliches Planen</a:t>
            </a:r>
            <a:endParaRPr lang="de-DE" dirty="0" smtClean="0"/>
          </a:p>
          <a:p>
            <a:r>
              <a:rPr lang="de-DE" dirty="0" smtClean="0"/>
              <a:t>Wochen- </a:t>
            </a:r>
            <a:r>
              <a:rPr lang="de-DE" dirty="0"/>
              <a:t>und Monatsplan </a:t>
            </a:r>
            <a:r>
              <a:rPr lang="de-DE" dirty="0" smtClean="0"/>
              <a:t>erstellen</a:t>
            </a:r>
          </a:p>
          <a:p>
            <a:pPr marL="0" indent="0">
              <a:buNone/>
            </a:pPr>
            <a:r>
              <a:rPr lang="de-DE" dirty="0"/>
              <a:t/>
            </a:r>
            <a:br>
              <a:rPr lang="de-DE" dirty="0"/>
            </a:br>
            <a:r>
              <a:rPr lang="de-DE" dirty="0"/>
              <a:t>→ </a:t>
            </a:r>
            <a:r>
              <a:rPr lang="de-DE" dirty="0" smtClean="0"/>
              <a:t>vom </a:t>
            </a:r>
            <a:r>
              <a:rPr lang="de-DE" dirty="0"/>
              <a:t>Groben zum Detaillierten </a:t>
            </a:r>
            <a:r>
              <a:rPr lang="de-DE" dirty="0" smtClean="0"/>
              <a:t>planen</a:t>
            </a:r>
            <a:r>
              <a:rPr lang="de-DE" dirty="0"/>
              <a:t/>
            </a:r>
            <a:br>
              <a:rPr lang="de-DE" dirty="0"/>
            </a:br>
            <a:r>
              <a:rPr lang="de-DE" dirty="0"/>
              <a:t>→ </a:t>
            </a:r>
            <a:r>
              <a:rPr lang="de-DE" dirty="0" smtClean="0"/>
              <a:t>die </a:t>
            </a:r>
            <a:r>
              <a:rPr lang="de-DE" dirty="0"/>
              <a:t>60:40 Regel beachten</a:t>
            </a:r>
            <a:br>
              <a:rPr lang="de-DE" dirty="0"/>
            </a:br>
            <a:r>
              <a:rPr lang="de-DE" dirty="0"/>
              <a:t>→ </a:t>
            </a:r>
            <a:r>
              <a:rPr lang="de-DE" dirty="0" smtClean="0"/>
              <a:t>eigenes </a:t>
            </a:r>
            <a:r>
              <a:rPr lang="de-DE" dirty="0"/>
              <a:t>Lernpensum nicht zu optimistisch  </a:t>
            </a:r>
            <a:r>
              <a:rPr lang="de-DE" dirty="0" smtClean="0"/>
              <a:t>     bewerten</a:t>
            </a:r>
            <a:r>
              <a:rPr lang="de-DE" dirty="0"/>
              <a:t/>
            </a:r>
            <a:br>
              <a:rPr lang="de-DE" dirty="0"/>
            </a:br>
            <a:endParaRPr lang="de-DE" b="1" dirty="0"/>
          </a:p>
        </p:txBody>
      </p:sp>
    </p:spTree>
    <p:extLst>
      <p:ext uri="{BB962C8B-B14F-4D97-AF65-F5344CB8AC3E}">
        <p14:creationId xmlns:p14="http://schemas.microsoft.com/office/powerpoint/2010/main" val="35227717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1) Definition Effektiv </a:t>
            </a:r>
            <a:br>
              <a:rPr lang="de-DE" dirty="0"/>
            </a:br>
            <a:r>
              <a:rPr lang="de-DE" dirty="0"/>
              <a:t>und Effizient</a:t>
            </a:r>
            <a:br>
              <a:rPr lang="de-DE" dirty="0"/>
            </a:br>
            <a:r>
              <a:rPr lang="de-DE" dirty="0"/>
              <a:t>2) Prinzipien des Zeitmanagements</a:t>
            </a:r>
            <a:br>
              <a:rPr lang="de-DE" dirty="0"/>
            </a:br>
            <a:r>
              <a:rPr lang="de-DE" dirty="0"/>
              <a:t>3) Das Arbeitsumfeld </a:t>
            </a:r>
            <a:br>
              <a:rPr lang="de-DE" dirty="0"/>
            </a:br>
            <a:r>
              <a:rPr lang="de-DE" dirty="0"/>
              <a:t>4) Persönliche Ziele </a:t>
            </a:r>
            <a:br>
              <a:rPr lang="de-DE" dirty="0"/>
            </a:br>
            <a:r>
              <a:rPr lang="de-DE" dirty="0"/>
              <a:t>5) Studentische Ziele </a:t>
            </a:r>
            <a:br>
              <a:rPr lang="de-DE" dirty="0"/>
            </a:br>
            <a:r>
              <a:rPr lang="de-DE" dirty="0"/>
              <a:t>6) Zeiteinteilungshelfer</a:t>
            </a:r>
            <a:br>
              <a:rPr lang="de-DE" dirty="0"/>
            </a:br>
            <a:r>
              <a:rPr lang="de-DE" dirty="0"/>
              <a:t>7) Zeitpläne</a:t>
            </a:r>
            <a:br>
              <a:rPr lang="de-DE" dirty="0"/>
            </a:br>
            <a:r>
              <a:rPr lang="de-DE" dirty="0"/>
              <a:t>7.1.) Prioritäten setzen</a:t>
            </a:r>
            <a:br>
              <a:rPr lang="de-DE" dirty="0"/>
            </a:br>
            <a:r>
              <a:rPr lang="de-DE" dirty="0"/>
              <a:t>7.2.) Pausen einplanen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469236" y="548680"/>
            <a:ext cx="6805427" cy="5826720"/>
          </a:xfrm>
        </p:spPr>
        <p:txBody>
          <a:bodyPr/>
          <a:lstStyle/>
          <a:p>
            <a:pPr marL="0" indent="0" algn="ctr">
              <a:buNone/>
            </a:pPr>
            <a:r>
              <a:rPr lang="de-DE" b="1" dirty="0" smtClean="0"/>
              <a:t>Erstellen eines Zeitplans</a:t>
            </a:r>
          </a:p>
          <a:p>
            <a:pPr marL="0" indent="0">
              <a:buNone/>
            </a:pPr>
            <a:endParaRPr lang="de-DE" b="1" dirty="0"/>
          </a:p>
          <a:p>
            <a:pPr marL="0" indent="0">
              <a:lnSpc>
                <a:spcPct val="150000"/>
              </a:lnSpc>
              <a:buNone/>
            </a:pPr>
            <a:r>
              <a:rPr lang="de-DE" dirty="0" smtClean="0"/>
              <a:t>1</a:t>
            </a:r>
            <a:r>
              <a:rPr lang="de-DE" dirty="0"/>
              <a:t>. Auflistung aller Ziele</a:t>
            </a:r>
            <a:br>
              <a:rPr lang="de-DE" dirty="0"/>
            </a:br>
            <a:r>
              <a:rPr lang="de-DE" dirty="0"/>
              <a:t>2. Erforderliche Arbeitsschritte aufnehmen</a:t>
            </a:r>
            <a:br>
              <a:rPr lang="de-DE" dirty="0"/>
            </a:br>
            <a:r>
              <a:rPr lang="de-DE" dirty="0"/>
              <a:t>3. Realisierung der persönlichen Ziele</a:t>
            </a:r>
            <a:br>
              <a:rPr lang="de-DE" dirty="0"/>
            </a:br>
            <a:r>
              <a:rPr lang="de-DE" dirty="0"/>
              <a:t>4. Zeitaufwand kalkulieren</a:t>
            </a:r>
            <a:br>
              <a:rPr lang="de-DE" dirty="0"/>
            </a:br>
            <a:r>
              <a:rPr lang="de-DE" dirty="0"/>
              <a:t>5. Eigene Arbeitskapazität schätzen </a:t>
            </a:r>
            <a:br>
              <a:rPr lang="de-DE" dirty="0"/>
            </a:br>
            <a:r>
              <a:rPr lang="de-DE" dirty="0"/>
              <a:t>6. Den gesamten Zeitrahmen bestimmen</a:t>
            </a:r>
          </a:p>
        </p:txBody>
      </p:sp>
    </p:spTree>
    <p:extLst>
      <p:ext uri="{BB962C8B-B14F-4D97-AF65-F5344CB8AC3E}">
        <p14:creationId xmlns:p14="http://schemas.microsoft.com/office/powerpoint/2010/main" val="13670214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1) Definition Effektiv </a:t>
            </a:r>
            <a:br>
              <a:rPr lang="de-DE" dirty="0"/>
            </a:br>
            <a:r>
              <a:rPr lang="de-DE" dirty="0"/>
              <a:t>und Effizient</a:t>
            </a:r>
            <a:br>
              <a:rPr lang="de-DE" dirty="0"/>
            </a:br>
            <a:r>
              <a:rPr lang="de-DE" dirty="0"/>
              <a:t>2) Prinzipien des Zeitmanagements</a:t>
            </a:r>
            <a:br>
              <a:rPr lang="de-DE" dirty="0"/>
            </a:br>
            <a:r>
              <a:rPr lang="de-DE" dirty="0"/>
              <a:t>3) Das Arbeitsumfeld </a:t>
            </a:r>
            <a:br>
              <a:rPr lang="de-DE" dirty="0"/>
            </a:br>
            <a:r>
              <a:rPr lang="de-DE" dirty="0"/>
              <a:t>4) Persönliche Ziele </a:t>
            </a:r>
            <a:br>
              <a:rPr lang="de-DE" dirty="0"/>
            </a:br>
            <a:r>
              <a:rPr lang="de-DE" dirty="0"/>
              <a:t>5) Studentische Ziele </a:t>
            </a:r>
            <a:br>
              <a:rPr lang="de-DE" dirty="0"/>
            </a:br>
            <a:r>
              <a:rPr lang="de-DE" dirty="0"/>
              <a:t>6) Zeiteinteilungshelfer</a:t>
            </a:r>
            <a:br>
              <a:rPr lang="de-DE" dirty="0"/>
            </a:br>
            <a:r>
              <a:rPr lang="de-DE" dirty="0"/>
              <a:t>7) Zeitpläne</a:t>
            </a:r>
            <a:br>
              <a:rPr lang="de-DE" dirty="0"/>
            </a:br>
            <a:r>
              <a:rPr lang="de-DE" dirty="0"/>
              <a:t>7.1.) Prioritäten setzen</a:t>
            </a:r>
            <a:br>
              <a:rPr lang="de-DE" dirty="0"/>
            </a:br>
            <a:r>
              <a:rPr lang="de-DE" dirty="0"/>
              <a:t>7.2.) Pausen einplanen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469236" y="1701800"/>
            <a:ext cx="6805427" cy="4673600"/>
          </a:xfrm>
        </p:spPr>
        <p:txBody>
          <a:bodyPr/>
          <a:lstStyle/>
          <a:p>
            <a:pPr marL="0" indent="0" algn="ctr">
              <a:buNone/>
            </a:pPr>
            <a:r>
              <a:rPr lang="de-DE" b="1" dirty="0"/>
              <a:t>ABC-Analyse</a:t>
            </a:r>
            <a:r>
              <a:rPr lang="de-DE" b="1" dirty="0" smtClean="0"/>
              <a:t>:</a:t>
            </a:r>
          </a:p>
          <a:p>
            <a:endParaRPr lang="de-DE" b="1" dirty="0"/>
          </a:p>
          <a:p>
            <a:r>
              <a:rPr lang="de-DE" dirty="0" smtClean="0"/>
              <a:t>A </a:t>
            </a:r>
            <a:r>
              <a:rPr lang="de-DE" dirty="0"/>
              <a:t>= sehr wichtige Aufgaben</a:t>
            </a:r>
          </a:p>
          <a:p>
            <a:r>
              <a:rPr lang="de-DE" dirty="0"/>
              <a:t>B = zweitrangige Aufgaben</a:t>
            </a:r>
          </a:p>
          <a:p>
            <a:r>
              <a:rPr lang="de-DE" dirty="0"/>
              <a:t>C = relativ unwichtig (Routineaufgaben)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108743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1) Definition Effektiv </a:t>
            </a:r>
            <a:br>
              <a:rPr lang="de-DE" dirty="0"/>
            </a:br>
            <a:r>
              <a:rPr lang="de-DE" dirty="0"/>
              <a:t>und Effizient</a:t>
            </a:r>
            <a:br>
              <a:rPr lang="de-DE" dirty="0"/>
            </a:br>
            <a:r>
              <a:rPr lang="de-DE" dirty="0"/>
              <a:t>2) Prinzipien des Zeitmanagements</a:t>
            </a:r>
            <a:br>
              <a:rPr lang="de-DE" dirty="0"/>
            </a:br>
            <a:r>
              <a:rPr lang="de-DE" dirty="0"/>
              <a:t>3) Das Arbeitsumfeld </a:t>
            </a:r>
            <a:br>
              <a:rPr lang="de-DE" dirty="0"/>
            </a:br>
            <a:r>
              <a:rPr lang="de-DE" dirty="0"/>
              <a:t>4) Persönliche Ziele </a:t>
            </a:r>
            <a:br>
              <a:rPr lang="de-DE" dirty="0"/>
            </a:br>
            <a:r>
              <a:rPr lang="de-DE" dirty="0"/>
              <a:t>5) Studentische Ziele </a:t>
            </a:r>
            <a:br>
              <a:rPr lang="de-DE" dirty="0"/>
            </a:br>
            <a:r>
              <a:rPr lang="de-DE" dirty="0"/>
              <a:t>6) Zeiteinteilungshelfer</a:t>
            </a:r>
            <a:br>
              <a:rPr lang="de-DE" dirty="0"/>
            </a:br>
            <a:r>
              <a:rPr lang="de-DE" dirty="0"/>
              <a:t>7) Zeitpläne</a:t>
            </a:r>
            <a:br>
              <a:rPr lang="de-DE" dirty="0"/>
            </a:br>
            <a:r>
              <a:rPr lang="de-DE" dirty="0"/>
              <a:t>7.1.) Prioritäten setzen</a:t>
            </a:r>
            <a:br>
              <a:rPr lang="de-DE" dirty="0"/>
            </a:br>
            <a:r>
              <a:rPr lang="de-DE" dirty="0"/>
              <a:t>7.2.) Pausen einplanen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469236" y="980728"/>
            <a:ext cx="6805427" cy="5394672"/>
          </a:xfrm>
        </p:spPr>
        <p:txBody>
          <a:bodyPr/>
          <a:lstStyle/>
          <a:p>
            <a:pPr marL="0" indent="0" algn="ctr">
              <a:buNone/>
            </a:pPr>
            <a:r>
              <a:rPr lang="de-DE" b="1" dirty="0" smtClean="0"/>
              <a:t>ALPEN-Methode</a:t>
            </a:r>
          </a:p>
          <a:p>
            <a:endParaRPr lang="de-DE" dirty="0"/>
          </a:p>
          <a:p>
            <a:r>
              <a:rPr lang="de-DE" dirty="0"/>
              <a:t>A = welche </a:t>
            </a:r>
            <a:r>
              <a:rPr lang="de-DE" dirty="0" smtClean="0"/>
              <a:t>Aufgaben</a:t>
            </a:r>
            <a:endParaRPr lang="de-DE" dirty="0"/>
          </a:p>
          <a:p>
            <a:r>
              <a:rPr lang="de-DE" dirty="0"/>
              <a:t>L = </a:t>
            </a:r>
            <a:r>
              <a:rPr lang="de-DE" dirty="0" smtClean="0"/>
              <a:t>Dauer</a:t>
            </a:r>
            <a:endParaRPr lang="de-DE" dirty="0"/>
          </a:p>
          <a:p>
            <a:r>
              <a:rPr lang="de-DE" dirty="0"/>
              <a:t>P = Pufferzeit</a:t>
            </a:r>
          </a:p>
          <a:p>
            <a:r>
              <a:rPr lang="de-DE" dirty="0"/>
              <a:t>E = </a:t>
            </a:r>
            <a:r>
              <a:rPr lang="de-DE" dirty="0" smtClean="0"/>
              <a:t>Fristende</a:t>
            </a:r>
            <a:endParaRPr lang="de-DE" dirty="0"/>
          </a:p>
          <a:p>
            <a:r>
              <a:rPr lang="de-DE" dirty="0"/>
              <a:t>N = Nachkontrolle</a:t>
            </a:r>
          </a:p>
        </p:txBody>
      </p:sp>
    </p:spTree>
    <p:extLst>
      <p:ext uri="{BB962C8B-B14F-4D97-AF65-F5344CB8AC3E}">
        <p14:creationId xmlns:p14="http://schemas.microsoft.com/office/powerpoint/2010/main" val="23789865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1) Definition Effektiv </a:t>
            </a:r>
            <a:br>
              <a:rPr lang="de-DE" dirty="0"/>
            </a:br>
            <a:r>
              <a:rPr lang="de-DE" dirty="0"/>
              <a:t>und Effizient</a:t>
            </a:r>
            <a:br>
              <a:rPr lang="de-DE" dirty="0"/>
            </a:br>
            <a:r>
              <a:rPr lang="de-DE" dirty="0"/>
              <a:t>2) Prinzipien des Zeitmanagements</a:t>
            </a:r>
            <a:br>
              <a:rPr lang="de-DE" dirty="0"/>
            </a:br>
            <a:r>
              <a:rPr lang="de-DE" dirty="0"/>
              <a:t>3) Das Arbeitsumfeld </a:t>
            </a:r>
            <a:br>
              <a:rPr lang="de-DE" dirty="0"/>
            </a:br>
            <a:r>
              <a:rPr lang="de-DE" dirty="0"/>
              <a:t>4) Persönliche Ziele </a:t>
            </a:r>
            <a:br>
              <a:rPr lang="de-DE" dirty="0"/>
            </a:br>
            <a:r>
              <a:rPr lang="de-DE" dirty="0"/>
              <a:t>5) Studentische Ziele </a:t>
            </a:r>
            <a:br>
              <a:rPr lang="de-DE" dirty="0"/>
            </a:br>
            <a:r>
              <a:rPr lang="de-DE" dirty="0"/>
              <a:t>6) Zeiteinteilungshelfer</a:t>
            </a:r>
            <a:br>
              <a:rPr lang="de-DE" dirty="0"/>
            </a:br>
            <a:r>
              <a:rPr lang="de-DE" dirty="0"/>
              <a:t>7) Zeitpläne</a:t>
            </a:r>
            <a:br>
              <a:rPr lang="de-DE" dirty="0"/>
            </a:br>
            <a:r>
              <a:rPr lang="de-DE" dirty="0"/>
              <a:t>7.1.) Prioritäten setzen</a:t>
            </a:r>
            <a:br>
              <a:rPr lang="de-DE" dirty="0"/>
            </a:br>
            <a:r>
              <a:rPr lang="de-DE" dirty="0"/>
              <a:t>7.2.) Pausen einplanen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022404" y="1701800"/>
            <a:ext cx="5180251" cy="4407841"/>
          </a:xfrm>
        </p:spPr>
        <p:txBody>
          <a:bodyPr/>
          <a:lstStyle/>
          <a:p>
            <a:r>
              <a:rPr lang="de-DE" dirty="0"/>
              <a:t>GTD-METHODE</a:t>
            </a:r>
          </a:p>
          <a:p>
            <a:r>
              <a:rPr lang="de-DE" dirty="0" smtClean="0"/>
              <a:t>EISENHOWER-METHODE</a:t>
            </a:r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748646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1) Definition Effektiv </a:t>
            </a:r>
            <a:br>
              <a:rPr lang="de-DE" dirty="0"/>
            </a:br>
            <a:r>
              <a:rPr lang="de-DE" dirty="0"/>
              <a:t>und Effizient</a:t>
            </a:r>
            <a:br>
              <a:rPr lang="de-DE" dirty="0"/>
            </a:br>
            <a:r>
              <a:rPr lang="de-DE" dirty="0"/>
              <a:t>2) Prinzipien des Zeitmanagements</a:t>
            </a:r>
            <a:br>
              <a:rPr lang="de-DE" dirty="0"/>
            </a:br>
            <a:r>
              <a:rPr lang="de-DE" dirty="0"/>
              <a:t>3) Das Arbeitsumfeld </a:t>
            </a:r>
            <a:br>
              <a:rPr lang="de-DE" dirty="0"/>
            </a:br>
            <a:r>
              <a:rPr lang="de-DE" dirty="0"/>
              <a:t>4) Persönliche Ziele </a:t>
            </a:r>
            <a:br>
              <a:rPr lang="de-DE" dirty="0"/>
            </a:br>
            <a:r>
              <a:rPr lang="de-DE" dirty="0"/>
              <a:t>5) Studentische Ziele </a:t>
            </a:r>
            <a:br>
              <a:rPr lang="de-DE" dirty="0"/>
            </a:br>
            <a:r>
              <a:rPr lang="de-DE" dirty="0"/>
              <a:t>6) Zeiteinteilungshelfer</a:t>
            </a:r>
            <a:br>
              <a:rPr lang="de-DE" dirty="0"/>
            </a:br>
            <a:r>
              <a:rPr lang="de-DE" dirty="0"/>
              <a:t>7) Zeitpläne</a:t>
            </a:r>
            <a:br>
              <a:rPr lang="de-DE" dirty="0"/>
            </a:br>
            <a:r>
              <a:rPr lang="de-DE" dirty="0"/>
              <a:t>7.1.) Prioritäten setzen</a:t>
            </a:r>
            <a:br>
              <a:rPr lang="de-DE" dirty="0"/>
            </a:br>
            <a:r>
              <a:rPr lang="de-DE" dirty="0"/>
              <a:t>7.2.) Pausen einplanen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469236" y="1052736"/>
            <a:ext cx="6805427" cy="5322664"/>
          </a:xfrm>
        </p:spPr>
        <p:txBody>
          <a:bodyPr/>
          <a:lstStyle/>
          <a:p>
            <a:pPr marL="0" lvl="0" indent="0" algn="ctr">
              <a:buNone/>
            </a:pPr>
            <a:r>
              <a:rPr lang="de-DE" b="1" dirty="0" smtClean="0"/>
              <a:t>Pausen </a:t>
            </a:r>
          </a:p>
          <a:p>
            <a:pPr marL="0" lvl="0" indent="0" algn="ctr">
              <a:buNone/>
            </a:pPr>
            <a:endParaRPr lang="de-DE" b="1" dirty="0" smtClean="0"/>
          </a:p>
          <a:p>
            <a:pPr lvl="0"/>
            <a:r>
              <a:rPr lang="de-DE" dirty="0" smtClean="0"/>
              <a:t>regelmäßige </a:t>
            </a:r>
            <a:r>
              <a:rPr lang="de-DE" dirty="0"/>
              <a:t>kurze Pausen um Leistungsqualität zu erhalten</a:t>
            </a:r>
          </a:p>
          <a:p>
            <a:pPr lvl="0"/>
            <a:r>
              <a:rPr lang="de-DE" dirty="0"/>
              <a:t>keine Zeitverschwendung</a:t>
            </a:r>
          </a:p>
          <a:p>
            <a:pPr lvl="0"/>
            <a:r>
              <a:rPr lang="de-DE" dirty="0"/>
              <a:t>keine Belohnung</a:t>
            </a:r>
          </a:p>
          <a:p>
            <a:pPr lvl="0"/>
            <a:r>
              <a:rPr lang="de-DE" dirty="0"/>
              <a:t>zählt zur Arbeitszeit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20204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12755" y="3429000"/>
            <a:ext cx="7008574" cy="1918730"/>
          </a:xfrm>
        </p:spPr>
        <p:txBody>
          <a:bodyPr>
            <a:normAutofit/>
          </a:bodyPr>
          <a:lstStyle/>
          <a:p>
            <a:r>
              <a:rPr lang="de-DE" sz="2400" dirty="0" smtClean="0"/>
              <a:t>Jasmin Fischbach, </a:t>
            </a:r>
            <a:br>
              <a:rPr lang="de-DE" sz="2400" dirty="0" smtClean="0"/>
            </a:br>
            <a:r>
              <a:rPr lang="de-DE" sz="2400" dirty="0" smtClean="0"/>
              <a:t>Lena </a:t>
            </a:r>
            <a:r>
              <a:rPr lang="de-DE" sz="2400" dirty="0" err="1" smtClean="0"/>
              <a:t>Rackwitz</a:t>
            </a:r>
            <a:r>
              <a:rPr lang="de-DE" sz="2400" dirty="0" smtClean="0"/>
              <a:t>, </a:t>
            </a:r>
            <a:br>
              <a:rPr lang="de-DE" sz="2400" dirty="0" smtClean="0"/>
            </a:br>
            <a:r>
              <a:rPr lang="de-DE" sz="2400" dirty="0" smtClean="0"/>
              <a:t>Constanze Dietl, </a:t>
            </a:r>
            <a:br>
              <a:rPr lang="de-DE" sz="2400" dirty="0" smtClean="0"/>
            </a:br>
            <a:r>
              <a:rPr lang="de-DE" sz="2400" dirty="0" smtClean="0"/>
              <a:t>Julia </a:t>
            </a:r>
            <a:r>
              <a:rPr lang="de-DE" sz="2400" dirty="0" err="1" smtClean="0"/>
              <a:t>Kümmeth</a:t>
            </a:r>
            <a:r>
              <a:rPr lang="de-DE" sz="2400" dirty="0"/>
              <a:t> </a:t>
            </a:r>
            <a:r>
              <a:rPr lang="de-DE" sz="2400" dirty="0" smtClean="0"/>
              <a:t>und </a:t>
            </a:r>
            <a:br>
              <a:rPr lang="de-DE" sz="2400" dirty="0" smtClean="0"/>
            </a:br>
            <a:r>
              <a:rPr lang="de-DE" sz="2400" dirty="0" smtClean="0"/>
              <a:t>Josephine Junkersdorf</a:t>
            </a:r>
            <a:endParaRPr lang="de-DE" sz="240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12589" y="1268760"/>
            <a:ext cx="7008574" cy="1296987"/>
          </a:xfrm>
        </p:spPr>
        <p:txBody>
          <a:bodyPr>
            <a:normAutofit/>
          </a:bodyPr>
          <a:lstStyle/>
          <a:p>
            <a:r>
              <a:rPr lang="de-DE" sz="6600" dirty="0" smtClean="0"/>
              <a:t>Präsentiert von </a:t>
            </a:r>
            <a:endParaRPr lang="de-DE" sz="6600" dirty="0"/>
          </a:p>
        </p:txBody>
      </p:sp>
    </p:spTree>
    <p:extLst>
      <p:ext uri="{BB962C8B-B14F-4D97-AF65-F5344CB8AC3E}">
        <p14:creationId xmlns:p14="http://schemas.microsoft.com/office/powerpoint/2010/main" val="1997697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defTabSz="1218987">
              <a:lnSpc>
                <a:spcPct val="85000"/>
              </a:lnSpc>
              <a:spcBef>
                <a:spcPct val="0"/>
              </a:spcBef>
              <a:buNone/>
            </a:pPr>
            <a:endParaRPr lang="de-DE" dirty="0"/>
          </a:p>
        </p:txBody>
      </p:sp>
      <p:sp>
        <p:nvSpPr>
          <p:cNvPr id="5" name="Inhaltsplatzhalt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304770" indent="-304770" algn="l" defTabSz="1218987">
              <a:spcBef>
                <a:spcPts val="1866"/>
              </a:spcBef>
              <a:buClr>
                <a:srgbClr val="374C81"/>
              </a:buClr>
              <a:buSzPct val="100000"/>
              <a:buFont typeface="Arial"/>
              <a:buChar char="•"/>
            </a:pPr>
            <a:endParaRPr lang="de-DE" dirty="0"/>
          </a:p>
        </p:txBody>
      </p:sp>
      <p:graphicFrame>
        <p:nvGraphicFramePr>
          <p:cNvPr id="6" name="Inhaltsplatzhalter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229551125"/>
              </p:ext>
            </p:extLst>
          </p:nvPr>
        </p:nvGraphicFramePr>
        <p:xfrm>
          <a:off x="6297613" y="1701800"/>
          <a:ext cx="4976811" cy="24130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658937"/>
                <a:gridCol w="1658937"/>
                <a:gridCol w="1658937"/>
              </a:tblGrid>
              <a:tr h="603250">
                <a:tc>
                  <a:txBody>
                    <a:bodyPr/>
                    <a:lstStyle/>
                    <a:p>
                      <a:endParaRPr lang="de-DE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noProof="0" dirty="0"/>
                    </a:p>
                  </a:txBody>
                  <a:tcPr anchor="ctr"/>
                </a:tc>
              </a:tr>
              <a:tr h="603250">
                <a:tc>
                  <a:txBody>
                    <a:bodyPr/>
                    <a:lstStyle/>
                    <a:p>
                      <a:endParaRPr lang="de-DE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noProof="0" dirty="0"/>
                    </a:p>
                  </a:txBody>
                  <a:tcPr anchor="ctr"/>
                </a:tc>
              </a:tr>
              <a:tr h="603250">
                <a:tc>
                  <a:txBody>
                    <a:bodyPr/>
                    <a:lstStyle/>
                    <a:p>
                      <a:endParaRPr lang="de-DE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noProof="0" dirty="0"/>
                    </a:p>
                  </a:txBody>
                  <a:tcPr anchor="ctr"/>
                </a:tc>
              </a:tr>
              <a:tr h="603250">
                <a:tc>
                  <a:txBody>
                    <a:bodyPr/>
                    <a:lstStyle/>
                    <a:p>
                      <a:endParaRPr lang="de-DE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noProof="0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60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defTabSz="1218987">
              <a:lnSpc>
                <a:spcPct val="85000"/>
              </a:lnSpc>
              <a:spcBef>
                <a:spcPct val="0"/>
              </a:spcBef>
              <a:buNone/>
            </a:pPr>
            <a:endParaRPr lang="de-DE" dirty="0"/>
          </a:p>
        </p:txBody>
      </p:sp>
      <p:graphicFrame>
        <p:nvGraphicFramePr>
          <p:cNvPr id="7" name="Inhaltsplatzhalt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43641398"/>
              </p:ext>
            </p:extLst>
          </p:nvPr>
        </p:nvGraphicFramePr>
        <p:xfrm>
          <a:off x="1117600" y="1701800"/>
          <a:ext cx="10156825" cy="447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74917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defTabSz="1218987">
              <a:lnSpc>
                <a:spcPct val="85000"/>
              </a:lnSpc>
              <a:spcBef>
                <a:spcPct val="0"/>
              </a:spcBef>
              <a:buNone/>
            </a:pPr>
            <a:endParaRPr lang="de-DE" dirty="0"/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092465253"/>
              </p:ext>
            </p:extLst>
          </p:nvPr>
        </p:nvGraphicFramePr>
        <p:xfrm>
          <a:off x="1117600" y="1701800"/>
          <a:ext cx="4976813" cy="447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Inhaltsplatzhalt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304770" indent="-304770" algn="l" defTabSz="1218987">
              <a:spcBef>
                <a:spcPts val="1866"/>
              </a:spcBef>
              <a:buClr>
                <a:srgbClr val="374C81"/>
              </a:buClr>
              <a:buSzPct val="100000"/>
              <a:buFont typeface="Arial"/>
              <a:buChar char="•"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403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ooks_16x9">
  <a:themeElements>
    <a:clrScheme name="Books_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Books_16x9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>
    <a:spDef>
      <a:spPr>
        <a:ln/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5000"/>
          </a:lnSpc>
          <a:defRPr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Books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Books16x9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ooks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Books16x9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F826183C-0CB9-4D27-8D45-AF135B74510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Präsentation Blauer Bücherstapel (Breitbild)</Template>
  <TotalTime>0</TotalTime>
  <Words>366</Words>
  <Application>Microsoft Office PowerPoint</Application>
  <PresentationFormat>Benutzerdefiniert</PresentationFormat>
  <Paragraphs>127</Paragraphs>
  <Slides>21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21</vt:i4>
      </vt:variant>
    </vt:vector>
  </HeadingPairs>
  <TitlesOfParts>
    <vt:vector size="24" baseType="lpstr">
      <vt:lpstr>Arial</vt:lpstr>
      <vt:lpstr>Century Gothic</vt:lpstr>
      <vt:lpstr>Books_16x9</vt:lpstr>
      <vt:lpstr>Effektive und effiziente Studienplanung  und -organisation</vt:lpstr>
      <vt:lpstr>Inhalt</vt:lpstr>
      <vt:lpstr>1) Definition Effektiv  und Effizient 2) Prinzipien des Zeitmanagements 3) Das Arbeitsumfeld  4) Persönliche Ziele  5) Studentische Ziele  6) Zeiteinteilungshelfer 7) Zeitpläne 7.1.) Prioritäten setzen 7.2.) Pausen einplanen</vt:lpstr>
      <vt:lpstr>1) Definition Effektiv  und Effizient 2) Prinzipien des Zeitmanagements 3) Das Arbeitsumfeld  4) Persönliche Ziele  5) Studentische Ziele  6) Zeiteinteilungshelfer 7) Zeitpläne 7.1.) Prioritäten setzen 7.2.) Pausen einplanen</vt:lpstr>
      <vt:lpstr>1) Definition Effektiv  und Effizient 2) Prinzipien des Zeitmanagements 3) Das Arbeitsumfeld  4) Persönliche Ziele  5) Studentische Ziele  6) Zeiteinteilungshelfer 7) Zeitpläne 7.1.) Prioritäten setzen 7.2.) Pausen einplanen</vt:lpstr>
      <vt:lpstr>1) Definition Effektiv  und Effizient 2) Prinzipien des Zeitmanagements 3) Das Arbeitsumfeld  4) Persönliche Ziele  5) Studentische Ziele  6) Zeiteinteilungshelfer 7) Zeitpläne 7.1.) Prioritäten setzen 7.2.) Pausen einplanen</vt:lpstr>
      <vt:lpstr>1) Definition Effektiv  und Effizient 2) Prinzipien des Zeitmanagements 3) Das Arbeitsumfeld  4) Persönliche Ziele  5) Studentische Ziele  6) Zeiteinteilungshelfer 7) Zeitpläne 7.1.) Prioritäten setzen 7.2.) Pausen einplanen</vt:lpstr>
      <vt:lpstr>1) Definition Effektiv  und Effizient 2) Prinzipien des Zeitmanagements 3) Das Arbeitsumfeld  4) Persönliche Ziele  5) Studentische Ziele  6) Zeiteinteilungshelfer 7) Zeitpläne 7.1.) Prioritäten setzen 7.2.) Pausen einplanen</vt:lpstr>
      <vt:lpstr>1) Definition Effektiv  und Effizient 2) Prinzipien des Zeitmanagements 3) Das Arbeitsumfeld  4) Persönliche Ziele  5) Studentische Ziele  6) Zeiteinteilungshelfer 7) Zeitpläne 7.1.) Prioritäten setzen 7.2.) Pausen einplanen</vt:lpstr>
      <vt:lpstr>1) Definition Effektiv  und Effizient 2) Prinzipien des Zeitmanagements 3) Das Arbeitsumfeld  4) Persönliche Ziele  5) Studentische Ziele  6) Zeiteinteilungshelfer 7) Zeitpläne 7.1.) Prioritäten setzen 7.2.) Pausen einplanen</vt:lpstr>
      <vt:lpstr>1) Definition Effektiv  und Effizient 2) Prinzipien des Zeitmanagements 3) Das Arbeitsumfeld  4) Persönliche Ziele  5) Studentische Ziele  6) Zeiteinteilungshelfer 7) Zeitpläne 7.1.) Prioritäten setzen 7.2.) Pausen einplanen</vt:lpstr>
      <vt:lpstr>1) Definition Effektiv  und Effizient 2) Prinzipien des Zeitmanagements 3) Das Arbeitsumfeld  4) Persönliche Ziele  5) Studentische Ziele  6) Zeiteinteilungshelfer 7) Zeitpläne 7.1.) Prioritäten setzen 7.2.) Pausen einplanen</vt:lpstr>
      <vt:lpstr>1) Definition Effektiv  und Effizient 2) Prinzipien des Zeitmanagements 3) Das Arbeitsumfeld  4) Persönliche Ziele  5) Studentische Ziele  6) Zeiteinteilungshelfer 7) Zeitpläne 7.1.) Prioritäten setzen 7.2.) Pausen einplanen</vt:lpstr>
      <vt:lpstr>1) Definition Effektiv  und Effizient 2) Prinzipien des Zeitmanagements 3) Das Arbeitsumfeld  4) Persönliche Ziele  5) Studentische Ziele  6) Zeiteinteilungshelfer 7) Zeitpläne 7.1.) Prioritäten setzen 7.2.) Pausen einplanen</vt:lpstr>
      <vt:lpstr>1) Definition Effektiv  und Effizient 2) Prinzipien des Zeitmanagements 3) Das Arbeitsumfeld  4) Persönliche Ziele  5) Studentische Ziele  6) Zeiteinteilungshelfer 7) Zeitpläne 7.1.) Prioritäten setzen 7.2.) Pausen einplanen</vt:lpstr>
      <vt:lpstr>1) Definition Effektiv  und Effizient 2) Prinzipien des Zeitmanagements 3) Das Arbeitsumfeld  4) Persönliche Ziele  5) Studentische Ziele  6) Zeiteinteilungshelfer 7) Zeitpläne 7.1.) Prioritäten setzen 7.2.) Pausen einplanen</vt:lpstr>
      <vt:lpstr>1) Definition Effektiv  und Effizient 2) Prinzipien des Zeitmanagements 3) Das Arbeitsumfeld  4) Persönliche Ziele  5) Studentische Ziele  6) Zeiteinteilungshelfer 7) Zeitpläne 7.1.) Prioritäten setzen 7.2.) Pausen einplanen</vt:lpstr>
      <vt:lpstr>Jasmin Fischbach,  Lena Rackwitz,  Constanze Dietl,  Julia Kümmeth und  Josephine Junkersdorf</vt:lpstr>
      <vt:lpstr>PowerPoint-Präsentation</vt:lpstr>
      <vt:lpstr>PowerPoint-Präsentation</vt:lpstr>
      <vt:lpstr>PowerPoint-Präsentation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2015-06-08T16:57:48Z</dcterms:created>
  <dcterms:modified xsi:type="dcterms:W3CDTF">2015-06-08T18:24:19Z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TC027879409991</vt:lpwstr>
  </property>
</Properties>
</file>