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6"/>
  </p:notesMasterIdLst>
  <p:sldIdLst>
    <p:sldId id="309" r:id="rId2"/>
    <p:sldId id="256" r:id="rId3"/>
    <p:sldId id="264" r:id="rId4"/>
    <p:sldId id="304" r:id="rId5"/>
    <p:sldId id="262" r:id="rId6"/>
    <p:sldId id="263" r:id="rId7"/>
    <p:sldId id="305" r:id="rId8"/>
    <p:sldId id="266" r:id="rId9"/>
    <p:sldId id="268" r:id="rId10"/>
    <p:sldId id="274" r:id="rId11"/>
    <p:sldId id="276" r:id="rId12"/>
    <p:sldId id="272" r:id="rId13"/>
    <p:sldId id="277" r:id="rId14"/>
    <p:sldId id="278" r:id="rId15"/>
    <p:sldId id="281" r:id="rId16"/>
    <p:sldId id="306" r:id="rId17"/>
    <p:sldId id="282" r:id="rId18"/>
    <p:sldId id="283" r:id="rId19"/>
    <p:sldId id="285" r:id="rId20"/>
    <p:sldId id="307" r:id="rId21"/>
    <p:sldId id="287" r:id="rId22"/>
    <p:sldId id="308" r:id="rId23"/>
    <p:sldId id="289" r:id="rId24"/>
    <p:sldId id="291" r:id="rId25"/>
    <p:sldId id="293" r:id="rId26"/>
    <p:sldId id="294" r:id="rId27"/>
    <p:sldId id="257" r:id="rId28"/>
    <p:sldId id="296" r:id="rId29"/>
    <p:sldId id="297" r:id="rId30"/>
    <p:sldId id="298" r:id="rId31"/>
    <p:sldId id="299" r:id="rId32"/>
    <p:sldId id="300" r:id="rId33"/>
    <p:sldId id="302" r:id="rId34"/>
    <p:sldId id="303" r:id="rId3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660"/>
  </p:normalViewPr>
  <p:slideViewPr>
    <p:cSldViewPr>
      <p:cViewPr>
        <p:scale>
          <a:sx n="72" d="100"/>
          <a:sy n="72" d="100"/>
        </p:scale>
        <p:origin x="-12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4A40AB-D1A8-4846-8A4B-6BF0BCD382F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CE04784-E113-49FC-BAF5-56AF073F522E}">
      <dgm:prSet phldrT="[Text]" custT="1"/>
      <dgm:spPr/>
      <dgm:t>
        <a:bodyPr anchor="ctr"/>
        <a:lstStyle/>
        <a:p>
          <a:r>
            <a:rPr lang="de-DE" sz="1600" b="1" dirty="0" smtClean="0"/>
            <a:t>…einem Anspruch</a:t>
          </a:r>
          <a:endParaRPr lang="de-DE" sz="1600" b="1" dirty="0"/>
        </a:p>
      </dgm:t>
    </dgm:pt>
    <dgm:pt modelId="{EE5D58D4-ED20-44CB-8814-1D5ACF722620}" type="parTrans" cxnId="{E4F88CAC-DEA7-40CB-8839-894BC1F9635B}">
      <dgm:prSet/>
      <dgm:spPr/>
      <dgm:t>
        <a:bodyPr/>
        <a:lstStyle/>
        <a:p>
          <a:endParaRPr lang="de-DE"/>
        </a:p>
      </dgm:t>
    </dgm:pt>
    <dgm:pt modelId="{392DB45A-31A4-4CD8-B3AE-590618DD2BA6}" type="sibTrans" cxnId="{E4F88CAC-DEA7-40CB-8839-894BC1F9635B}">
      <dgm:prSet/>
      <dgm:spPr/>
      <dgm:t>
        <a:bodyPr/>
        <a:lstStyle/>
        <a:p>
          <a:endParaRPr lang="de-DE"/>
        </a:p>
      </dgm:t>
    </dgm:pt>
    <dgm:pt modelId="{DAFB3A39-12BC-4DC2-9F74-BCA912DAADE7}">
      <dgm:prSet phldrT="[Text]" custT="1"/>
      <dgm:spPr/>
      <dgm:t>
        <a:bodyPr/>
        <a:lstStyle/>
        <a:p>
          <a:r>
            <a:rPr lang="de-DE" sz="1600" dirty="0" smtClean="0"/>
            <a:t>Kann A von B die Zahlung des Kaufpreises verlangen?</a:t>
          </a:r>
          <a:endParaRPr lang="de-DE" sz="1600" dirty="0"/>
        </a:p>
      </dgm:t>
    </dgm:pt>
    <dgm:pt modelId="{8DDA3983-A325-4C20-BF2B-86C2581B425B}" type="parTrans" cxnId="{850C8847-6DA5-4020-8F36-351EFBF1BCCB}">
      <dgm:prSet/>
      <dgm:spPr/>
      <dgm:t>
        <a:bodyPr/>
        <a:lstStyle/>
        <a:p>
          <a:endParaRPr lang="de-DE"/>
        </a:p>
      </dgm:t>
    </dgm:pt>
    <dgm:pt modelId="{FEE50CE3-92CD-4C87-A5D4-1412FF4E3445}" type="sibTrans" cxnId="{850C8847-6DA5-4020-8F36-351EFBF1BCCB}">
      <dgm:prSet/>
      <dgm:spPr/>
      <dgm:t>
        <a:bodyPr/>
        <a:lstStyle/>
        <a:p>
          <a:endParaRPr lang="de-DE"/>
        </a:p>
      </dgm:t>
    </dgm:pt>
    <dgm:pt modelId="{4760C5B1-D0EC-44F3-9E45-8C94EA4E7BCD}">
      <dgm:prSet phldrT="[Text]" custT="1"/>
      <dgm:spPr/>
      <dgm:t>
        <a:bodyPr anchor="ctr"/>
        <a:lstStyle/>
        <a:p>
          <a:r>
            <a:rPr lang="de-DE" sz="1600" b="1" dirty="0" smtClean="0"/>
            <a:t>…der Rechtslage</a:t>
          </a:r>
          <a:endParaRPr lang="de-DE" sz="1600" b="1" dirty="0"/>
        </a:p>
      </dgm:t>
    </dgm:pt>
    <dgm:pt modelId="{5A44B92F-D431-48D0-A3A0-9392EC456160}" type="parTrans" cxnId="{5043BAE7-BB00-4A92-8FC5-7B93FB648E96}">
      <dgm:prSet/>
      <dgm:spPr/>
      <dgm:t>
        <a:bodyPr/>
        <a:lstStyle/>
        <a:p>
          <a:endParaRPr lang="de-DE"/>
        </a:p>
      </dgm:t>
    </dgm:pt>
    <dgm:pt modelId="{D04399EA-B2E2-4D6B-BDE6-657D4B1F6CFE}" type="sibTrans" cxnId="{5043BAE7-BB00-4A92-8FC5-7B93FB648E96}">
      <dgm:prSet/>
      <dgm:spPr/>
      <dgm:t>
        <a:bodyPr/>
        <a:lstStyle/>
        <a:p>
          <a:endParaRPr lang="de-DE"/>
        </a:p>
      </dgm:t>
    </dgm:pt>
    <dgm:pt modelId="{7198AFBF-0041-4E1A-8A1A-73FB16BF96B4}">
      <dgm:prSet phldrT="[Text]" custT="1"/>
      <dgm:spPr/>
      <dgm:t>
        <a:bodyPr/>
        <a:lstStyle/>
        <a:p>
          <a:r>
            <a:rPr lang="de-DE" sz="1600" dirty="0" smtClean="0"/>
            <a:t>Welche Ansprüche hat A gegen B?</a:t>
          </a:r>
          <a:endParaRPr lang="de-DE" sz="1600" dirty="0"/>
        </a:p>
      </dgm:t>
    </dgm:pt>
    <dgm:pt modelId="{0C0B3F4D-8CE8-4019-A44A-F240E5438985}" type="parTrans" cxnId="{01005458-C1E0-4923-B7A9-B99041BEE74A}">
      <dgm:prSet/>
      <dgm:spPr/>
      <dgm:t>
        <a:bodyPr/>
        <a:lstStyle/>
        <a:p>
          <a:endParaRPr lang="de-DE"/>
        </a:p>
      </dgm:t>
    </dgm:pt>
    <dgm:pt modelId="{7B7BDD66-0569-4C2C-94DF-3086EC0493F9}" type="sibTrans" cxnId="{01005458-C1E0-4923-B7A9-B99041BEE74A}">
      <dgm:prSet/>
      <dgm:spPr/>
      <dgm:t>
        <a:bodyPr/>
        <a:lstStyle/>
        <a:p>
          <a:endParaRPr lang="de-DE"/>
        </a:p>
      </dgm:t>
    </dgm:pt>
    <dgm:pt modelId="{C0B9CEB0-AAE4-407E-8B76-46393FF0296F}">
      <dgm:prSet phldrT="[Text]" custT="1"/>
      <dgm:spPr/>
      <dgm:t>
        <a:bodyPr/>
        <a:lstStyle/>
        <a:p>
          <a:r>
            <a:rPr lang="de-DE" sz="1600" dirty="0" smtClean="0"/>
            <a:t>Wie ist die Rechtslage?</a:t>
          </a:r>
          <a:endParaRPr lang="de-DE" sz="1600" dirty="0"/>
        </a:p>
      </dgm:t>
    </dgm:pt>
    <dgm:pt modelId="{4CB9313E-50CF-4A54-A795-115C91F7A8A5}" type="parTrans" cxnId="{DE9D0FCE-1B6F-474B-B144-44021B1871FB}">
      <dgm:prSet/>
      <dgm:spPr/>
      <dgm:t>
        <a:bodyPr/>
        <a:lstStyle/>
        <a:p>
          <a:endParaRPr lang="de-DE"/>
        </a:p>
      </dgm:t>
    </dgm:pt>
    <dgm:pt modelId="{61E01F20-358E-4A01-B978-B9BF5787974B}" type="sibTrans" cxnId="{DE9D0FCE-1B6F-474B-B144-44021B1871FB}">
      <dgm:prSet/>
      <dgm:spPr/>
      <dgm:t>
        <a:bodyPr/>
        <a:lstStyle/>
        <a:p>
          <a:endParaRPr lang="de-DE"/>
        </a:p>
      </dgm:t>
    </dgm:pt>
    <dgm:pt modelId="{196C1BE2-09CB-4E5F-A36C-BDC8F29E0467}">
      <dgm:prSet phldrT="[Text]" custT="1"/>
      <dgm:spPr/>
      <dgm:t>
        <a:bodyPr anchor="t"/>
        <a:lstStyle/>
        <a:p>
          <a:r>
            <a:rPr lang="de-DE" sz="1600" b="1" dirty="0" smtClean="0"/>
            <a:t>…einem Recht (das kein Anspruch ist)</a:t>
          </a:r>
          <a:endParaRPr lang="de-DE" sz="1600" b="1" dirty="0"/>
        </a:p>
      </dgm:t>
    </dgm:pt>
    <dgm:pt modelId="{56E35013-6921-4CFC-819F-695DC6E78A38}" type="parTrans" cxnId="{320E66C2-21E7-4A69-AE32-1A093628E9A0}">
      <dgm:prSet/>
      <dgm:spPr/>
      <dgm:t>
        <a:bodyPr/>
        <a:lstStyle/>
        <a:p>
          <a:endParaRPr lang="de-DE"/>
        </a:p>
      </dgm:t>
    </dgm:pt>
    <dgm:pt modelId="{CE065AEB-64B6-4F2F-B5BA-BBFD587CB056}" type="sibTrans" cxnId="{320E66C2-21E7-4A69-AE32-1A093628E9A0}">
      <dgm:prSet/>
      <dgm:spPr/>
      <dgm:t>
        <a:bodyPr/>
        <a:lstStyle/>
        <a:p>
          <a:endParaRPr lang="de-DE"/>
        </a:p>
      </dgm:t>
    </dgm:pt>
    <dgm:pt modelId="{0FE06689-99A2-46D8-A6AC-7583BE2086F1}">
      <dgm:prSet phldrT="[Text]" custT="1"/>
      <dgm:spPr/>
      <dgm:t>
        <a:bodyPr/>
        <a:lstStyle/>
        <a:p>
          <a:r>
            <a:rPr lang="de-DE" sz="1600" dirty="0" smtClean="0"/>
            <a:t>Kann A den Vertrag anfechten?</a:t>
          </a:r>
          <a:endParaRPr lang="de-DE" sz="1600" dirty="0"/>
        </a:p>
      </dgm:t>
    </dgm:pt>
    <dgm:pt modelId="{366C2314-501B-4821-A7BB-2213C38616F2}" type="parTrans" cxnId="{2EAD8450-0BD1-41DF-8218-1E707FDA1BDD}">
      <dgm:prSet/>
      <dgm:spPr/>
      <dgm:t>
        <a:bodyPr/>
        <a:lstStyle/>
        <a:p>
          <a:endParaRPr lang="de-DE"/>
        </a:p>
      </dgm:t>
    </dgm:pt>
    <dgm:pt modelId="{FBEBC214-324D-4362-8D17-7ACD1FA5B136}" type="sibTrans" cxnId="{2EAD8450-0BD1-41DF-8218-1E707FDA1BDD}">
      <dgm:prSet/>
      <dgm:spPr/>
      <dgm:t>
        <a:bodyPr/>
        <a:lstStyle/>
        <a:p>
          <a:endParaRPr lang="de-DE"/>
        </a:p>
      </dgm:t>
    </dgm:pt>
    <dgm:pt modelId="{2378D872-A4A0-48A8-9ED5-01C3A62AD7E3}" type="pres">
      <dgm:prSet presAssocID="{A94A40AB-D1A8-4846-8A4B-6BF0BCD382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CC1661D-0A11-4CE7-849C-3E959B173CD1}" type="pres">
      <dgm:prSet presAssocID="{CCE04784-E113-49FC-BAF5-56AF073F522E}" presName="composite" presStyleCnt="0"/>
      <dgm:spPr/>
      <dgm:t>
        <a:bodyPr/>
        <a:lstStyle/>
        <a:p>
          <a:endParaRPr lang="de-DE"/>
        </a:p>
      </dgm:t>
    </dgm:pt>
    <dgm:pt modelId="{E64A77F6-4E7C-42C9-A92F-51953D5197BC}" type="pres">
      <dgm:prSet presAssocID="{CCE04784-E113-49FC-BAF5-56AF073F522E}" presName="parTx" presStyleLbl="alignNode1" presStyleIdx="0" presStyleCnt="3" custScaleY="114583" custLinFactNeighborX="-279" custLinFactNeighborY="-207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141E71A-90BD-45C8-ADD4-44855C4F6690}" type="pres">
      <dgm:prSet presAssocID="{CCE04784-E113-49FC-BAF5-56AF073F522E}" presName="desTx" presStyleLbl="alignAccFollowNode1" presStyleIdx="0" presStyleCnt="3" custScaleY="100000" custLinFactNeighborX="-279" custLinFactNeighborY="1330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A454CD3-1ABE-4B8F-8343-D27639AE54BD}" type="pres">
      <dgm:prSet presAssocID="{392DB45A-31A4-4CD8-B3AE-590618DD2BA6}" presName="space" presStyleCnt="0"/>
      <dgm:spPr/>
      <dgm:t>
        <a:bodyPr/>
        <a:lstStyle/>
        <a:p>
          <a:endParaRPr lang="de-DE"/>
        </a:p>
      </dgm:t>
    </dgm:pt>
    <dgm:pt modelId="{D61D68DA-D34C-4479-AE00-4E8FB0F635A8}" type="pres">
      <dgm:prSet presAssocID="{4760C5B1-D0EC-44F3-9E45-8C94EA4E7BCD}" presName="composite" presStyleCnt="0"/>
      <dgm:spPr/>
      <dgm:t>
        <a:bodyPr/>
        <a:lstStyle/>
        <a:p>
          <a:endParaRPr lang="de-DE"/>
        </a:p>
      </dgm:t>
    </dgm:pt>
    <dgm:pt modelId="{D31B666C-EC77-4856-9B5C-CDBB21974948}" type="pres">
      <dgm:prSet presAssocID="{4760C5B1-D0EC-44F3-9E45-8C94EA4E7BCD}" presName="parTx" presStyleLbl="alignNode1" presStyleIdx="1" presStyleCnt="3" custScaleY="114583" custLinFactNeighborX="1046" custLinFactNeighborY="-146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96A898A-0785-4674-BEDA-0C21F240A373}" type="pres">
      <dgm:prSet presAssocID="{4760C5B1-D0EC-44F3-9E45-8C94EA4E7BCD}" presName="desTx" presStyleLbl="alignAccFollowNode1" presStyleIdx="1" presStyleCnt="3" custLinFactY="300000" custLinFactNeighborX="1047" custLinFactNeighborY="32309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D33741C-652E-466A-8D4C-42C56775A910}" type="pres">
      <dgm:prSet presAssocID="{D04399EA-B2E2-4D6B-BDE6-657D4B1F6CFE}" presName="space" presStyleCnt="0"/>
      <dgm:spPr/>
      <dgm:t>
        <a:bodyPr/>
        <a:lstStyle/>
        <a:p>
          <a:endParaRPr lang="de-DE"/>
        </a:p>
      </dgm:t>
    </dgm:pt>
    <dgm:pt modelId="{7512F04C-8729-4FA0-A883-A19964C2D85E}" type="pres">
      <dgm:prSet presAssocID="{196C1BE2-09CB-4E5F-A36C-BDC8F29E0467}" presName="composite" presStyleCnt="0"/>
      <dgm:spPr/>
      <dgm:t>
        <a:bodyPr/>
        <a:lstStyle/>
        <a:p>
          <a:endParaRPr lang="de-DE"/>
        </a:p>
      </dgm:t>
    </dgm:pt>
    <dgm:pt modelId="{843BB82B-302D-445C-AD37-3424C6F2DDA5}" type="pres">
      <dgm:prSet presAssocID="{196C1BE2-09CB-4E5F-A36C-BDC8F29E0467}" presName="parTx" presStyleLbl="alignNode1" presStyleIdx="2" presStyleCnt="3" custScaleY="114394" custLinFactY="-100000" custLinFactNeighborX="23780" custLinFactNeighborY="-1968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49E473-C0A8-41C4-B824-8187A6DBF28B}" type="pres">
      <dgm:prSet presAssocID="{196C1BE2-09CB-4E5F-A36C-BDC8F29E0467}" presName="desTx" presStyleLbl="alignAccFollowNode1" presStyleIdx="2" presStyleCnt="3" custScaleY="100000" custLinFactNeighborY="1048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043BAE7-BB00-4A92-8FC5-7B93FB648E96}" srcId="{A94A40AB-D1A8-4846-8A4B-6BF0BCD382F9}" destId="{4760C5B1-D0EC-44F3-9E45-8C94EA4E7BCD}" srcOrd="1" destOrd="0" parTransId="{5A44B92F-D431-48D0-A3A0-9392EC456160}" sibTransId="{D04399EA-B2E2-4D6B-BDE6-657D4B1F6CFE}"/>
    <dgm:cxn modelId="{E4F88CAC-DEA7-40CB-8839-894BC1F9635B}" srcId="{A94A40AB-D1A8-4846-8A4B-6BF0BCD382F9}" destId="{CCE04784-E113-49FC-BAF5-56AF073F522E}" srcOrd="0" destOrd="0" parTransId="{EE5D58D4-ED20-44CB-8814-1D5ACF722620}" sibTransId="{392DB45A-31A4-4CD8-B3AE-590618DD2BA6}"/>
    <dgm:cxn modelId="{54E063EF-179F-40A7-A420-0CEF0AFF070A}" type="presOf" srcId="{C0B9CEB0-AAE4-407E-8B76-46393FF0296F}" destId="{C96A898A-0785-4674-BEDA-0C21F240A373}" srcOrd="0" destOrd="1" presId="urn:microsoft.com/office/officeart/2005/8/layout/hList1"/>
    <dgm:cxn modelId="{39066076-661B-4E65-AFBB-2AFC075A9397}" type="presOf" srcId="{A94A40AB-D1A8-4846-8A4B-6BF0BCD382F9}" destId="{2378D872-A4A0-48A8-9ED5-01C3A62AD7E3}" srcOrd="0" destOrd="0" presId="urn:microsoft.com/office/officeart/2005/8/layout/hList1"/>
    <dgm:cxn modelId="{16F84845-11A3-4054-9CE4-409F0EFB83F7}" type="presOf" srcId="{196C1BE2-09CB-4E5F-A36C-BDC8F29E0467}" destId="{843BB82B-302D-445C-AD37-3424C6F2DDA5}" srcOrd="0" destOrd="0" presId="urn:microsoft.com/office/officeart/2005/8/layout/hList1"/>
    <dgm:cxn modelId="{A695522F-A060-49E1-8F68-8E70B78DC76E}" type="presOf" srcId="{4760C5B1-D0EC-44F3-9E45-8C94EA4E7BCD}" destId="{D31B666C-EC77-4856-9B5C-CDBB21974948}" srcOrd="0" destOrd="0" presId="urn:microsoft.com/office/officeart/2005/8/layout/hList1"/>
    <dgm:cxn modelId="{2EAD8450-0BD1-41DF-8218-1E707FDA1BDD}" srcId="{196C1BE2-09CB-4E5F-A36C-BDC8F29E0467}" destId="{0FE06689-99A2-46D8-A6AC-7583BE2086F1}" srcOrd="0" destOrd="0" parTransId="{366C2314-501B-4821-A7BB-2213C38616F2}" sibTransId="{FBEBC214-324D-4362-8D17-7ACD1FA5B136}"/>
    <dgm:cxn modelId="{C3010575-74C1-4E4A-9071-E6522733A9FA}" type="presOf" srcId="{CCE04784-E113-49FC-BAF5-56AF073F522E}" destId="{E64A77F6-4E7C-42C9-A92F-51953D5197BC}" srcOrd="0" destOrd="0" presId="urn:microsoft.com/office/officeart/2005/8/layout/hList1"/>
    <dgm:cxn modelId="{DE9D0FCE-1B6F-474B-B144-44021B1871FB}" srcId="{4760C5B1-D0EC-44F3-9E45-8C94EA4E7BCD}" destId="{C0B9CEB0-AAE4-407E-8B76-46393FF0296F}" srcOrd="1" destOrd="0" parTransId="{4CB9313E-50CF-4A54-A795-115C91F7A8A5}" sibTransId="{61E01F20-358E-4A01-B978-B9BF5787974B}"/>
    <dgm:cxn modelId="{850C8847-6DA5-4020-8F36-351EFBF1BCCB}" srcId="{CCE04784-E113-49FC-BAF5-56AF073F522E}" destId="{DAFB3A39-12BC-4DC2-9F74-BCA912DAADE7}" srcOrd="0" destOrd="0" parTransId="{8DDA3983-A325-4C20-BF2B-86C2581B425B}" sibTransId="{FEE50CE3-92CD-4C87-A5D4-1412FF4E3445}"/>
    <dgm:cxn modelId="{320E66C2-21E7-4A69-AE32-1A093628E9A0}" srcId="{A94A40AB-D1A8-4846-8A4B-6BF0BCD382F9}" destId="{196C1BE2-09CB-4E5F-A36C-BDC8F29E0467}" srcOrd="2" destOrd="0" parTransId="{56E35013-6921-4CFC-819F-695DC6E78A38}" sibTransId="{CE065AEB-64B6-4F2F-B5BA-BBFD587CB056}"/>
    <dgm:cxn modelId="{C282C3D1-EA08-4FF5-A4DC-BBD97005B94C}" type="presOf" srcId="{0FE06689-99A2-46D8-A6AC-7583BE2086F1}" destId="{5749E473-C0A8-41C4-B824-8187A6DBF28B}" srcOrd="0" destOrd="0" presId="urn:microsoft.com/office/officeart/2005/8/layout/hList1"/>
    <dgm:cxn modelId="{A5792B8C-3D21-47CA-80EF-396E0CAC02C2}" type="presOf" srcId="{DAFB3A39-12BC-4DC2-9F74-BCA912DAADE7}" destId="{7141E71A-90BD-45C8-ADD4-44855C4F6690}" srcOrd="0" destOrd="0" presId="urn:microsoft.com/office/officeart/2005/8/layout/hList1"/>
    <dgm:cxn modelId="{F60A149F-AE09-4933-92DA-ABF3B9609FFA}" type="presOf" srcId="{7198AFBF-0041-4E1A-8A1A-73FB16BF96B4}" destId="{C96A898A-0785-4674-BEDA-0C21F240A373}" srcOrd="0" destOrd="0" presId="urn:microsoft.com/office/officeart/2005/8/layout/hList1"/>
    <dgm:cxn modelId="{01005458-C1E0-4923-B7A9-B99041BEE74A}" srcId="{4760C5B1-D0EC-44F3-9E45-8C94EA4E7BCD}" destId="{7198AFBF-0041-4E1A-8A1A-73FB16BF96B4}" srcOrd="0" destOrd="0" parTransId="{0C0B3F4D-8CE8-4019-A44A-F240E5438985}" sibTransId="{7B7BDD66-0569-4C2C-94DF-3086EC0493F9}"/>
    <dgm:cxn modelId="{6D7BE869-540E-44E8-9563-A3CB52E58DA8}" type="presParOf" srcId="{2378D872-A4A0-48A8-9ED5-01C3A62AD7E3}" destId="{CCC1661D-0A11-4CE7-849C-3E959B173CD1}" srcOrd="0" destOrd="0" presId="urn:microsoft.com/office/officeart/2005/8/layout/hList1"/>
    <dgm:cxn modelId="{34F6BF37-5838-4B3F-BABB-8BF94EA2E31F}" type="presParOf" srcId="{CCC1661D-0A11-4CE7-849C-3E959B173CD1}" destId="{E64A77F6-4E7C-42C9-A92F-51953D5197BC}" srcOrd="0" destOrd="0" presId="urn:microsoft.com/office/officeart/2005/8/layout/hList1"/>
    <dgm:cxn modelId="{5DF5BEDA-CEDC-4309-B601-CB4B35F3B4BE}" type="presParOf" srcId="{CCC1661D-0A11-4CE7-849C-3E959B173CD1}" destId="{7141E71A-90BD-45C8-ADD4-44855C4F6690}" srcOrd="1" destOrd="0" presId="urn:microsoft.com/office/officeart/2005/8/layout/hList1"/>
    <dgm:cxn modelId="{F9288577-0F32-4149-AE16-EE7CEBFC9A59}" type="presParOf" srcId="{2378D872-A4A0-48A8-9ED5-01C3A62AD7E3}" destId="{BA454CD3-1ABE-4B8F-8343-D27639AE54BD}" srcOrd="1" destOrd="0" presId="urn:microsoft.com/office/officeart/2005/8/layout/hList1"/>
    <dgm:cxn modelId="{27A83D5D-E482-4197-9421-5C447429BE0C}" type="presParOf" srcId="{2378D872-A4A0-48A8-9ED5-01C3A62AD7E3}" destId="{D61D68DA-D34C-4479-AE00-4E8FB0F635A8}" srcOrd="2" destOrd="0" presId="urn:microsoft.com/office/officeart/2005/8/layout/hList1"/>
    <dgm:cxn modelId="{06391A30-10B0-40B5-BA10-93F2D24FD710}" type="presParOf" srcId="{D61D68DA-D34C-4479-AE00-4E8FB0F635A8}" destId="{D31B666C-EC77-4856-9B5C-CDBB21974948}" srcOrd="0" destOrd="0" presId="urn:microsoft.com/office/officeart/2005/8/layout/hList1"/>
    <dgm:cxn modelId="{743A8909-1E2A-48A8-8B05-DF8BE91236E0}" type="presParOf" srcId="{D61D68DA-D34C-4479-AE00-4E8FB0F635A8}" destId="{C96A898A-0785-4674-BEDA-0C21F240A373}" srcOrd="1" destOrd="0" presId="urn:microsoft.com/office/officeart/2005/8/layout/hList1"/>
    <dgm:cxn modelId="{1EBFADFE-AA02-4CCD-8018-16FF0FECAD90}" type="presParOf" srcId="{2378D872-A4A0-48A8-9ED5-01C3A62AD7E3}" destId="{DD33741C-652E-466A-8D4C-42C56775A910}" srcOrd="3" destOrd="0" presId="urn:microsoft.com/office/officeart/2005/8/layout/hList1"/>
    <dgm:cxn modelId="{D860FC78-2DF8-4E45-9EED-E611615A1EC5}" type="presParOf" srcId="{2378D872-A4A0-48A8-9ED5-01C3A62AD7E3}" destId="{7512F04C-8729-4FA0-A883-A19964C2D85E}" srcOrd="4" destOrd="0" presId="urn:microsoft.com/office/officeart/2005/8/layout/hList1"/>
    <dgm:cxn modelId="{2890F5DC-B59F-4BDB-8306-CEF47D9E7040}" type="presParOf" srcId="{7512F04C-8729-4FA0-A883-A19964C2D85E}" destId="{843BB82B-302D-445C-AD37-3424C6F2DDA5}" srcOrd="0" destOrd="0" presId="urn:microsoft.com/office/officeart/2005/8/layout/hList1"/>
    <dgm:cxn modelId="{B3E5EC58-A388-434E-B0F9-B9EEA124A5A6}" type="presParOf" srcId="{7512F04C-8729-4FA0-A883-A19964C2D85E}" destId="{5749E473-C0A8-41C4-B824-8187A6DBF28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892C9F-8F7B-4180-96F9-650FA38DAB3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BBD4190-1C8D-46B5-9811-26B56DF84653}">
      <dgm:prSet phldrT="[Text]" custT="1"/>
      <dgm:spPr/>
      <dgm:t>
        <a:bodyPr/>
        <a:lstStyle/>
        <a:p>
          <a:r>
            <a:rPr lang="de-DE" sz="2400" dirty="0" smtClean="0"/>
            <a:t>Schritt 1</a:t>
          </a:r>
          <a:endParaRPr lang="de-DE" sz="2400" dirty="0"/>
        </a:p>
      </dgm:t>
    </dgm:pt>
    <dgm:pt modelId="{0BE08FCF-0695-4E5C-B0F4-F161057F8C11}" type="parTrans" cxnId="{225C2C87-6969-481E-B069-915C4DE6E508}">
      <dgm:prSet/>
      <dgm:spPr/>
      <dgm:t>
        <a:bodyPr/>
        <a:lstStyle/>
        <a:p>
          <a:endParaRPr lang="de-DE"/>
        </a:p>
      </dgm:t>
    </dgm:pt>
    <dgm:pt modelId="{F481A17F-7F46-4501-B102-46BBA9FCAF22}" type="sibTrans" cxnId="{225C2C87-6969-481E-B069-915C4DE6E508}">
      <dgm:prSet/>
      <dgm:spPr/>
      <dgm:t>
        <a:bodyPr/>
        <a:lstStyle/>
        <a:p>
          <a:endParaRPr lang="de-DE"/>
        </a:p>
      </dgm:t>
    </dgm:pt>
    <dgm:pt modelId="{EE213888-F8BF-4530-BD9E-069FDF1737F9}">
      <dgm:prSet phldrT="[Text]" custT="1"/>
      <dgm:spPr/>
      <dgm:t>
        <a:bodyPr/>
        <a:lstStyle/>
        <a:p>
          <a:r>
            <a:rPr lang="de-DE" sz="1400" dirty="0" smtClean="0"/>
            <a:t>Prüfung der Tatbestandsvoraussetzungen der Anspruchsgrundlage</a:t>
          </a:r>
          <a:endParaRPr lang="de-DE" sz="1400" dirty="0"/>
        </a:p>
      </dgm:t>
    </dgm:pt>
    <dgm:pt modelId="{1E0474F8-BACB-4562-AAA2-52A27CC38C21}" type="parTrans" cxnId="{A3D02B3E-CC6A-46DC-BE3D-EA809AC2044C}">
      <dgm:prSet/>
      <dgm:spPr/>
      <dgm:t>
        <a:bodyPr/>
        <a:lstStyle/>
        <a:p>
          <a:endParaRPr lang="de-DE"/>
        </a:p>
      </dgm:t>
    </dgm:pt>
    <dgm:pt modelId="{FC27C15A-E7CC-4655-89F5-DC6FDEAF5FA0}" type="sibTrans" cxnId="{A3D02B3E-CC6A-46DC-BE3D-EA809AC2044C}">
      <dgm:prSet/>
      <dgm:spPr/>
      <dgm:t>
        <a:bodyPr/>
        <a:lstStyle/>
        <a:p>
          <a:endParaRPr lang="de-DE"/>
        </a:p>
      </dgm:t>
    </dgm:pt>
    <dgm:pt modelId="{90BB284C-FDFF-4B47-A761-470EA183E6D5}">
      <dgm:prSet phldrT="[Text]" custT="1"/>
      <dgm:spPr/>
      <dgm:t>
        <a:bodyPr/>
        <a:lstStyle/>
        <a:p>
          <a:r>
            <a:rPr lang="de-DE" sz="2400" dirty="0" smtClean="0"/>
            <a:t>Schritt 2</a:t>
          </a:r>
          <a:endParaRPr lang="de-DE" sz="2400" dirty="0"/>
        </a:p>
      </dgm:t>
    </dgm:pt>
    <dgm:pt modelId="{67B72801-5DA2-404F-9EC8-6A14FA81963A}" type="parTrans" cxnId="{ED61A972-0EBE-4BCF-90AA-98D464B3366E}">
      <dgm:prSet/>
      <dgm:spPr/>
      <dgm:t>
        <a:bodyPr/>
        <a:lstStyle/>
        <a:p>
          <a:endParaRPr lang="de-DE"/>
        </a:p>
      </dgm:t>
    </dgm:pt>
    <dgm:pt modelId="{66A855DD-9BAD-45BF-A0AA-2FE5A8DB1C30}" type="sibTrans" cxnId="{ED61A972-0EBE-4BCF-90AA-98D464B3366E}">
      <dgm:prSet/>
      <dgm:spPr/>
      <dgm:t>
        <a:bodyPr/>
        <a:lstStyle/>
        <a:p>
          <a:endParaRPr lang="de-DE"/>
        </a:p>
      </dgm:t>
    </dgm:pt>
    <dgm:pt modelId="{F7BC8B57-E2FA-4277-AB96-AA5821A72EB8}">
      <dgm:prSet phldrT="[Text]" custT="1"/>
      <dgm:spPr/>
      <dgm:t>
        <a:bodyPr/>
        <a:lstStyle/>
        <a:p>
          <a:r>
            <a:rPr lang="de-DE" sz="1400" dirty="0" smtClean="0"/>
            <a:t>Anspruch erworben?</a:t>
          </a:r>
          <a:br>
            <a:rPr lang="de-DE" sz="1400" dirty="0" smtClean="0"/>
          </a:br>
          <a:r>
            <a:rPr lang="de-DE" sz="1400" dirty="0" smtClean="0"/>
            <a:t>Prüfung rechtshindernder Einwendungen</a:t>
          </a:r>
          <a:endParaRPr lang="de-DE" sz="1400" dirty="0"/>
        </a:p>
      </dgm:t>
    </dgm:pt>
    <dgm:pt modelId="{2B4DB4EE-9BF0-4C39-BD26-757F97A217CE}" type="parTrans" cxnId="{CD7D2126-CD50-4670-8B8F-96936041F84A}">
      <dgm:prSet/>
      <dgm:spPr/>
      <dgm:t>
        <a:bodyPr/>
        <a:lstStyle/>
        <a:p>
          <a:endParaRPr lang="de-DE"/>
        </a:p>
      </dgm:t>
    </dgm:pt>
    <dgm:pt modelId="{5F05E620-5696-4988-B366-316B62A760EE}" type="sibTrans" cxnId="{CD7D2126-CD50-4670-8B8F-96936041F84A}">
      <dgm:prSet/>
      <dgm:spPr/>
      <dgm:t>
        <a:bodyPr/>
        <a:lstStyle/>
        <a:p>
          <a:endParaRPr lang="de-DE"/>
        </a:p>
      </dgm:t>
    </dgm:pt>
    <dgm:pt modelId="{BC871D16-DC24-48A6-A448-64D514CB40D2}">
      <dgm:prSet phldrT="[Text]" custT="1"/>
      <dgm:spPr/>
      <dgm:t>
        <a:bodyPr/>
        <a:lstStyle/>
        <a:p>
          <a:r>
            <a:rPr lang="de-DE" sz="2400" dirty="0" smtClean="0"/>
            <a:t>Schritt 3</a:t>
          </a:r>
          <a:endParaRPr lang="de-DE" sz="2400" dirty="0"/>
        </a:p>
      </dgm:t>
    </dgm:pt>
    <dgm:pt modelId="{AA43CF94-A3BB-45BA-A7ED-633783C9CA6C}" type="parTrans" cxnId="{7162FECC-0000-48A9-ACAD-13CDF3264C64}">
      <dgm:prSet/>
      <dgm:spPr/>
      <dgm:t>
        <a:bodyPr/>
        <a:lstStyle/>
        <a:p>
          <a:endParaRPr lang="de-DE"/>
        </a:p>
      </dgm:t>
    </dgm:pt>
    <dgm:pt modelId="{CFE4221C-2330-46DB-86A8-6B7BD46DCE3D}" type="sibTrans" cxnId="{7162FECC-0000-48A9-ACAD-13CDF3264C64}">
      <dgm:prSet/>
      <dgm:spPr/>
      <dgm:t>
        <a:bodyPr/>
        <a:lstStyle/>
        <a:p>
          <a:endParaRPr lang="de-DE"/>
        </a:p>
      </dgm:t>
    </dgm:pt>
    <dgm:pt modelId="{4C7700BE-34DA-486E-A6A5-166EF52D42AD}">
      <dgm:prSet phldrT="[Text]" custT="1"/>
      <dgm:spPr/>
      <dgm:t>
        <a:bodyPr/>
        <a:lstStyle/>
        <a:p>
          <a:r>
            <a:rPr lang="de-DE" sz="1400" dirty="0" smtClean="0"/>
            <a:t>Anspruch verloren?</a:t>
          </a:r>
          <a:br>
            <a:rPr lang="de-DE" sz="1400" dirty="0" smtClean="0"/>
          </a:br>
          <a:r>
            <a:rPr lang="de-DE" sz="1400" dirty="0" smtClean="0"/>
            <a:t>Prüfung rechtsvernichtender Einwendungen</a:t>
          </a:r>
          <a:endParaRPr lang="de-DE" sz="1400" dirty="0"/>
        </a:p>
      </dgm:t>
    </dgm:pt>
    <dgm:pt modelId="{F755F4E5-BD31-4CC2-99D9-3C8892757439}" type="parTrans" cxnId="{4801301F-AAE6-4C8A-9154-15398843AF9A}">
      <dgm:prSet/>
      <dgm:spPr/>
      <dgm:t>
        <a:bodyPr/>
        <a:lstStyle/>
        <a:p>
          <a:endParaRPr lang="de-DE"/>
        </a:p>
      </dgm:t>
    </dgm:pt>
    <dgm:pt modelId="{D6213FB8-D08D-46AA-9F21-7727A973BF15}" type="sibTrans" cxnId="{4801301F-AAE6-4C8A-9154-15398843AF9A}">
      <dgm:prSet/>
      <dgm:spPr/>
      <dgm:t>
        <a:bodyPr/>
        <a:lstStyle/>
        <a:p>
          <a:endParaRPr lang="de-DE"/>
        </a:p>
      </dgm:t>
    </dgm:pt>
    <dgm:pt modelId="{90A95B42-3E07-4571-9881-1267D6086817}">
      <dgm:prSet phldrT="[Text]" custT="1"/>
      <dgm:spPr/>
      <dgm:t>
        <a:bodyPr/>
        <a:lstStyle/>
        <a:p>
          <a:r>
            <a:rPr lang="de-DE" sz="2400" dirty="0" smtClean="0"/>
            <a:t>Schritt 4</a:t>
          </a:r>
          <a:endParaRPr lang="de-DE" sz="2400" dirty="0"/>
        </a:p>
      </dgm:t>
    </dgm:pt>
    <dgm:pt modelId="{02C1A170-EEED-42D8-9BAE-839387F4338E}" type="sibTrans" cxnId="{F34F4A21-7EE5-4667-8310-07CA5001E2FB}">
      <dgm:prSet/>
      <dgm:spPr/>
      <dgm:t>
        <a:bodyPr/>
        <a:lstStyle/>
        <a:p>
          <a:endParaRPr lang="de-DE"/>
        </a:p>
      </dgm:t>
    </dgm:pt>
    <dgm:pt modelId="{F1A66A2F-D46A-461E-8C3B-BD078A53C0F4}" type="parTrans" cxnId="{F34F4A21-7EE5-4667-8310-07CA5001E2FB}">
      <dgm:prSet/>
      <dgm:spPr/>
      <dgm:t>
        <a:bodyPr/>
        <a:lstStyle/>
        <a:p>
          <a:endParaRPr lang="de-DE"/>
        </a:p>
      </dgm:t>
    </dgm:pt>
    <dgm:pt modelId="{ED85A617-B9EC-4A29-B48C-BD48A9FDC6EB}">
      <dgm:prSet phldrT="[Text]" custT="1"/>
      <dgm:spPr/>
      <dgm:t>
        <a:bodyPr/>
        <a:lstStyle/>
        <a:p>
          <a:r>
            <a:rPr lang="de-DE" sz="1400" dirty="0" smtClean="0"/>
            <a:t>Anspruch durchsetzbar? </a:t>
          </a:r>
          <a:br>
            <a:rPr lang="de-DE" sz="1400" dirty="0" smtClean="0"/>
          </a:br>
          <a:r>
            <a:rPr lang="de-DE" sz="1400" dirty="0" smtClean="0"/>
            <a:t>Nichtvorliegen rechtshemmender Einreden</a:t>
          </a:r>
          <a:endParaRPr lang="de-DE" sz="1400" dirty="0"/>
        </a:p>
      </dgm:t>
    </dgm:pt>
    <dgm:pt modelId="{4B5AC2DD-CD58-48B5-A6C9-46D006078A03}" type="parTrans" cxnId="{E45713E0-5EDE-40E6-A3DD-3F859EE69B9B}">
      <dgm:prSet/>
      <dgm:spPr/>
      <dgm:t>
        <a:bodyPr/>
        <a:lstStyle/>
        <a:p>
          <a:endParaRPr lang="de-DE"/>
        </a:p>
      </dgm:t>
    </dgm:pt>
    <dgm:pt modelId="{DA6FC5E8-3A01-4A2F-BB16-7F493BD4307B}" type="sibTrans" cxnId="{E45713E0-5EDE-40E6-A3DD-3F859EE69B9B}">
      <dgm:prSet/>
      <dgm:spPr/>
      <dgm:t>
        <a:bodyPr/>
        <a:lstStyle/>
        <a:p>
          <a:endParaRPr lang="de-DE"/>
        </a:p>
      </dgm:t>
    </dgm:pt>
    <dgm:pt modelId="{DE29D965-D863-448B-91A9-0411E2EE41C1}">
      <dgm:prSet phldrT="[Text]" custT="1"/>
      <dgm:spPr/>
      <dgm:t>
        <a:bodyPr/>
        <a:lstStyle/>
        <a:p>
          <a:r>
            <a:rPr lang="de-DE" sz="2400" dirty="0" smtClean="0"/>
            <a:t>Schritt 5</a:t>
          </a:r>
          <a:endParaRPr lang="de-DE" sz="2400" dirty="0"/>
        </a:p>
      </dgm:t>
    </dgm:pt>
    <dgm:pt modelId="{0FD3BA84-851B-4432-A247-41BF9CB229F9}" type="parTrans" cxnId="{EE2B3878-8017-42C5-ABF0-6F64B93CFC98}">
      <dgm:prSet/>
      <dgm:spPr/>
      <dgm:t>
        <a:bodyPr/>
        <a:lstStyle/>
        <a:p>
          <a:endParaRPr lang="de-DE"/>
        </a:p>
      </dgm:t>
    </dgm:pt>
    <dgm:pt modelId="{92BBEA5E-C395-4EEB-AF45-7AD3C9808CFA}" type="sibTrans" cxnId="{EE2B3878-8017-42C5-ABF0-6F64B93CFC98}">
      <dgm:prSet/>
      <dgm:spPr/>
      <dgm:t>
        <a:bodyPr/>
        <a:lstStyle/>
        <a:p>
          <a:endParaRPr lang="de-DE"/>
        </a:p>
      </dgm:t>
    </dgm:pt>
    <dgm:pt modelId="{CEB7F8B1-DEB2-4E29-9371-A2D234FB8AD3}">
      <dgm:prSet phldrT="[Text]" custT="1"/>
      <dgm:spPr/>
      <dgm:t>
        <a:bodyPr/>
        <a:lstStyle/>
        <a:p>
          <a:r>
            <a:rPr lang="de-DE" sz="1400" dirty="0" smtClean="0"/>
            <a:t>Ergebnis der Prüfung!</a:t>
          </a:r>
          <a:endParaRPr lang="de-DE" sz="1400" dirty="0"/>
        </a:p>
      </dgm:t>
    </dgm:pt>
    <dgm:pt modelId="{BFEC3B45-116A-4D45-B8D7-0DD090BE983D}" type="parTrans" cxnId="{990E1AD0-FAB6-463D-AFC8-4B2AE8960B08}">
      <dgm:prSet/>
      <dgm:spPr/>
      <dgm:t>
        <a:bodyPr/>
        <a:lstStyle/>
        <a:p>
          <a:endParaRPr lang="de-DE"/>
        </a:p>
      </dgm:t>
    </dgm:pt>
    <dgm:pt modelId="{A19D202B-6D14-427E-8845-FECD5CFA6C20}" type="sibTrans" cxnId="{990E1AD0-FAB6-463D-AFC8-4B2AE8960B08}">
      <dgm:prSet/>
      <dgm:spPr/>
      <dgm:t>
        <a:bodyPr/>
        <a:lstStyle/>
        <a:p>
          <a:endParaRPr lang="de-DE"/>
        </a:p>
      </dgm:t>
    </dgm:pt>
    <dgm:pt modelId="{469F6F96-1F93-43CD-8C88-F1B7E50ECAAA}" type="pres">
      <dgm:prSet presAssocID="{F3892C9F-8F7B-4180-96F9-650FA38DAB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3F76EA9-985C-49E0-93F4-A0A5890622F5}" type="pres">
      <dgm:prSet presAssocID="{9BBD4190-1C8D-46B5-9811-26B56DF84653}" presName="linNode" presStyleCnt="0"/>
      <dgm:spPr/>
    </dgm:pt>
    <dgm:pt modelId="{31D65E80-A158-42C6-BA8C-703B9421D4D6}" type="pres">
      <dgm:prSet presAssocID="{9BBD4190-1C8D-46B5-9811-26B56DF84653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34E458-79DF-4318-842F-74EA9602DFE0}" type="pres">
      <dgm:prSet presAssocID="{9BBD4190-1C8D-46B5-9811-26B56DF84653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9F084C-BC04-4EF8-B05A-6A3A52F27906}" type="pres">
      <dgm:prSet presAssocID="{F481A17F-7F46-4501-B102-46BBA9FCAF22}" presName="sp" presStyleCnt="0"/>
      <dgm:spPr/>
    </dgm:pt>
    <dgm:pt modelId="{76F413EC-ABB4-457A-90DE-5DE27470CEBD}" type="pres">
      <dgm:prSet presAssocID="{90BB284C-FDFF-4B47-A761-470EA183E6D5}" presName="linNode" presStyleCnt="0"/>
      <dgm:spPr/>
    </dgm:pt>
    <dgm:pt modelId="{D1753E03-1AAF-4EC7-B37A-6499346033A6}" type="pres">
      <dgm:prSet presAssocID="{90BB284C-FDFF-4B47-A761-470EA183E6D5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F40EEDD-93AE-4383-A98C-5EB77ABD8093}" type="pres">
      <dgm:prSet presAssocID="{90BB284C-FDFF-4B47-A761-470EA183E6D5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4EC3D22-A93E-43E9-AE5E-EA1EF2DC7846}" type="pres">
      <dgm:prSet presAssocID="{66A855DD-9BAD-45BF-A0AA-2FE5A8DB1C30}" presName="sp" presStyleCnt="0"/>
      <dgm:spPr/>
    </dgm:pt>
    <dgm:pt modelId="{B8393BE2-C5EF-4F47-A248-6FBE3868E784}" type="pres">
      <dgm:prSet presAssocID="{BC871D16-DC24-48A6-A448-64D514CB40D2}" presName="linNode" presStyleCnt="0"/>
      <dgm:spPr/>
    </dgm:pt>
    <dgm:pt modelId="{291E9F2E-5A82-4DB8-BFD4-DF5F8DF03E26}" type="pres">
      <dgm:prSet presAssocID="{BC871D16-DC24-48A6-A448-64D514CB40D2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5034AFD-96E4-41EA-94DE-95AA7846A394}" type="pres">
      <dgm:prSet presAssocID="{BC871D16-DC24-48A6-A448-64D514CB40D2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44F7191-01A3-432A-8E0D-654B35203C1C}" type="pres">
      <dgm:prSet presAssocID="{CFE4221C-2330-46DB-86A8-6B7BD46DCE3D}" presName="sp" presStyleCnt="0"/>
      <dgm:spPr/>
    </dgm:pt>
    <dgm:pt modelId="{15C7B80A-8CC1-4929-9116-100550A2F140}" type="pres">
      <dgm:prSet presAssocID="{90A95B42-3E07-4571-9881-1267D6086817}" presName="linNode" presStyleCnt="0"/>
      <dgm:spPr/>
    </dgm:pt>
    <dgm:pt modelId="{F6DD179A-BD79-473A-A680-DE78463B86FC}" type="pres">
      <dgm:prSet presAssocID="{90A95B42-3E07-4571-9881-1267D6086817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80FAE63-01D0-4C1B-8188-0CD3974444E1}" type="pres">
      <dgm:prSet presAssocID="{90A95B42-3E07-4571-9881-1267D6086817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4896F56-F7D3-4BD6-A86D-5202870CE278}" type="pres">
      <dgm:prSet presAssocID="{02C1A170-EEED-42D8-9BAE-839387F4338E}" presName="sp" presStyleCnt="0"/>
      <dgm:spPr/>
    </dgm:pt>
    <dgm:pt modelId="{929904D6-25A8-46F1-BEFA-3D7BAF0054BC}" type="pres">
      <dgm:prSet presAssocID="{DE29D965-D863-448B-91A9-0411E2EE41C1}" presName="linNode" presStyleCnt="0"/>
      <dgm:spPr/>
    </dgm:pt>
    <dgm:pt modelId="{FB6A82EF-4285-45FE-9D3C-E1FA0116A5AE}" type="pres">
      <dgm:prSet presAssocID="{DE29D965-D863-448B-91A9-0411E2EE41C1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2B785E-234F-4429-9920-CF6946F9AD6B}" type="pres">
      <dgm:prSet presAssocID="{DE29D965-D863-448B-91A9-0411E2EE41C1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6CC4AEC-5B17-48A4-822D-6B3C39D20472}" type="presOf" srcId="{4C7700BE-34DA-486E-A6A5-166EF52D42AD}" destId="{65034AFD-96E4-41EA-94DE-95AA7846A394}" srcOrd="0" destOrd="0" presId="urn:microsoft.com/office/officeart/2005/8/layout/vList5"/>
    <dgm:cxn modelId="{E45713E0-5EDE-40E6-A3DD-3F859EE69B9B}" srcId="{90A95B42-3E07-4571-9881-1267D6086817}" destId="{ED85A617-B9EC-4A29-B48C-BD48A9FDC6EB}" srcOrd="0" destOrd="0" parTransId="{4B5AC2DD-CD58-48B5-A6C9-46D006078A03}" sibTransId="{DA6FC5E8-3A01-4A2F-BB16-7F493BD4307B}"/>
    <dgm:cxn modelId="{7162FECC-0000-48A9-ACAD-13CDF3264C64}" srcId="{F3892C9F-8F7B-4180-96F9-650FA38DAB3B}" destId="{BC871D16-DC24-48A6-A448-64D514CB40D2}" srcOrd="2" destOrd="0" parTransId="{AA43CF94-A3BB-45BA-A7ED-633783C9CA6C}" sibTransId="{CFE4221C-2330-46DB-86A8-6B7BD46DCE3D}"/>
    <dgm:cxn modelId="{4801301F-AAE6-4C8A-9154-15398843AF9A}" srcId="{BC871D16-DC24-48A6-A448-64D514CB40D2}" destId="{4C7700BE-34DA-486E-A6A5-166EF52D42AD}" srcOrd="0" destOrd="0" parTransId="{F755F4E5-BD31-4CC2-99D9-3C8892757439}" sibTransId="{D6213FB8-D08D-46AA-9F21-7727A973BF15}"/>
    <dgm:cxn modelId="{0237E0A8-041D-4060-942D-8D305D9EEEF9}" type="presOf" srcId="{DE29D965-D863-448B-91A9-0411E2EE41C1}" destId="{FB6A82EF-4285-45FE-9D3C-E1FA0116A5AE}" srcOrd="0" destOrd="0" presId="urn:microsoft.com/office/officeart/2005/8/layout/vList5"/>
    <dgm:cxn modelId="{225C2C87-6969-481E-B069-915C4DE6E508}" srcId="{F3892C9F-8F7B-4180-96F9-650FA38DAB3B}" destId="{9BBD4190-1C8D-46B5-9811-26B56DF84653}" srcOrd="0" destOrd="0" parTransId="{0BE08FCF-0695-4E5C-B0F4-F161057F8C11}" sibTransId="{F481A17F-7F46-4501-B102-46BBA9FCAF22}"/>
    <dgm:cxn modelId="{F34F4A21-7EE5-4667-8310-07CA5001E2FB}" srcId="{F3892C9F-8F7B-4180-96F9-650FA38DAB3B}" destId="{90A95B42-3E07-4571-9881-1267D6086817}" srcOrd="3" destOrd="0" parTransId="{F1A66A2F-D46A-461E-8C3B-BD078A53C0F4}" sibTransId="{02C1A170-EEED-42D8-9BAE-839387F4338E}"/>
    <dgm:cxn modelId="{02A08D16-4AEC-4767-9D9C-C5AC92BB942A}" type="presOf" srcId="{CEB7F8B1-DEB2-4E29-9371-A2D234FB8AD3}" destId="{042B785E-234F-4429-9920-CF6946F9AD6B}" srcOrd="0" destOrd="0" presId="urn:microsoft.com/office/officeart/2005/8/layout/vList5"/>
    <dgm:cxn modelId="{A3D02B3E-CC6A-46DC-BE3D-EA809AC2044C}" srcId="{9BBD4190-1C8D-46B5-9811-26B56DF84653}" destId="{EE213888-F8BF-4530-BD9E-069FDF1737F9}" srcOrd="0" destOrd="0" parTransId="{1E0474F8-BACB-4562-AAA2-52A27CC38C21}" sibTransId="{FC27C15A-E7CC-4655-89F5-DC6FDEAF5FA0}"/>
    <dgm:cxn modelId="{990E1AD0-FAB6-463D-AFC8-4B2AE8960B08}" srcId="{DE29D965-D863-448B-91A9-0411E2EE41C1}" destId="{CEB7F8B1-DEB2-4E29-9371-A2D234FB8AD3}" srcOrd="0" destOrd="0" parTransId="{BFEC3B45-116A-4D45-B8D7-0DD090BE983D}" sibTransId="{A19D202B-6D14-427E-8845-FECD5CFA6C20}"/>
    <dgm:cxn modelId="{736B6D80-24D7-4BF9-AACE-508FE599FDE1}" type="presOf" srcId="{EE213888-F8BF-4530-BD9E-069FDF1737F9}" destId="{1E34E458-79DF-4318-842F-74EA9602DFE0}" srcOrd="0" destOrd="0" presId="urn:microsoft.com/office/officeart/2005/8/layout/vList5"/>
    <dgm:cxn modelId="{0DA01482-78A5-4E6B-9441-3ECAC71090B6}" type="presOf" srcId="{ED85A617-B9EC-4A29-B48C-BD48A9FDC6EB}" destId="{580FAE63-01D0-4C1B-8188-0CD3974444E1}" srcOrd="0" destOrd="0" presId="urn:microsoft.com/office/officeart/2005/8/layout/vList5"/>
    <dgm:cxn modelId="{1AEC9898-5D5A-4713-811D-D72B32065ACF}" type="presOf" srcId="{90A95B42-3E07-4571-9881-1267D6086817}" destId="{F6DD179A-BD79-473A-A680-DE78463B86FC}" srcOrd="0" destOrd="0" presId="urn:microsoft.com/office/officeart/2005/8/layout/vList5"/>
    <dgm:cxn modelId="{BABDFC12-8BE3-4347-9321-7BEB2AF8DCBF}" type="presOf" srcId="{BC871D16-DC24-48A6-A448-64D514CB40D2}" destId="{291E9F2E-5A82-4DB8-BFD4-DF5F8DF03E26}" srcOrd="0" destOrd="0" presId="urn:microsoft.com/office/officeart/2005/8/layout/vList5"/>
    <dgm:cxn modelId="{ED61A972-0EBE-4BCF-90AA-98D464B3366E}" srcId="{F3892C9F-8F7B-4180-96F9-650FA38DAB3B}" destId="{90BB284C-FDFF-4B47-A761-470EA183E6D5}" srcOrd="1" destOrd="0" parTransId="{67B72801-5DA2-404F-9EC8-6A14FA81963A}" sibTransId="{66A855DD-9BAD-45BF-A0AA-2FE5A8DB1C30}"/>
    <dgm:cxn modelId="{13F2BABE-862A-46EA-80F0-A836C5BD17BF}" type="presOf" srcId="{F7BC8B57-E2FA-4277-AB96-AA5821A72EB8}" destId="{1F40EEDD-93AE-4383-A98C-5EB77ABD8093}" srcOrd="0" destOrd="0" presId="urn:microsoft.com/office/officeart/2005/8/layout/vList5"/>
    <dgm:cxn modelId="{EC9D2752-664C-4C25-AED6-B4D7AA49FFE9}" type="presOf" srcId="{90BB284C-FDFF-4B47-A761-470EA183E6D5}" destId="{D1753E03-1AAF-4EC7-B37A-6499346033A6}" srcOrd="0" destOrd="0" presId="urn:microsoft.com/office/officeart/2005/8/layout/vList5"/>
    <dgm:cxn modelId="{E5A603B0-2FD6-4727-B9BA-5488E48DC2EA}" type="presOf" srcId="{9BBD4190-1C8D-46B5-9811-26B56DF84653}" destId="{31D65E80-A158-42C6-BA8C-703B9421D4D6}" srcOrd="0" destOrd="0" presId="urn:microsoft.com/office/officeart/2005/8/layout/vList5"/>
    <dgm:cxn modelId="{CD7D2126-CD50-4670-8B8F-96936041F84A}" srcId="{90BB284C-FDFF-4B47-A761-470EA183E6D5}" destId="{F7BC8B57-E2FA-4277-AB96-AA5821A72EB8}" srcOrd="0" destOrd="0" parTransId="{2B4DB4EE-9BF0-4C39-BD26-757F97A217CE}" sibTransId="{5F05E620-5696-4988-B366-316B62A760EE}"/>
    <dgm:cxn modelId="{24DA37D0-664C-4D48-BF39-3D4338910688}" type="presOf" srcId="{F3892C9F-8F7B-4180-96F9-650FA38DAB3B}" destId="{469F6F96-1F93-43CD-8C88-F1B7E50ECAAA}" srcOrd="0" destOrd="0" presId="urn:microsoft.com/office/officeart/2005/8/layout/vList5"/>
    <dgm:cxn modelId="{EE2B3878-8017-42C5-ABF0-6F64B93CFC98}" srcId="{F3892C9F-8F7B-4180-96F9-650FA38DAB3B}" destId="{DE29D965-D863-448B-91A9-0411E2EE41C1}" srcOrd="4" destOrd="0" parTransId="{0FD3BA84-851B-4432-A247-41BF9CB229F9}" sibTransId="{92BBEA5E-C395-4EEB-AF45-7AD3C9808CFA}"/>
    <dgm:cxn modelId="{60D41B78-6A71-48C3-819E-14874DC4F4B9}" type="presParOf" srcId="{469F6F96-1F93-43CD-8C88-F1B7E50ECAAA}" destId="{A3F76EA9-985C-49E0-93F4-A0A5890622F5}" srcOrd="0" destOrd="0" presId="urn:microsoft.com/office/officeart/2005/8/layout/vList5"/>
    <dgm:cxn modelId="{ABC6F4CA-A03F-4EC1-A9BD-00FC706C63A1}" type="presParOf" srcId="{A3F76EA9-985C-49E0-93F4-A0A5890622F5}" destId="{31D65E80-A158-42C6-BA8C-703B9421D4D6}" srcOrd="0" destOrd="0" presId="urn:microsoft.com/office/officeart/2005/8/layout/vList5"/>
    <dgm:cxn modelId="{74D343D1-890F-4997-ABFA-5FFD381F5300}" type="presParOf" srcId="{A3F76EA9-985C-49E0-93F4-A0A5890622F5}" destId="{1E34E458-79DF-4318-842F-74EA9602DFE0}" srcOrd="1" destOrd="0" presId="urn:microsoft.com/office/officeart/2005/8/layout/vList5"/>
    <dgm:cxn modelId="{9AB7AA00-9403-44AB-9CBC-B46873F17646}" type="presParOf" srcId="{469F6F96-1F93-43CD-8C88-F1B7E50ECAAA}" destId="{F29F084C-BC04-4EF8-B05A-6A3A52F27906}" srcOrd="1" destOrd="0" presId="urn:microsoft.com/office/officeart/2005/8/layout/vList5"/>
    <dgm:cxn modelId="{F222AA78-206A-4022-9134-2766D4AB0574}" type="presParOf" srcId="{469F6F96-1F93-43CD-8C88-F1B7E50ECAAA}" destId="{76F413EC-ABB4-457A-90DE-5DE27470CEBD}" srcOrd="2" destOrd="0" presId="urn:microsoft.com/office/officeart/2005/8/layout/vList5"/>
    <dgm:cxn modelId="{41A6947A-7DCC-4553-8297-5A6B2F8561E7}" type="presParOf" srcId="{76F413EC-ABB4-457A-90DE-5DE27470CEBD}" destId="{D1753E03-1AAF-4EC7-B37A-6499346033A6}" srcOrd="0" destOrd="0" presId="urn:microsoft.com/office/officeart/2005/8/layout/vList5"/>
    <dgm:cxn modelId="{34453FFE-29EF-41A6-AD23-218E09B1FE8B}" type="presParOf" srcId="{76F413EC-ABB4-457A-90DE-5DE27470CEBD}" destId="{1F40EEDD-93AE-4383-A98C-5EB77ABD8093}" srcOrd="1" destOrd="0" presId="urn:microsoft.com/office/officeart/2005/8/layout/vList5"/>
    <dgm:cxn modelId="{A0E7476D-72D8-4B1E-BCD1-51F1D9670B66}" type="presParOf" srcId="{469F6F96-1F93-43CD-8C88-F1B7E50ECAAA}" destId="{84EC3D22-A93E-43E9-AE5E-EA1EF2DC7846}" srcOrd="3" destOrd="0" presId="urn:microsoft.com/office/officeart/2005/8/layout/vList5"/>
    <dgm:cxn modelId="{F144C77E-55A3-463B-B7E8-CEFDC6B6173E}" type="presParOf" srcId="{469F6F96-1F93-43CD-8C88-F1B7E50ECAAA}" destId="{B8393BE2-C5EF-4F47-A248-6FBE3868E784}" srcOrd="4" destOrd="0" presId="urn:microsoft.com/office/officeart/2005/8/layout/vList5"/>
    <dgm:cxn modelId="{B0AA9D33-08DA-47CB-8655-3BE3DAD7B8DD}" type="presParOf" srcId="{B8393BE2-C5EF-4F47-A248-6FBE3868E784}" destId="{291E9F2E-5A82-4DB8-BFD4-DF5F8DF03E26}" srcOrd="0" destOrd="0" presId="urn:microsoft.com/office/officeart/2005/8/layout/vList5"/>
    <dgm:cxn modelId="{4B3DA2E2-E42B-4093-92DC-AB707C922D0A}" type="presParOf" srcId="{B8393BE2-C5EF-4F47-A248-6FBE3868E784}" destId="{65034AFD-96E4-41EA-94DE-95AA7846A394}" srcOrd="1" destOrd="0" presId="urn:microsoft.com/office/officeart/2005/8/layout/vList5"/>
    <dgm:cxn modelId="{4FFEF009-C189-40A6-B3C2-33EA41492511}" type="presParOf" srcId="{469F6F96-1F93-43CD-8C88-F1B7E50ECAAA}" destId="{544F7191-01A3-432A-8E0D-654B35203C1C}" srcOrd="5" destOrd="0" presId="urn:microsoft.com/office/officeart/2005/8/layout/vList5"/>
    <dgm:cxn modelId="{48A46010-2815-4DD3-A8E5-CC0846F0D0E9}" type="presParOf" srcId="{469F6F96-1F93-43CD-8C88-F1B7E50ECAAA}" destId="{15C7B80A-8CC1-4929-9116-100550A2F140}" srcOrd="6" destOrd="0" presId="urn:microsoft.com/office/officeart/2005/8/layout/vList5"/>
    <dgm:cxn modelId="{80D164B1-F7BC-4CB2-BD7B-484252F3713B}" type="presParOf" srcId="{15C7B80A-8CC1-4929-9116-100550A2F140}" destId="{F6DD179A-BD79-473A-A680-DE78463B86FC}" srcOrd="0" destOrd="0" presId="urn:microsoft.com/office/officeart/2005/8/layout/vList5"/>
    <dgm:cxn modelId="{67BA0F8C-4529-46A7-A735-05EE9AFA9B36}" type="presParOf" srcId="{15C7B80A-8CC1-4929-9116-100550A2F140}" destId="{580FAE63-01D0-4C1B-8188-0CD3974444E1}" srcOrd="1" destOrd="0" presId="urn:microsoft.com/office/officeart/2005/8/layout/vList5"/>
    <dgm:cxn modelId="{96F963F6-5C4D-4987-BA9A-47273DDED352}" type="presParOf" srcId="{469F6F96-1F93-43CD-8C88-F1B7E50ECAAA}" destId="{F4896F56-F7D3-4BD6-A86D-5202870CE278}" srcOrd="7" destOrd="0" presId="urn:microsoft.com/office/officeart/2005/8/layout/vList5"/>
    <dgm:cxn modelId="{22FE2537-47C9-40AB-96D7-755390D65A87}" type="presParOf" srcId="{469F6F96-1F93-43CD-8C88-F1B7E50ECAAA}" destId="{929904D6-25A8-46F1-BEFA-3D7BAF0054BC}" srcOrd="8" destOrd="0" presId="urn:microsoft.com/office/officeart/2005/8/layout/vList5"/>
    <dgm:cxn modelId="{6D1D367A-783B-4B09-B789-FE766174E896}" type="presParOf" srcId="{929904D6-25A8-46F1-BEFA-3D7BAF0054BC}" destId="{FB6A82EF-4285-45FE-9D3C-E1FA0116A5AE}" srcOrd="0" destOrd="0" presId="urn:microsoft.com/office/officeart/2005/8/layout/vList5"/>
    <dgm:cxn modelId="{EAD44CD4-10A8-4988-AF39-90978B05C108}" type="presParOf" srcId="{929904D6-25A8-46F1-BEFA-3D7BAF0054BC}" destId="{042B785E-234F-4429-9920-CF6946F9AD6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C309C3-7C9E-41C1-B6A6-5AC6D6D208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C583D7A7-B820-4812-9ABC-B076187FA0F5}">
      <dgm:prSet phldrT="[Text]"/>
      <dgm:spPr/>
      <dgm:t>
        <a:bodyPr/>
        <a:lstStyle/>
        <a:p>
          <a:r>
            <a:rPr lang="de-DE" dirty="0" smtClean="0"/>
            <a:t>Vertragliche Ansprüche</a:t>
          </a:r>
          <a:endParaRPr lang="de-DE" dirty="0"/>
        </a:p>
      </dgm:t>
    </dgm:pt>
    <dgm:pt modelId="{AA552902-C5CA-4773-88D1-34D3F76789F0}" type="parTrans" cxnId="{0D493A24-7A3B-4149-B162-990868EBBC98}">
      <dgm:prSet/>
      <dgm:spPr/>
      <dgm:t>
        <a:bodyPr/>
        <a:lstStyle/>
        <a:p>
          <a:endParaRPr lang="de-DE"/>
        </a:p>
      </dgm:t>
    </dgm:pt>
    <dgm:pt modelId="{B5608FE8-A680-44A1-BC67-871EE6F0EA21}" type="sibTrans" cxnId="{0D493A24-7A3B-4149-B162-990868EBBC98}">
      <dgm:prSet/>
      <dgm:spPr/>
      <dgm:t>
        <a:bodyPr/>
        <a:lstStyle/>
        <a:p>
          <a:endParaRPr lang="de-DE"/>
        </a:p>
      </dgm:t>
    </dgm:pt>
    <dgm:pt modelId="{5D01AABF-7723-426B-91C2-5069FC3E5679}">
      <dgm:prSet phldrT="[Text]"/>
      <dgm:spPr/>
      <dgm:t>
        <a:bodyPr/>
        <a:lstStyle/>
        <a:p>
          <a:r>
            <a:rPr lang="de-DE" dirty="0" smtClean="0"/>
            <a:t>Vertragsähnliche Ansprüche</a:t>
          </a:r>
          <a:endParaRPr lang="de-DE" dirty="0"/>
        </a:p>
      </dgm:t>
    </dgm:pt>
    <dgm:pt modelId="{C407D73E-8502-484D-BEC9-3FEC8CEB7194}" type="parTrans" cxnId="{8CF205B9-D230-449B-9D53-E18AD121CD5B}">
      <dgm:prSet/>
      <dgm:spPr/>
      <dgm:t>
        <a:bodyPr/>
        <a:lstStyle/>
        <a:p>
          <a:endParaRPr lang="de-DE"/>
        </a:p>
      </dgm:t>
    </dgm:pt>
    <dgm:pt modelId="{4A822AB4-8BB6-4179-97F7-3143D71F9141}" type="sibTrans" cxnId="{8CF205B9-D230-449B-9D53-E18AD121CD5B}">
      <dgm:prSet/>
      <dgm:spPr/>
      <dgm:t>
        <a:bodyPr/>
        <a:lstStyle/>
        <a:p>
          <a:endParaRPr lang="de-DE"/>
        </a:p>
      </dgm:t>
    </dgm:pt>
    <dgm:pt modelId="{CE7158A5-F2DF-4F8B-A774-6165F2577E05}">
      <dgm:prSet phldrT="[Text]"/>
      <dgm:spPr/>
      <dgm:t>
        <a:bodyPr/>
        <a:lstStyle/>
        <a:p>
          <a:r>
            <a:rPr lang="de-DE" dirty="0" smtClean="0"/>
            <a:t>Dingliche Ansprüche</a:t>
          </a:r>
          <a:endParaRPr lang="de-DE" dirty="0"/>
        </a:p>
      </dgm:t>
    </dgm:pt>
    <dgm:pt modelId="{69B4F7A1-3C32-42B9-B549-A717438C0050}" type="parTrans" cxnId="{60C305EF-51F1-4CF6-8DDB-62B34415AA82}">
      <dgm:prSet/>
      <dgm:spPr/>
      <dgm:t>
        <a:bodyPr/>
        <a:lstStyle/>
        <a:p>
          <a:endParaRPr lang="de-DE"/>
        </a:p>
      </dgm:t>
    </dgm:pt>
    <dgm:pt modelId="{2E2A2B12-61E7-4B42-8BE4-5C3D8A0ADF66}" type="sibTrans" cxnId="{60C305EF-51F1-4CF6-8DDB-62B34415AA82}">
      <dgm:prSet/>
      <dgm:spPr/>
      <dgm:t>
        <a:bodyPr/>
        <a:lstStyle/>
        <a:p>
          <a:endParaRPr lang="de-DE"/>
        </a:p>
      </dgm:t>
    </dgm:pt>
    <dgm:pt modelId="{76189C83-C81F-4956-8C87-3671EB7F4A1F}">
      <dgm:prSet phldrT="[Text]"/>
      <dgm:spPr/>
      <dgm:t>
        <a:bodyPr/>
        <a:lstStyle/>
        <a:p>
          <a:r>
            <a:rPr lang="de-DE" dirty="0" smtClean="0"/>
            <a:t>Deliktische Ansprüche</a:t>
          </a:r>
          <a:endParaRPr lang="de-DE" dirty="0"/>
        </a:p>
      </dgm:t>
    </dgm:pt>
    <dgm:pt modelId="{07A8D2D8-7E5F-4C04-A1D8-B9BE6C26DD56}" type="parTrans" cxnId="{BEFE8142-CCE5-486B-B674-6542795596F4}">
      <dgm:prSet/>
      <dgm:spPr/>
      <dgm:t>
        <a:bodyPr/>
        <a:lstStyle/>
        <a:p>
          <a:endParaRPr lang="de-DE"/>
        </a:p>
      </dgm:t>
    </dgm:pt>
    <dgm:pt modelId="{9F333F4B-80F2-4823-8A8C-B981D35E3C63}" type="sibTrans" cxnId="{BEFE8142-CCE5-486B-B674-6542795596F4}">
      <dgm:prSet/>
      <dgm:spPr/>
      <dgm:t>
        <a:bodyPr/>
        <a:lstStyle/>
        <a:p>
          <a:endParaRPr lang="de-DE"/>
        </a:p>
      </dgm:t>
    </dgm:pt>
    <dgm:pt modelId="{0B70D664-09DD-482D-99C1-7C62AB40FD75}">
      <dgm:prSet phldrT="[Text]"/>
      <dgm:spPr/>
      <dgm:t>
        <a:bodyPr/>
        <a:lstStyle/>
        <a:p>
          <a:r>
            <a:rPr lang="de-DE" dirty="0" smtClean="0"/>
            <a:t>Ansprüche aus ungerechtfertigter Bereicherung</a:t>
          </a:r>
          <a:endParaRPr lang="de-DE" dirty="0"/>
        </a:p>
      </dgm:t>
    </dgm:pt>
    <dgm:pt modelId="{4BB943C3-2812-4ED9-813C-38F19EE0763B}" type="parTrans" cxnId="{37C6EDC6-CF4B-42EF-9DEC-E49F3F489B3E}">
      <dgm:prSet/>
      <dgm:spPr/>
      <dgm:t>
        <a:bodyPr/>
        <a:lstStyle/>
        <a:p>
          <a:endParaRPr lang="de-DE"/>
        </a:p>
      </dgm:t>
    </dgm:pt>
    <dgm:pt modelId="{2FD093B6-3A14-4628-A9DB-ECAEDD1F5422}" type="sibTrans" cxnId="{37C6EDC6-CF4B-42EF-9DEC-E49F3F489B3E}">
      <dgm:prSet/>
      <dgm:spPr/>
      <dgm:t>
        <a:bodyPr/>
        <a:lstStyle/>
        <a:p>
          <a:endParaRPr lang="de-DE"/>
        </a:p>
      </dgm:t>
    </dgm:pt>
    <dgm:pt modelId="{A6D89069-46A2-417E-B994-663B1424F441}" type="pres">
      <dgm:prSet presAssocID="{FDC309C3-7C9E-41C1-B6A6-5AC6D6D20820}" presName="linear" presStyleCnt="0">
        <dgm:presLayoutVars>
          <dgm:animLvl val="lvl"/>
          <dgm:resizeHandles val="exact"/>
        </dgm:presLayoutVars>
      </dgm:prSet>
      <dgm:spPr/>
    </dgm:pt>
    <dgm:pt modelId="{C80D423D-93C1-4ECA-BD77-343ED3F317B1}" type="pres">
      <dgm:prSet presAssocID="{C583D7A7-B820-4812-9ABC-B076187FA0F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BEFB7B5-BEE4-4FD6-A702-707EECF9228A}" type="pres">
      <dgm:prSet presAssocID="{B5608FE8-A680-44A1-BC67-871EE6F0EA21}" presName="spacer" presStyleCnt="0"/>
      <dgm:spPr/>
    </dgm:pt>
    <dgm:pt modelId="{49566448-4184-45FD-86D3-286695428CB5}" type="pres">
      <dgm:prSet presAssocID="{5D01AABF-7723-426B-91C2-5069FC3E567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8B1275-A12C-4F58-817B-1A4489563E50}" type="pres">
      <dgm:prSet presAssocID="{4A822AB4-8BB6-4179-97F7-3143D71F9141}" presName="spacer" presStyleCnt="0"/>
      <dgm:spPr/>
    </dgm:pt>
    <dgm:pt modelId="{D5F7574A-8148-430C-A84C-330F33C126AF}" type="pres">
      <dgm:prSet presAssocID="{CE7158A5-F2DF-4F8B-A774-6165F2577E0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3EDCC26-C428-4945-9B26-F92EBCCAD0A3}" type="pres">
      <dgm:prSet presAssocID="{2E2A2B12-61E7-4B42-8BE4-5C3D8A0ADF66}" presName="spacer" presStyleCnt="0"/>
      <dgm:spPr/>
    </dgm:pt>
    <dgm:pt modelId="{5AE41068-379D-481D-A18B-066DBC0C07A9}" type="pres">
      <dgm:prSet presAssocID="{76189C83-C81F-4956-8C87-3671EB7F4A1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DD62565-2FF3-4694-8886-A1E1F298AED0}" type="pres">
      <dgm:prSet presAssocID="{9F333F4B-80F2-4823-8A8C-B981D35E3C63}" presName="spacer" presStyleCnt="0"/>
      <dgm:spPr/>
    </dgm:pt>
    <dgm:pt modelId="{6500003F-377A-4B3C-83F8-4A9FAD12377A}" type="pres">
      <dgm:prSet presAssocID="{0B70D664-09DD-482D-99C1-7C62AB40FD7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C6155E6-957B-4DD8-8B33-66A3ED06E12F}" type="presOf" srcId="{FDC309C3-7C9E-41C1-B6A6-5AC6D6D20820}" destId="{A6D89069-46A2-417E-B994-663B1424F441}" srcOrd="0" destOrd="0" presId="urn:microsoft.com/office/officeart/2005/8/layout/vList2"/>
    <dgm:cxn modelId="{0D493A24-7A3B-4149-B162-990868EBBC98}" srcId="{FDC309C3-7C9E-41C1-B6A6-5AC6D6D20820}" destId="{C583D7A7-B820-4812-9ABC-B076187FA0F5}" srcOrd="0" destOrd="0" parTransId="{AA552902-C5CA-4773-88D1-34D3F76789F0}" sibTransId="{B5608FE8-A680-44A1-BC67-871EE6F0EA21}"/>
    <dgm:cxn modelId="{8CF205B9-D230-449B-9D53-E18AD121CD5B}" srcId="{FDC309C3-7C9E-41C1-B6A6-5AC6D6D20820}" destId="{5D01AABF-7723-426B-91C2-5069FC3E5679}" srcOrd="1" destOrd="0" parTransId="{C407D73E-8502-484D-BEC9-3FEC8CEB7194}" sibTransId="{4A822AB4-8BB6-4179-97F7-3143D71F9141}"/>
    <dgm:cxn modelId="{60C305EF-51F1-4CF6-8DDB-62B34415AA82}" srcId="{FDC309C3-7C9E-41C1-B6A6-5AC6D6D20820}" destId="{CE7158A5-F2DF-4F8B-A774-6165F2577E05}" srcOrd="2" destOrd="0" parTransId="{69B4F7A1-3C32-42B9-B549-A717438C0050}" sibTransId="{2E2A2B12-61E7-4B42-8BE4-5C3D8A0ADF66}"/>
    <dgm:cxn modelId="{37C6EDC6-CF4B-42EF-9DEC-E49F3F489B3E}" srcId="{FDC309C3-7C9E-41C1-B6A6-5AC6D6D20820}" destId="{0B70D664-09DD-482D-99C1-7C62AB40FD75}" srcOrd="4" destOrd="0" parTransId="{4BB943C3-2812-4ED9-813C-38F19EE0763B}" sibTransId="{2FD093B6-3A14-4628-A9DB-ECAEDD1F5422}"/>
    <dgm:cxn modelId="{BEFE8142-CCE5-486B-B674-6542795596F4}" srcId="{FDC309C3-7C9E-41C1-B6A6-5AC6D6D20820}" destId="{76189C83-C81F-4956-8C87-3671EB7F4A1F}" srcOrd="3" destOrd="0" parTransId="{07A8D2D8-7E5F-4C04-A1D8-B9BE6C26DD56}" sibTransId="{9F333F4B-80F2-4823-8A8C-B981D35E3C63}"/>
    <dgm:cxn modelId="{63CE4996-6ACA-4DC7-B011-114D477AB48D}" type="presOf" srcId="{5D01AABF-7723-426B-91C2-5069FC3E5679}" destId="{49566448-4184-45FD-86D3-286695428CB5}" srcOrd="0" destOrd="0" presId="urn:microsoft.com/office/officeart/2005/8/layout/vList2"/>
    <dgm:cxn modelId="{2EA46E37-8351-405B-854C-8C1A08EE6177}" type="presOf" srcId="{CE7158A5-F2DF-4F8B-A774-6165F2577E05}" destId="{D5F7574A-8148-430C-A84C-330F33C126AF}" srcOrd="0" destOrd="0" presId="urn:microsoft.com/office/officeart/2005/8/layout/vList2"/>
    <dgm:cxn modelId="{3A3180B0-6C5B-4795-BCDD-B8401467BFD3}" type="presOf" srcId="{76189C83-C81F-4956-8C87-3671EB7F4A1F}" destId="{5AE41068-379D-481D-A18B-066DBC0C07A9}" srcOrd="0" destOrd="0" presId="urn:microsoft.com/office/officeart/2005/8/layout/vList2"/>
    <dgm:cxn modelId="{362627E2-45DD-4570-9614-B9AF3F3A3F1B}" type="presOf" srcId="{0B70D664-09DD-482D-99C1-7C62AB40FD75}" destId="{6500003F-377A-4B3C-83F8-4A9FAD12377A}" srcOrd="0" destOrd="0" presId="urn:microsoft.com/office/officeart/2005/8/layout/vList2"/>
    <dgm:cxn modelId="{7A5989A2-C221-4898-9181-FC343B317B6B}" type="presOf" srcId="{C583D7A7-B820-4812-9ABC-B076187FA0F5}" destId="{C80D423D-93C1-4ECA-BD77-343ED3F317B1}" srcOrd="0" destOrd="0" presId="urn:microsoft.com/office/officeart/2005/8/layout/vList2"/>
    <dgm:cxn modelId="{05F48A13-D7D4-48DB-BC40-2C469FF2E89D}" type="presParOf" srcId="{A6D89069-46A2-417E-B994-663B1424F441}" destId="{C80D423D-93C1-4ECA-BD77-343ED3F317B1}" srcOrd="0" destOrd="0" presId="urn:microsoft.com/office/officeart/2005/8/layout/vList2"/>
    <dgm:cxn modelId="{387B6FF1-F935-41E3-A5CC-6E736D55FD80}" type="presParOf" srcId="{A6D89069-46A2-417E-B994-663B1424F441}" destId="{BBEFB7B5-BEE4-4FD6-A702-707EECF9228A}" srcOrd="1" destOrd="0" presId="urn:microsoft.com/office/officeart/2005/8/layout/vList2"/>
    <dgm:cxn modelId="{5592C9E9-0550-4466-B1F6-0019A5C0B803}" type="presParOf" srcId="{A6D89069-46A2-417E-B994-663B1424F441}" destId="{49566448-4184-45FD-86D3-286695428CB5}" srcOrd="2" destOrd="0" presId="urn:microsoft.com/office/officeart/2005/8/layout/vList2"/>
    <dgm:cxn modelId="{4CDF6BEE-1211-404E-B7CF-06D03B85B638}" type="presParOf" srcId="{A6D89069-46A2-417E-B994-663B1424F441}" destId="{048B1275-A12C-4F58-817B-1A4489563E50}" srcOrd="3" destOrd="0" presId="urn:microsoft.com/office/officeart/2005/8/layout/vList2"/>
    <dgm:cxn modelId="{074BCAF2-3504-4C1B-9C3E-63DBEF2285F4}" type="presParOf" srcId="{A6D89069-46A2-417E-B994-663B1424F441}" destId="{D5F7574A-8148-430C-A84C-330F33C126AF}" srcOrd="4" destOrd="0" presId="urn:microsoft.com/office/officeart/2005/8/layout/vList2"/>
    <dgm:cxn modelId="{A24844CD-D468-4E69-837B-040F96F225F2}" type="presParOf" srcId="{A6D89069-46A2-417E-B994-663B1424F441}" destId="{D3EDCC26-C428-4945-9B26-F92EBCCAD0A3}" srcOrd="5" destOrd="0" presId="urn:microsoft.com/office/officeart/2005/8/layout/vList2"/>
    <dgm:cxn modelId="{02EDF741-AC34-4132-8562-73DCE30D5C8B}" type="presParOf" srcId="{A6D89069-46A2-417E-B994-663B1424F441}" destId="{5AE41068-379D-481D-A18B-066DBC0C07A9}" srcOrd="6" destOrd="0" presId="urn:microsoft.com/office/officeart/2005/8/layout/vList2"/>
    <dgm:cxn modelId="{AB4B9ED9-3DEC-4F32-A009-D7E1D0EAC310}" type="presParOf" srcId="{A6D89069-46A2-417E-B994-663B1424F441}" destId="{EDD62565-2FF3-4694-8886-A1E1F298AED0}" srcOrd="7" destOrd="0" presId="urn:microsoft.com/office/officeart/2005/8/layout/vList2"/>
    <dgm:cxn modelId="{593AEE97-47DB-4DEA-AE26-5EFDF27B9415}" type="presParOf" srcId="{A6D89069-46A2-417E-B994-663B1424F441}" destId="{6500003F-377A-4B3C-83F8-4A9FAD12377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DF7828-829B-49B5-8D1D-469E60D59CFF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8510E530-B98E-4FA4-AC32-8022CFCC205A}" type="pres">
      <dgm:prSet presAssocID="{C7DF7828-829B-49B5-8D1D-469E60D59CFF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178B7A3-F977-4A14-9B39-9B5C665116CF}" type="presOf" srcId="{C7DF7828-829B-49B5-8D1D-469E60D59CFF}" destId="{8510E530-B98E-4FA4-AC32-8022CFCC205A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A77F6-4E7C-42C9-A92F-51953D5197BC}">
      <dsp:nvSpPr>
        <dsp:cNvPr id="0" name=""/>
        <dsp:cNvSpPr/>
      </dsp:nvSpPr>
      <dsp:spPr>
        <a:xfrm>
          <a:off x="0" y="0"/>
          <a:ext cx="2018474" cy="925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…einem Anspruch</a:t>
          </a:r>
          <a:endParaRPr lang="de-DE" sz="1600" b="1" kern="1200" dirty="0"/>
        </a:p>
      </dsp:txBody>
      <dsp:txXfrm>
        <a:off x="0" y="0"/>
        <a:ext cx="2018474" cy="925131"/>
      </dsp:txXfrm>
    </dsp:sp>
    <dsp:sp modelId="{7141E71A-90BD-45C8-ADD4-44855C4F6690}">
      <dsp:nvSpPr>
        <dsp:cNvPr id="0" name=""/>
        <dsp:cNvSpPr/>
      </dsp:nvSpPr>
      <dsp:spPr>
        <a:xfrm>
          <a:off x="0" y="899377"/>
          <a:ext cx="2018474" cy="1405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Kann A von B die Zahlung des Kaufpreises verlangen?</a:t>
          </a:r>
          <a:endParaRPr lang="de-DE" sz="1600" kern="1200" dirty="0"/>
        </a:p>
      </dsp:txBody>
      <dsp:txXfrm>
        <a:off x="0" y="899377"/>
        <a:ext cx="2018474" cy="1405440"/>
      </dsp:txXfrm>
    </dsp:sp>
    <dsp:sp modelId="{D31B666C-EC77-4856-9B5C-CDBB21974948}">
      <dsp:nvSpPr>
        <dsp:cNvPr id="0" name=""/>
        <dsp:cNvSpPr/>
      </dsp:nvSpPr>
      <dsp:spPr>
        <a:xfrm>
          <a:off x="2324244" y="0"/>
          <a:ext cx="2018474" cy="925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…der Rechtslage</a:t>
          </a:r>
          <a:endParaRPr lang="de-DE" sz="1600" b="1" kern="1200" dirty="0"/>
        </a:p>
      </dsp:txBody>
      <dsp:txXfrm>
        <a:off x="2324244" y="0"/>
        <a:ext cx="2018474" cy="925131"/>
      </dsp:txXfrm>
    </dsp:sp>
    <dsp:sp modelId="{C96A898A-0785-4674-BEDA-0C21F240A373}">
      <dsp:nvSpPr>
        <dsp:cNvPr id="0" name=""/>
        <dsp:cNvSpPr/>
      </dsp:nvSpPr>
      <dsp:spPr>
        <a:xfrm>
          <a:off x="2324264" y="899377"/>
          <a:ext cx="2018474" cy="1405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Welche Ansprüche hat A gegen B?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Wie ist die Rechtslage?</a:t>
          </a:r>
          <a:endParaRPr lang="de-DE" sz="1600" kern="1200" dirty="0"/>
        </a:p>
      </dsp:txBody>
      <dsp:txXfrm>
        <a:off x="2324264" y="899377"/>
        <a:ext cx="2018474" cy="1405440"/>
      </dsp:txXfrm>
    </dsp:sp>
    <dsp:sp modelId="{843BB82B-302D-445C-AD37-3424C6F2DDA5}">
      <dsp:nvSpPr>
        <dsp:cNvPr id="0" name=""/>
        <dsp:cNvSpPr/>
      </dsp:nvSpPr>
      <dsp:spPr>
        <a:xfrm>
          <a:off x="4606261" y="0"/>
          <a:ext cx="2018474" cy="9236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…einem Recht (das kein Anspruch ist)</a:t>
          </a:r>
          <a:endParaRPr lang="de-DE" sz="1600" b="1" kern="1200" dirty="0"/>
        </a:p>
      </dsp:txBody>
      <dsp:txXfrm>
        <a:off x="4606261" y="0"/>
        <a:ext cx="2018474" cy="923605"/>
      </dsp:txXfrm>
    </dsp:sp>
    <dsp:sp modelId="{5749E473-C0A8-41C4-B824-8187A6DBF28B}">
      <dsp:nvSpPr>
        <dsp:cNvPr id="0" name=""/>
        <dsp:cNvSpPr/>
      </dsp:nvSpPr>
      <dsp:spPr>
        <a:xfrm>
          <a:off x="4604191" y="899376"/>
          <a:ext cx="2018474" cy="1405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Kann A den Vertrag anfechten?</a:t>
          </a:r>
          <a:endParaRPr lang="de-DE" sz="1600" kern="1200" dirty="0"/>
        </a:p>
      </dsp:txBody>
      <dsp:txXfrm>
        <a:off x="4604191" y="899376"/>
        <a:ext cx="2018474" cy="1405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4E458-79DF-4318-842F-74EA9602DFE0}">
      <dsp:nvSpPr>
        <dsp:cNvPr id="0" name=""/>
        <dsp:cNvSpPr/>
      </dsp:nvSpPr>
      <dsp:spPr>
        <a:xfrm rot="5400000">
          <a:off x="4347335" y="-1806825"/>
          <a:ext cx="608762" cy="437808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Prüfung der Tatbestandsvoraussetzungen der Anspruchsgrundlage</a:t>
          </a:r>
          <a:endParaRPr lang="de-DE" sz="1400" kern="1200" dirty="0"/>
        </a:p>
      </dsp:txBody>
      <dsp:txXfrm rot="-5400000">
        <a:off x="2462674" y="107553"/>
        <a:ext cx="4348369" cy="549328"/>
      </dsp:txXfrm>
    </dsp:sp>
    <dsp:sp modelId="{31D65E80-A158-42C6-BA8C-703B9421D4D6}">
      <dsp:nvSpPr>
        <dsp:cNvPr id="0" name=""/>
        <dsp:cNvSpPr/>
      </dsp:nvSpPr>
      <dsp:spPr>
        <a:xfrm>
          <a:off x="0" y="1740"/>
          <a:ext cx="2462673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Schritt 1</a:t>
          </a:r>
          <a:endParaRPr lang="de-DE" sz="2400" kern="1200" dirty="0"/>
        </a:p>
      </dsp:txBody>
      <dsp:txXfrm>
        <a:off x="37147" y="38887"/>
        <a:ext cx="2388379" cy="686659"/>
      </dsp:txXfrm>
    </dsp:sp>
    <dsp:sp modelId="{1F40EEDD-93AE-4383-A98C-5EB77ABD8093}">
      <dsp:nvSpPr>
        <dsp:cNvPr id="0" name=""/>
        <dsp:cNvSpPr/>
      </dsp:nvSpPr>
      <dsp:spPr>
        <a:xfrm rot="5400000">
          <a:off x="4347335" y="-1007824"/>
          <a:ext cx="608762" cy="437808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Anspruch erworben?</a:t>
          </a:r>
          <a:br>
            <a:rPr lang="de-DE" sz="1400" kern="1200" dirty="0" smtClean="0"/>
          </a:br>
          <a:r>
            <a:rPr lang="de-DE" sz="1400" kern="1200" dirty="0" smtClean="0"/>
            <a:t>Prüfung rechtshindernder Einwendungen</a:t>
          </a:r>
          <a:endParaRPr lang="de-DE" sz="1400" kern="1200" dirty="0"/>
        </a:p>
      </dsp:txBody>
      <dsp:txXfrm rot="-5400000">
        <a:off x="2462674" y="906554"/>
        <a:ext cx="4348369" cy="549328"/>
      </dsp:txXfrm>
    </dsp:sp>
    <dsp:sp modelId="{D1753E03-1AAF-4EC7-B37A-6499346033A6}">
      <dsp:nvSpPr>
        <dsp:cNvPr id="0" name=""/>
        <dsp:cNvSpPr/>
      </dsp:nvSpPr>
      <dsp:spPr>
        <a:xfrm>
          <a:off x="0" y="800741"/>
          <a:ext cx="2462673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Schritt 2</a:t>
          </a:r>
          <a:endParaRPr lang="de-DE" sz="2400" kern="1200" dirty="0"/>
        </a:p>
      </dsp:txBody>
      <dsp:txXfrm>
        <a:off x="37147" y="837888"/>
        <a:ext cx="2388379" cy="686659"/>
      </dsp:txXfrm>
    </dsp:sp>
    <dsp:sp modelId="{65034AFD-96E4-41EA-94DE-95AA7846A394}">
      <dsp:nvSpPr>
        <dsp:cNvPr id="0" name=""/>
        <dsp:cNvSpPr/>
      </dsp:nvSpPr>
      <dsp:spPr>
        <a:xfrm rot="5400000">
          <a:off x="4347335" y="-208823"/>
          <a:ext cx="608762" cy="437808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Anspruch verloren?</a:t>
          </a:r>
          <a:br>
            <a:rPr lang="de-DE" sz="1400" kern="1200" dirty="0" smtClean="0"/>
          </a:br>
          <a:r>
            <a:rPr lang="de-DE" sz="1400" kern="1200" dirty="0" smtClean="0"/>
            <a:t>Prüfung rechtsvernichtender Einwendungen</a:t>
          </a:r>
          <a:endParaRPr lang="de-DE" sz="1400" kern="1200" dirty="0"/>
        </a:p>
      </dsp:txBody>
      <dsp:txXfrm rot="-5400000">
        <a:off x="2462674" y="1705555"/>
        <a:ext cx="4348369" cy="549328"/>
      </dsp:txXfrm>
    </dsp:sp>
    <dsp:sp modelId="{291E9F2E-5A82-4DB8-BFD4-DF5F8DF03E26}">
      <dsp:nvSpPr>
        <dsp:cNvPr id="0" name=""/>
        <dsp:cNvSpPr/>
      </dsp:nvSpPr>
      <dsp:spPr>
        <a:xfrm>
          <a:off x="0" y="1599743"/>
          <a:ext cx="2462673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Schritt 3</a:t>
          </a:r>
          <a:endParaRPr lang="de-DE" sz="2400" kern="1200" dirty="0"/>
        </a:p>
      </dsp:txBody>
      <dsp:txXfrm>
        <a:off x="37147" y="1636890"/>
        <a:ext cx="2388379" cy="686659"/>
      </dsp:txXfrm>
    </dsp:sp>
    <dsp:sp modelId="{580FAE63-01D0-4C1B-8188-0CD3974444E1}">
      <dsp:nvSpPr>
        <dsp:cNvPr id="0" name=""/>
        <dsp:cNvSpPr/>
      </dsp:nvSpPr>
      <dsp:spPr>
        <a:xfrm rot="5400000">
          <a:off x="4347335" y="590178"/>
          <a:ext cx="608762" cy="437808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Anspruch durchsetzbar? </a:t>
          </a:r>
          <a:br>
            <a:rPr lang="de-DE" sz="1400" kern="1200" dirty="0" smtClean="0"/>
          </a:br>
          <a:r>
            <a:rPr lang="de-DE" sz="1400" kern="1200" dirty="0" smtClean="0"/>
            <a:t>Nichtvorliegen rechtshemmender Einreden</a:t>
          </a:r>
          <a:endParaRPr lang="de-DE" sz="1400" kern="1200" dirty="0"/>
        </a:p>
      </dsp:txBody>
      <dsp:txXfrm rot="-5400000">
        <a:off x="2462674" y="2504557"/>
        <a:ext cx="4348369" cy="549328"/>
      </dsp:txXfrm>
    </dsp:sp>
    <dsp:sp modelId="{F6DD179A-BD79-473A-A680-DE78463B86FC}">
      <dsp:nvSpPr>
        <dsp:cNvPr id="0" name=""/>
        <dsp:cNvSpPr/>
      </dsp:nvSpPr>
      <dsp:spPr>
        <a:xfrm>
          <a:off x="0" y="2398744"/>
          <a:ext cx="2462673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Schritt 4</a:t>
          </a:r>
          <a:endParaRPr lang="de-DE" sz="2400" kern="1200" dirty="0"/>
        </a:p>
      </dsp:txBody>
      <dsp:txXfrm>
        <a:off x="37147" y="2435891"/>
        <a:ext cx="2388379" cy="686659"/>
      </dsp:txXfrm>
    </dsp:sp>
    <dsp:sp modelId="{042B785E-234F-4429-9920-CF6946F9AD6B}">
      <dsp:nvSpPr>
        <dsp:cNvPr id="0" name=""/>
        <dsp:cNvSpPr/>
      </dsp:nvSpPr>
      <dsp:spPr>
        <a:xfrm rot="5400000">
          <a:off x="4347335" y="1389179"/>
          <a:ext cx="608762" cy="437808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Ergebnis der Prüfung!</a:t>
          </a:r>
          <a:endParaRPr lang="de-DE" sz="1400" kern="1200" dirty="0"/>
        </a:p>
      </dsp:txBody>
      <dsp:txXfrm rot="-5400000">
        <a:off x="2462674" y="3303558"/>
        <a:ext cx="4348369" cy="549328"/>
      </dsp:txXfrm>
    </dsp:sp>
    <dsp:sp modelId="{FB6A82EF-4285-45FE-9D3C-E1FA0116A5AE}">
      <dsp:nvSpPr>
        <dsp:cNvPr id="0" name=""/>
        <dsp:cNvSpPr/>
      </dsp:nvSpPr>
      <dsp:spPr>
        <a:xfrm>
          <a:off x="0" y="3197745"/>
          <a:ext cx="2462673" cy="760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Schritt 5</a:t>
          </a:r>
          <a:endParaRPr lang="de-DE" sz="2400" kern="1200" dirty="0"/>
        </a:p>
      </dsp:txBody>
      <dsp:txXfrm>
        <a:off x="37147" y="3234892"/>
        <a:ext cx="2388379" cy="6866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D423D-93C1-4ECA-BD77-343ED3F317B1}">
      <dsp:nvSpPr>
        <dsp:cNvPr id="0" name=""/>
        <dsp:cNvSpPr/>
      </dsp:nvSpPr>
      <dsp:spPr>
        <a:xfrm>
          <a:off x="0" y="3196"/>
          <a:ext cx="6096000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Vertragliche Ansprüche</a:t>
          </a:r>
          <a:endParaRPr lang="de-DE" sz="1900" kern="1200" dirty="0"/>
        </a:p>
      </dsp:txBody>
      <dsp:txXfrm>
        <a:off x="21704" y="24900"/>
        <a:ext cx="6052592" cy="401192"/>
      </dsp:txXfrm>
    </dsp:sp>
    <dsp:sp modelId="{49566448-4184-45FD-86D3-286695428CB5}">
      <dsp:nvSpPr>
        <dsp:cNvPr id="0" name=""/>
        <dsp:cNvSpPr/>
      </dsp:nvSpPr>
      <dsp:spPr>
        <a:xfrm>
          <a:off x="0" y="502516"/>
          <a:ext cx="6096000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Vertragsähnliche Ansprüche</a:t>
          </a:r>
          <a:endParaRPr lang="de-DE" sz="1900" kern="1200" dirty="0"/>
        </a:p>
      </dsp:txBody>
      <dsp:txXfrm>
        <a:off x="21704" y="524220"/>
        <a:ext cx="6052592" cy="401192"/>
      </dsp:txXfrm>
    </dsp:sp>
    <dsp:sp modelId="{D5F7574A-8148-430C-A84C-330F33C126AF}">
      <dsp:nvSpPr>
        <dsp:cNvPr id="0" name=""/>
        <dsp:cNvSpPr/>
      </dsp:nvSpPr>
      <dsp:spPr>
        <a:xfrm>
          <a:off x="0" y="1001836"/>
          <a:ext cx="6096000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Dingliche Ansprüche</a:t>
          </a:r>
          <a:endParaRPr lang="de-DE" sz="1900" kern="1200" dirty="0"/>
        </a:p>
      </dsp:txBody>
      <dsp:txXfrm>
        <a:off x="21704" y="1023540"/>
        <a:ext cx="6052592" cy="401192"/>
      </dsp:txXfrm>
    </dsp:sp>
    <dsp:sp modelId="{5AE41068-379D-481D-A18B-066DBC0C07A9}">
      <dsp:nvSpPr>
        <dsp:cNvPr id="0" name=""/>
        <dsp:cNvSpPr/>
      </dsp:nvSpPr>
      <dsp:spPr>
        <a:xfrm>
          <a:off x="0" y="1501156"/>
          <a:ext cx="6096000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Deliktische Ansprüche</a:t>
          </a:r>
          <a:endParaRPr lang="de-DE" sz="1900" kern="1200" dirty="0"/>
        </a:p>
      </dsp:txBody>
      <dsp:txXfrm>
        <a:off x="21704" y="1522860"/>
        <a:ext cx="6052592" cy="401192"/>
      </dsp:txXfrm>
    </dsp:sp>
    <dsp:sp modelId="{6500003F-377A-4B3C-83F8-4A9FAD12377A}">
      <dsp:nvSpPr>
        <dsp:cNvPr id="0" name=""/>
        <dsp:cNvSpPr/>
      </dsp:nvSpPr>
      <dsp:spPr>
        <a:xfrm>
          <a:off x="0" y="2000476"/>
          <a:ext cx="6096000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Ansprüche aus ungerechtfertigter Bereicherung</a:t>
          </a:r>
          <a:endParaRPr lang="de-DE" sz="1900" kern="1200" dirty="0"/>
        </a:p>
      </dsp:txBody>
      <dsp:txXfrm>
        <a:off x="21704" y="2022180"/>
        <a:ext cx="6052592" cy="4011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834B7-462D-4C73-A5F7-B7DEFE1A58E1}" type="datetimeFigureOut">
              <a:rPr lang="de-DE" smtClean="0"/>
              <a:pPr/>
              <a:t>23.10.2012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01751-158B-4E1B-95FB-D7A5023F624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705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8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745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514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139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01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1062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6404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424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12985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698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8634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10623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3822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6615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382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382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10623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0728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0728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0728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01751-158B-4E1B-95FB-D7A5023F6244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056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270760" y="1340768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39752" y="3645024"/>
            <a:ext cx="6172200" cy="1371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dirty="0" smtClean="0"/>
              <a:t>Formatvorlage des Untertitelmasters durch Klicken bearbeiten</a:t>
            </a:r>
            <a:endParaRPr kumimoji="0" lang="en-US" dirty="0"/>
          </a:p>
        </p:txBody>
      </p:sp>
      <p:sp>
        <p:nvSpPr>
          <p:cNvPr id="10" name="Rechtec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htec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Gerade Verbindung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Gerade Verbindung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Gerade Verbindung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/>
            <a:endParaRPr kumimoji="0" lang="en-US" dirty="0"/>
          </a:p>
        </p:txBody>
      </p:sp>
      <p:sp>
        <p:nvSpPr>
          <p:cNvPr id="27" name="Rechtec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98D52B0-CF4B-4EA4-98D9-704B0ED9328A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701008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>
          <a:xfrm>
            <a:off x="8100392" y="5733256"/>
            <a:ext cx="609600" cy="521208"/>
          </a:xfrm>
        </p:spPr>
        <p:txBody>
          <a:bodyPr rtlCol="0"/>
          <a:lstStyle/>
          <a:p>
            <a:fld id="{F98D52B0-CF4B-4EA4-98D9-704B0ED9328A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538736" cy="3701008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de-DE" dirty="0" smtClean="0"/>
              <a:t>Textmasterformat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>
          <a:xfrm>
            <a:off x="8100392" y="5733256"/>
            <a:ext cx="609600" cy="521208"/>
          </a:xfrm>
        </p:spPr>
        <p:txBody>
          <a:bodyPr rtlCol="0"/>
          <a:lstStyle/>
          <a:p>
            <a:fld id="{F98D52B0-CF4B-4EA4-98D9-704B0ED93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Inhaltsplatzhalter 7"/>
          <p:cNvSpPr>
            <a:spLocks noGrp="1"/>
          </p:cNvSpPr>
          <p:nvPr>
            <p:ph sz="quarter" idx="16"/>
          </p:nvPr>
        </p:nvSpPr>
        <p:spPr>
          <a:xfrm>
            <a:off x="4427984" y="1628800"/>
            <a:ext cx="3538736" cy="3701008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de-DE" dirty="0" smtClean="0"/>
              <a:t>Textmasterformat bearbeiten</a:t>
            </a:r>
          </a:p>
          <a:p>
            <a:pPr lvl="1" eaLnBrk="1" latinLnBrk="0" hangingPunct="1"/>
            <a:r>
              <a:rPr lang="de-DE" dirty="0" smtClean="0"/>
              <a:t>Zweite Ebene</a:t>
            </a:r>
          </a:p>
          <a:p>
            <a:pPr lvl="2" eaLnBrk="1" latinLnBrk="0" hangingPunct="1"/>
            <a:r>
              <a:rPr lang="de-DE" dirty="0" smtClean="0"/>
              <a:t>Dritte Ebene</a:t>
            </a:r>
          </a:p>
          <a:p>
            <a:pPr lvl="3" eaLnBrk="1" latinLnBrk="0" hangingPunct="1"/>
            <a:r>
              <a:rPr lang="de-DE" dirty="0" smtClean="0"/>
              <a:t>Vierte Ebene</a:t>
            </a:r>
          </a:p>
          <a:p>
            <a:pPr lvl="4" eaLnBrk="1" latinLnBrk="0" hangingPunct="1"/>
            <a:r>
              <a:rPr lang="de-DE" dirty="0" smtClean="0"/>
              <a:t>Fünfte Ebene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445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ED167-0688-4F64-AB85-7164C27EF074}" type="datetime1">
              <a:rPr lang="de-DE" smtClean="0"/>
              <a:pPr/>
              <a:t>23.10.2012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8037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BED167-0688-4F64-AB85-7164C27EF074}" type="datetime1">
              <a:rPr lang="de-DE" smtClean="0"/>
              <a:pPr/>
              <a:t>23.10.2012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ec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98D52B0-CF4B-4EA4-98D9-704B0ED9328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Fußzeilenplatzhalter 5"/>
          <p:cNvSpPr txBox="1">
            <a:spLocks/>
          </p:cNvSpPr>
          <p:nvPr userDrawn="1"/>
        </p:nvSpPr>
        <p:spPr>
          <a:xfrm>
            <a:off x="4139952" y="6309320"/>
            <a:ext cx="3657600" cy="384048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de-DE"/>
            </a:defPPr>
            <a:lvl1pPr marL="0" algn="l" defTabSz="914400" rtl="0" eaLnBrk="1" latinLnBrk="0" hangingPunct="1">
              <a:defRPr kumimoji="0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mtClean="0"/>
              <a:t>Franziska Stanzel &amp; Fanny Schneider</a:t>
            </a:r>
            <a:endParaRPr lang="de-DE" dirty="0"/>
          </a:p>
        </p:txBody>
      </p:sp>
      <p:sp>
        <p:nvSpPr>
          <p:cNvPr id="21" name="Datumsplatzhalter 4"/>
          <p:cNvSpPr txBox="1">
            <a:spLocks/>
          </p:cNvSpPr>
          <p:nvPr userDrawn="1"/>
        </p:nvSpPr>
        <p:spPr>
          <a:xfrm>
            <a:off x="1763688" y="630932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de-DE"/>
            </a:defPPr>
            <a:lvl1pPr marL="0" algn="r" defTabSz="914400" rtl="0" eaLnBrk="1" latinLnBrk="0" hangingPunct="1">
              <a:defRPr kumimoji="0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47DD7-7F35-40A6-AEBC-A5C878D278FC}" type="datetime1">
              <a:rPr lang="de-DE" smtClean="0"/>
              <a:pPr/>
              <a:t>23.10.2012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8" r:id="rId3"/>
    <p:sldLayoutId id="2147483749" r:id="rId4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2195736" y="1340768"/>
            <a:ext cx="6172200" cy="1894362"/>
          </a:xfrm>
        </p:spPr>
        <p:txBody>
          <a:bodyPr/>
          <a:lstStyle/>
          <a:p>
            <a:pPr algn="ctr"/>
            <a:r>
              <a:rPr lang="de-DE" dirty="0" smtClean="0"/>
              <a:t>Herzlich Willkommen	zum Tutorium </a:t>
            </a:r>
            <a:r>
              <a:rPr lang="de-DE" dirty="0" err="1" smtClean="0"/>
              <a:t>WiPR</a:t>
            </a:r>
            <a:r>
              <a:rPr lang="de-DE" dirty="0" smtClean="0"/>
              <a:t> I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876547"/>
            <a:ext cx="16573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Tutorium </a:t>
            </a:r>
            <a:r>
              <a:rPr lang="de-DE" dirty="0" err="1" smtClean="0"/>
              <a:t>Wipr</a:t>
            </a:r>
            <a:r>
              <a:rPr lang="de-DE" dirty="0" smtClean="0"/>
              <a:t> I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7" name="Untertitel 8"/>
          <p:cNvSpPr>
            <a:spLocks noGrp="1"/>
          </p:cNvSpPr>
          <p:nvPr>
            <p:ph type="subTitle" idx="1"/>
          </p:nvPr>
        </p:nvSpPr>
        <p:spPr>
          <a:xfrm>
            <a:off x="2339752" y="3645024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de-DE" dirty="0" smtClean="0"/>
              <a:t>Methodik der </a:t>
            </a:r>
            <a:r>
              <a:rPr lang="de-DE" dirty="0"/>
              <a:t>Fallbearbeitung</a:t>
            </a:r>
            <a:endParaRPr kumimoji="0" lang="en-US" dirty="0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139952" y="6309320"/>
            <a:ext cx="3657600" cy="384048"/>
          </a:xfrm>
        </p:spPr>
        <p:txBody>
          <a:bodyPr anchor="ctr"/>
          <a:lstStyle/>
          <a:p>
            <a:r>
              <a:rPr lang="de-DE" dirty="0" smtClean="0"/>
              <a:t>Franziska Stanzel &amp; Fanny Schneider</a:t>
            </a:r>
            <a:endParaRPr lang="de-DE" dirty="0"/>
          </a:p>
        </p:txBody>
      </p:sp>
      <p:sp>
        <p:nvSpPr>
          <p:cNvPr id="9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1763688" y="6309320"/>
            <a:ext cx="2286000" cy="381000"/>
          </a:xfrm>
        </p:spPr>
        <p:txBody>
          <a:bodyPr anchor="ctr"/>
          <a:lstStyle/>
          <a:p>
            <a:fld id="{D5C47DD7-7F35-40A6-AEBC-A5C878D278FC}" type="datetime1">
              <a:rPr lang="de-DE" smtClean="0"/>
              <a:pPr/>
              <a:t>23.10.2012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7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GLIEDERUNG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b="1" dirty="0" smtClean="0"/>
              <a:t>A. Ziel eines juristischen Gutachtens</a:t>
            </a:r>
          </a:p>
          <a:p>
            <a:pPr marL="0" indent="0">
              <a:buNone/>
              <a:tabLst>
                <a:tab pos="361950" algn="l"/>
              </a:tabLst>
            </a:pPr>
            <a:r>
              <a:rPr lang="de-DE" sz="1800" b="1" dirty="0"/>
              <a:t>B. Grundstruktur der </a:t>
            </a:r>
            <a:r>
              <a:rPr lang="de-DE" sz="1800" b="1" dirty="0" smtClean="0"/>
              <a:t>Fallbearbeitung</a:t>
            </a:r>
          </a:p>
          <a:p>
            <a:pPr marL="0" indent="0">
              <a:buNone/>
              <a:tabLst>
                <a:tab pos="361950" algn="l"/>
              </a:tabLst>
            </a:pP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	</a:t>
            </a:r>
            <a:r>
              <a:rPr lang="de-DE" sz="1800" b="1" dirty="0" smtClean="0"/>
              <a:t>I</a:t>
            </a:r>
            <a:r>
              <a:rPr lang="de-DE" sz="1800" b="1" dirty="0"/>
              <a:t>. </a:t>
            </a:r>
            <a:r>
              <a:rPr lang="de-DE" sz="1800" b="1" dirty="0" smtClean="0"/>
              <a:t>Methodische </a:t>
            </a:r>
            <a:r>
              <a:rPr lang="de-DE" sz="1800" b="1" dirty="0"/>
              <a:t>Vorbereitung des </a:t>
            </a:r>
            <a:r>
              <a:rPr lang="de-DE" sz="1800" b="1" dirty="0" smtClean="0"/>
              <a:t>Fallgutachtens</a:t>
            </a:r>
            <a:endParaRPr lang="de-DE" sz="1600" b="1" dirty="0" smtClean="0"/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</a:t>
            </a:r>
            <a:r>
              <a:rPr lang="de-DE" sz="1600" b="1" dirty="0" smtClean="0"/>
              <a:t>1. Erfassen des Sachverhalts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	a) Der Sachverhalt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	b) Der Aufgabensteller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	</a:t>
            </a:r>
            <a:r>
              <a:rPr lang="de-DE" sz="1600" b="1" dirty="0" smtClean="0"/>
              <a:t>2. Qualifizierung der Fallfrage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	a) Der Anspruch als Dreh- und Angelpunkt der Fallklausur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	b) Die Aufgabenstellung / Fallfrage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	c) Grundmuster der Fallanalyse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</a:t>
            </a:r>
            <a:r>
              <a:rPr lang="de-DE" sz="1600" dirty="0" smtClean="0"/>
              <a:t>	</a:t>
            </a:r>
            <a:r>
              <a:rPr lang="de-DE" sz="1600" b="1" dirty="0" smtClean="0"/>
              <a:t>3. Suche nach der Anspruchsgrundlage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b="1" dirty="0"/>
              <a:t>	</a:t>
            </a:r>
            <a:r>
              <a:rPr lang="de-DE" sz="1600" b="1" dirty="0" smtClean="0"/>
              <a:t>	4. Anspruchsprüfung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338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493096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2000" dirty="0" smtClean="0"/>
              <a:t>	</a:t>
            </a:r>
            <a:r>
              <a:rPr lang="de-DE" sz="1800" b="1" dirty="0" smtClean="0"/>
              <a:t>II</a:t>
            </a:r>
            <a:r>
              <a:rPr lang="de-DE" sz="1800" b="1" dirty="0"/>
              <a:t>. Das schriftliche Gutachten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800" dirty="0"/>
              <a:t>		</a:t>
            </a:r>
            <a:r>
              <a:rPr lang="de-DE" sz="1600" b="1" dirty="0"/>
              <a:t>1. </a:t>
            </a:r>
            <a:r>
              <a:rPr lang="de-DE" sz="1600" b="1" dirty="0" smtClean="0"/>
              <a:t>Urteils- vs. Gutachtenstil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b="1" dirty="0"/>
              <a:t>	</a:t>
            </a:r>
            <a:r>
              <a:rPr lang="de-DE" sz="1600" b="1" dirty="0" smtClean="0"/>
              <a:t>	2. Einschub: Fallbearbeitung im Gutachtenstil - Beispiel</a:t>
            </a:r>
            <a:endParaRPr lang="de-DE" sz="1600" b="1" dirty="0"/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b="1" dirty="0"/>
              <a:t>		2. Anforderungen an das juristische Gutachten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		a) Klare Struktur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		b) Prägnante Darstellung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dirty="0"/>
              <a:t>			</a:t>
            </a:r>
            <a:r>
              <a:rPr lang="de-DE" sz="1600" dirty="0" smtClean="0"/>
              <a:t>(…)</a:t>
            </a:r>
            <a:endParaRPr lang="de-DE" sz="1800" dirty="0"/>
          </a:p>
          <a:p>
            <a:pPr marL="0" indent="0">
              <a:buNone/>
              <a:tabLst>
                <a:tab pos="0" algn="l"/>
                <a:tab pos="361950" algn="l"/>
              </a:tabLst>
            </a:pPr>
            <a:r>
              <a:rPr lang="de-DE" sz="1800" dirty="0"/>
              <a:t>	</a:t>
            </a:r>
            <a:r>
              <a:rPr lang="de-DE" sz="1800" dirty="0" smtClean="0"/>
              <a:t>	</a:t>
            </a:r>
            <a:r>
              <a:rPr lang="de-DE" sz="1800" b="1" dirty="0" smtClean="0"/>
              <a:t>III</a:t>
            </a:r>
            <a:r>
              <a:rPr lang="de-DE" sz="1800" b="1" dirty="0"/>
              <a:t>. Hinweise zur Klausur WIPR I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800" b="1" dirty="0"/>
              <a:t>		</a:t>
            </a:r>
            <a:r>
              <a:rPr lang="de-DE" sz="1600" b="1" dirty="0"/>
              <a:t>1. Allgemeine Hinweise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b="1" dirty="0"/>
              <a:t>		2. Hinweise zur Zeiteinteilung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1600" b="1" dirty="0"/>
              <a:t>		3. Der Klausurtag…eine kleine </a:t>
            </a:r>
            <a:r>
              <a:rPr lang="de-DE" sz="1600" b="1" dirty="0" smtClean="0"/>
              <a:t>Checkliste</a:t>
            </a:r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endParaRPr lang="de-DE" sz="1800" b="1" dirty="0"/>
          </a:p>
          <a:p>
            <a:pPr marL="0" indent="0">
              <a:buNone/>
              <a:tabLst>
                <a:tab pos="361950" algn="l"/>
                <a:tab pos="628650" algn="l"/>
              </a:tabLst>
            </a:pPr>
            <a:r>
              <a:rPr lang="de-DE" sz="2000" b="1" dirty="0"/>
              <a:t>C. Fragen?</a:t>
            </a:r>
          </a:p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408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43000"/>
          </a:xfrm>
        </p:spPr>
        <p:txBody>
          <a:bodyPr anchor="ctr"/>
          <a:lstStyle/>
          <a:p>
            <a:r>
              <a:rPr lang="de-DE" dirty="0" smtClean="0"/>
              <a:t>A. Ziel eines juristischen Gutachtens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Ein vorgegebener (tatsächlicher oder </a:t>
            </a:r>
            <a:r>
              <a:rPr lang="de-DE" sz="2000" dirty="0" err="1" smtClean="0"/>
              <a:t>fitiktiver</a:t>
            </a:r>
            <a:r>
              <a:rPr lang="de-DE" sz="2000" dirty="0" smtClean="0"/>
              <a:t>) Lebenssachverhalt muss rechtlich eingeordnet / beurteilt werden.</a:t>
            </a:r>
          </a:p>
          <a:p>
            <a:r>
              <a:rPr lang="de-DE" sz="2000" dirty="0" smtClean="0"/>
              <a:t>Dabei sind die rechtlichen Probleme zu erkennen und zu lösen.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2771800" y="6295064"/>
            <a:ext cx="2286000" cy="381000"/>
          </a:xfrm>
        </p:spPr>
        <p:txBody>
          <a:bodyPr/>
          <a:lstStyle/>
          <a:p>
            <a:fld id="{D5C47DD7-7F35-40A6-AEBC-A5C878D278FC}" type="datetime1">
              <a:rPr lang="de-DE" smtClean="0"/>
              <a:pPr/>
              <a:t>23.10.2012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5090864" y="6309320"/>
            <a:ext cx="3657600" cy="384048"/>
          </a:xfrm>
        </p:spPr>
        <p:txBody>
          <a:bodyPr/>
          <a:lstStyle/>
          <a:p>
            <a:r>
              <a:rPr lang="de-DE" smtClean="0"/>
              <a:t>Franziska Stanzel &amp; Fanny Schneider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70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B. Grundstruktur der Fallbearbeitung</a:t>
            </a:r>
            <a:br>
              <a:rPr lang="de-DE" dirty="0" smtClean="0"/>
            </a:br>
            <a:r>
              <a:rPr lang="de-DE" dirty="0" smtClean="0"/>
              <a:t>I. 	Methodische Vorbereitung des 	Fallgutachtens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827584" y="2420888"/>
            <a:ext cx="7467600" cy="1972816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1. Erfassen des Sachverhalts</a:t>
            </a:r>
          </a:p>
          <a:p>
            <a:pPr marL="0" indent="0">
              <a:buNone/>
            </a:pPr>
            <a:r>
              <a:rPr lang="de-DE" dirty="0" smtClean="0"/>
              <a:t>2. Qualifizierung der Fallfrage</a:t>
            </a:r>
          </a:p>
          <a:p>
            <a:pPr marL="0" indent="0">
              <a:buNone/>
            </a:pPr>
            <a:r>
              <a:rPr lang="de-DE" dirty="0" smtClean="0"/>
              <a:t>3. Suche nach der Anspruchsgrundlage</a:t>
            </a:r>
          </a:p>
          <a:p>
            <a:pPr marL="0" indent="0">
              <a:buNone/>
            </a:pPr>
            <a:r>
              <a:rPr lang="de-DE" dirty="0" smtClean="0"/>
              <a:t>4. Anspruchsprüfung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2771800" y="6295064"/>
            <a:ext cx="2286000" cy="38100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05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88976" y="2857500"/>
            <a:ext cx="5966048" cy="1143000"/>
          </a:xfrm>
        </p:spPr>
        <p:txBody>
          <a:bodyPr/>
          <a:lstStyle/>
          <a:p>
            <a:r>
              <a:rPr lang="de-DE" dirty="0" smtClean="0"/>
              <a:t>1. Erfassen des Sachverhalts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2771800" y="6295064"/>
            <a:ext cx="2286000" cy="38100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827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8219256" cy="4205064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de-DE" sz="2000" b="1" dirty="0" smtClean="0"/>
              <a:t>a) Der Sachverhalt</a:t>
            </a:r>
          </a:p>
          <a:p>
            <a:pPr marL="354013" lvl="1" indent="0">
              <a:buNone/>
            </a:pPr>
            <a:endParaRPr lang="de-DE" sz="2000" b="1" dirty="0" smtClean="0"/>
          </a:p>
          <a:p>
            <a:pPr lvl="1"/>
            <a:r>
              <a:rPr lang="de-DE" sz="1800" dirty="0" smtClean="0"/>
              <a:t>Voraussetzung für die erfolgreiche Fallbearbeitung ist das Verständnis des tatsächlichen Geschehens</a:t>
            </a:r>
          </a:p>
          <a:p>
            <a:pPr marL="365760" lvl="1" indent="0">
              <a:buNone/>
            </a:pPr>
            <a:endParaRPr lang="de-DE" sz="1800" dirty="0" smtClean="0"/>
          </a:p>
          <a:p>
            <a:pPr marL="628650" lvl="1" indent="0" defTabSz="1325563">
              <a:buNone/>
              <a:tabLst>
                <a:tab pos="1885950" algn="l"/>
              </a:tabLst>
            </a:pPr>
            <a:r>
              <a:rPr lang="de-DE" sz="1800" dirty="0" smtClean="0"/>
              <a:t>Faustregel: Sachverhalt dreimal vollständig und aufmerksam lesen!</a:t>
            </a:r>
          </a:p>
          <a:p>
            <a:pPr marL="628650" lvl="1" indent="0" defTabSz="1325563">
              <a:buNone/>
              <a:tabLst>
                <a:tab pos="1885950" algn="l"/>
              </a:tabLst>
            </a:pPr>
            <a:endParaRPr lang="de-DE" sz="1800" dirty="0"/>
          </a:p>
          <a:p>
            <a:pPr marL="354013" lvl="1" indent="274638" defTabSz="1325563">
              <a:tabLst>
                <a:tab pos="628650" algn="l"/>
              </a:tabLst>
            </a:pPr>
            <a:r>
              <a:rPr lang="de-DE" sz="1800" dirty="0" smtClean="0"/>
              <a:t>Hinweis (!): i.d.R. enthält jeder Satz eine oder mehrere wichtige </a:t>
            </a:r>
            <a:br>
              <a:rPr lang="de-DE" sz="1800" dirty="0" smtClean="0"/>
            </a:br>
            <a:r>
              <a:rPr lang="de-DE" sz="1800" dirty="0" smtClean="0"/>
              <a:t>	Informationen für der Sachverhalt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800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800" dirty="0" smtClean="0"/>
              <a:t>	werden Informationen als überflüssig erachtet:</a:t>
            </a:r>
            <a:br>
              <a:rPr lang="de-DE" sz="1800" dirty="0" smtClean="0"/>
            </a:br>
            <a:r>
              <a:rPr lang="de-DE" sz="1800" dirty="0" smtClean="0"/>
              <a:t>	nochmals prüfen, ob Sachverhalt auch tatsächlich verstanden wurde</a:t>
            </a:r>
          </a:p>
          <a:p>
            <a:pPr marL="365760" lvl="1" indent="0">
              <a:buNone/>
            </a:pPr>
            <a:endParaRPr lang="de-DE" sz="1800" dirty="0" smtClean="0"/>
          </a:p>
          <a:p>
            <a:pPr marL="365760" lvl="1" indent="0"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b="1" dirty="0" smtClean="0"/>
              <a:t>1. Erfassen des Sachverhalts</a:t>
            </a:r>
            <a:endParaRPr lang="de-DE" b="1" dirty="0"/>
          </a:p>
        </p:txBody>
      </p:sp>
      <p:sp>
        <p:nvSpPr>
          <p:cNvPr id="8" name="Nach unten gekrümmter Pfeil 7"/>
          <p:cNvSpPr/>
          <p:nvPr/>
        </p:nvSpPr>
        <p:spPr>
          <a:xfrm>
            <a:off x="683568" y="4777720"/>
            <a:ext cx="427424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0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3490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800" b="1" dirty="0" smtClean="0"/>
              <a:t>Mögliche Gefahren beim Verstehen des Sachverhalts:</a:t>
            </a:r>
          </a:p>
          <a:p>
            <a:pPr lvl="1">
              <a:lnSpc>
                <a:spcPct val="150000"/>
              </a:lnSpc>
            </a:pPr>
            <a:r>
              <a:rPr lang="de-DE" sz="1600" u="sng" dirty="0" smtClean="0"/>
              <a:t>Prüfung nicht relevanter Inhalte („Überinterpretation“)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650" lvl="3" indent="-285750" defTabSz="1325563">
              <a:tabLst>
                <a:tab pos="628650" algn="l"/>
              </a:tabLst>
            </a:pPr>
            <a:endParaRPr lang="de-DE" sz="1600" dirty="0" smtClean="0"/>
          </a:p>
          <a:p>
            <a:pPr marL="628650" lvl="3" indent="-285750" defTabSz="1325563">
              <a:tabLst>
                <a:tab pos="628650" algn="l"/>
              </a:tabLst>
            </a:pPr>
            <a:r>
              <a:rPr lang="de-DE" sz="1600" dirty="0" smtClean="0"/>
              <a:t>überflüssig wäre es hier z.B. zu prüfen, ob A geschäftsfähig ist</a:t>
            </a:r>
          </a:p>
          <a:p>
            <a:pPr marL="628650" lvl="3" indent="-285750" defTabSz="1325563">
              <a:tabLst>
                <a:tab pos="628650" algn="l"/>
              </a:tabLst>
            </a:pPr>
            <a:r>
              <a:rPr lang="de-DE" sz="1600" dirty="0" smtClean="0"/>
              <a:t>das kann stattdessen unterstellt werden, wenn der Sachverhalt keine Hinweise auf eine Geschäftsunfähigkeit enthält</a:t>
            </a:r>
          </a:p>
          <a:p>
            <a:pPr marL="628650" lvl="3" indent="-285750" defTabSz="1325563">
              <a:tabLst>
                <a:tab pos="628650" algn="l"/>
              </a:tabLst>
            </a:pPr>
            <a:r>
              <a:rPr lang="de-DE" sz="1600" dirty="0"/>
              <a:t>d</a:t>
            </a:r>
            <a:r>
              <a:rPr lang="de-DE" sz="1600" dirty="0" smtClean="0"/>
              <a:t>as Problem liegt hier vielmehr darin, ob A durch das Winken ein Angebot zum Abschluss eines Kaufvertrages abgegeben hat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8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827584" y="2636912"/>
            <a:ext cx="777686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b="1" dirty="0" smtClean="0"/>
              <a:t>Beispiel:</a:t>
            </a:r>
            <a:r>
              <a:rPr lang="de-DE" sz="1600" dirty="0" smtClean="0"/>
              <a:t> Der Ahnungslos (A) besucht aus reiner Neugier eine Weinversteigerung. Als er den Bekannten (B) sieht, winkt er ihm zu. A erhält daraufhin den Zuschlag für eine Kiste Champagner für 1200 EUR.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200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200" dirty="0" smtClean="0"/>
              <a:t>(siehe auch Fall unter: http://wdb.fh-sm.de/FallTriererWeinversteigerung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414383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4210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800" b="1" dirty="0" smtClean="0"/>
              <a:t>Mögliche Gefahren beim Verstehen des Sachverhalts:</a:t>
            </a:r>
          </a:p>
          <a:p>
            <a:pPr lvl="1">
              <a:lnSpc>
                <a:spcPct val="150000"/>
              </a:lnSpc>
            </a:pPr>
            <a:r>
              <a:rPr lang="de-DE" sz="1600" u="sng" dirty="0" smtClean="0"/>
              <a:t>Korrektur / Änderung des Sachverhalts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914083" lvl="2" indent="-285750" defTabSz="1325563">
              <a:tabLst>
                <a:tab pos="628650" algn="l"/>
              </a:tabLst>
            </a:pPr>
            <a:endParaRPr lang="de-DE" sz="1600" dirty="0" smtClean="0"/>
          </a:p>
          <a:p>
            <a:pPr marL="914083" lvl="2" indent="-285750" defTabSz="1325563">
              <a:tabLst>
                <a:tab pos="628650" algn="l"/>
              </a:tabLst>
            </a:pPr>
            <a:endParaRPr lang="de-DE" sz="1600" dirty="0"/>
          </a:p>
          <a:p>
            <a:pPr marL="914083" lvl="2" indent="-285750" defTabSz="1325563">
              <a:tabLst>
                <a:tab pos="628650" algn="l"/>
              </a:tabLst>
            </a:pPr>
            <a:endParaRPr lang="de-DE" sz="1600" dirty="0" smtClean="0"/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700" dirty="0"/>
              <a:t>Ausführungen, wonach sich M glücklich schätzen kann, dass sie ein Zimmer im Studentenwohnheim für 50 € bekommen hat, lassen jeden Prüfer </a:t>
            </a:r>
            <a:r>
              <a:rPr lang="de-DE" sz="1700" dirty="0" smtClean="0"/>
              <a:t>verzweifeln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700" dirty="0" smtClean="0"/>
              <a:t>Korrigieren Sie deshalb niemals die inhaltlichen Angaben im Sachverhalt oder stellen diesen in Frage!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457275" y="2708920"/>
            <a:ext cx="806489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b="1" dirty="0" smtClean="0"/>
              <a:t>Beispiel: </a:t>
            </a:r>
            <a:r>
              <a:rPr lang="de-DE" sz="1600" dirty="0" smtClean="0"/>
              <a:t>Studentin </a:t>
            </a:r>
            <a:r>
              <a:rPr lang="de-DE" sz="1600" dirty="0"/>
              <a:t>M mietet sich anlässlich ihres Studiums in Schmalkalden ein möbliertes Zimmer im Studentenwohnheim für einen monatlichen Mietzins i. H. v. </a:t>
            </a:r>
            <a:r>
              <a:rPr lang="de-DE" sz="1600" dirty="0" smtClean="0"/>
              <a:t>50,00 </a:t>
            </a:r>
            <a:r>
              <a:rPr lang="de-DE" sz="1600" dirty="0"/>
              <a:t>€. Die Freude über das Zimmer währt jedoch nicht lange. </a:t>
            </a:r>
            <a:endParaRPr lang="de-DE" sz="1600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dirty="0" smtClean="0"/>
              <a:t>Als </a:t>
            </a:r>
            <a:r>
              <a:rPr lang="de-DE" sz="1600" dirty="0"/>
              <a:t>M am ersten Abend in ihr Bett fällt, bricht dieses unter ihr zusammen. </a:t>
            </a:r>
            <a:endParaRPr lang="de-DE" sz="1600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dirty="0" smtClean="0"/>
              <a:t>M </a:t>
            </a:r>
            <a:r>
              <a:rPr lang="de-DE" sz="1600" dirty="0"/>
              <a:t>bricht sich dabei einen Arm und kann in der Folge sechs Wochen nicht als Kellnerin jobben.</a:t>
            </a:r>
            <a:br>
              <a:rPr lang="de-DE" sz="1600" dirty="0"/>
            </a:br>
            <a:r>
              <a:rPr lang="de-DE" sz="1600" dirty="0"/>
              <a:t>Welche Ansprüche hat M gegen </a:t>
            </a:r>
            <a:r>
              <a:rPr lang="de-DE" sz="1600" dirty="0" smtClean="0"/>
              <a:t>V?</a:t>
            </a:r>
            <a:r>
              <a:rPr lang="de-DE" sz="1000" dirty="0" smtClean="0"/>
              <a:t>*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57275" y="5987245"/>
            <a:ext cx="6189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* Gefragt </a:t>
            </a:r>
            <a:r>
              <a:rPr lang="de-DE" sz="1000" dirty="0"/>
              <a:t>ist hier übrigens nach einem Anspruch auf Schadensersatz gem. § 536a Abs. 1, 1. </a:t>
            </a:r>
            <a:r>
              <a:rPr lang="de-DE" sz="1000" dirty="0" err="1"/>
              <a:t>Var</a:t>
            </a:r>
            <a:r>
              <a:rPr lang="de-DE" sz="1000" dirty="0"/>
              <a:t>. BGB </a:t>
            </a:r>
          </a:p>
        </p:txBody>
      </p:sp>
    </p:spTree>
    <p:extLst>
      <p:ext uri="{BB962C8B-B14F-4D97-AF65-F5344CB8AC3E}">
        <p14:creationId xmlns:p14="http://schemas.microsoft.com/office/powerpoint/2010/main" val="183900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34908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149475" algn="l"/>
              </a:tabLst>
            </a:pPr>
            <a:r>
              <a:rPr lang="de-DE" sz="1800" b="1" dirty="0" smtClean="0"/>
              <a:t>Klausurpraxis: Wie kann ich einen Sachverhalt vollständig </a:t>
            </a:r>
            <a:br>
              <a:rPr lang="de-DE" sz="1800" b="1" dirty="0" smtClean="0"/>
            </a:br>
            <a:r>
              <a:rPr lang="de-DE" sz="1800" b="1" dirty="0" smtClean="0"/>
              <a:t>	erfassen?</a:t>
            </a:r>
          </a:p>
          <a:p>
            <a:pPr lvl="1">
              <a:lnSpc>
                <a:spcPct val="150000"/>
              </a:lnSpc>
            </a:pPr>
            <a:r>
              <a:rPr lang="de-DE" sz="1600" b="1" u="sng" dirty="0" smtClean="0"/>
              <a:t>Markierung wichtiger Inhalte</a:t>
            </a:r>
          </a:p>
          <a:p>
            <a:pPr marL="628650" lvl="1" indent="-263525">
              <a:buNone/>
            </a:pPr>
            <a:r>
              <a:rPr lang="de-DE" sz="1600" dirty="0" smtClean="0"/>
              <a:t>	</a:t>
            </a:r>
            <a:r>
              <a:rPr lang="de-DE" sz="1600" b="1" dirty="0" smtClean="0"/>
              <a:t>Beachte: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/>
              <a:t>S</a:t>
            </a:r>
            <a:r>
              <a:rPr lang="de-DE" sz="1600" dirty="0" smtClean="0"/>
              <a:t>parsam einsetzen (sonst Gefahr, dass nicht markierte – aber wichtige – Passagen überlesen werden)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Nie beim erstmaligen Lesen mit Markierungen beginnen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27" name="Freihandform 26"/>
          <p:cNvSpPr/>
          <p:nvPr/>
        </p:nvSpPr>
        <p:spPr>
          <a:xfrm>
            <a:off x="4709160" y="4914900"/>
            <a:ext cx="377190" cy="274412"/>
          </a:xfrm>
          <a:custGeom>
            <a:avLst/>
            <a:gdLst>
              <a:gd name="connsiteX0" fmla="*/ 377190 w 377190"/>
              <a:gd name="connsiteY0" fmla="*/ 0 h 274412"/>
              <a:gd name="connsiteX1" fmla="*/ 320040 w 377190"/>
              <a:gd name="connsiteY1" fmla="*/ 34290 h 274412"/>
              <a:gd name="connsiteX2" fmla="*/ 274320 w 377190"/>
              <a:gd name="connsiteY2" fmla="*/ 45720 h 274412"/>
              <a:gd name="connsiteX3" fmla="*/ 228600 w 377190"/>
              <a:gd name="connsiteY3" fmla="*/ 68580 h 274412"/>
              <a:gd name="connsiteX4" fmla="*/ 194310 w 377190"/>
              <a:gd name="connsiteY4" fmla="*/ 80010 h 274412"/>
              <a:gd name="connsiteX5" fmla="*/ 125730 w 377190"/>
              <a:gd name="connsiteY5" fmla="*/ 114300 h 274412"/>
              <a:gd name="connsiteX6" fmla="*/ 91440 w 377190"/>
              <a:gd name="connsiteY6" fmla="*/ 182880 h 274412"/>
              <a:gd name="connsiteX7" fmla="*/ 57150 w 377190"/>
              <a:gd name="connsiteY7" fmla="*/ 205740 h 274412"/>
              <a:gd name="connsiteX8" fmla="*/ 22860 w 377190"/>
              <a:gd name="connsiteY8" fmla="*/ 240030 h 274412"/>
              <a:gd name="connsiteX9" fmla="*/ 0 w 377190"/>
              <a:gd name="connsiteY9" fmla="*/ 274320 h 27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7190" h="274412">
                <a:moveTo>
                  <a:pt x="377190" y="0"/>
                </a:moveTo>
                <a:cubicBezTo>
                  <a:pt x="358140" y="11430"/>
                  <a:pt x="340341" y="25267"/>
                  <a:pt x="320040" y="34290"/>
                </a:cubicBezTo>
                <a:cubicBezTo>
                  <a:pt x="305685" y="40670"/>
                  <a:pt x="289029" y="40204"/>
                  <a:pt x="274320" y="45720"/>
                </a:cubicBezTo>
                <a:cubicBezTo>
                  <a:pt x="258366" y="51703"/>
                  <a:pt x="244261" y="61868"/>
                  <a:pt x="228600" y="68580"/>
                </a:cubicBezTo>
                <a:cubicBezTo>
                  <a:pt x="217526" y="73326"/>
                  <a:pt x="205086" y="74622"/>
                  <a:pt x="194310" y="80010"/>
                </a:cubicBezTo>
                <a:cubicBezTo>
                  <a:pt x="105680" y="124325"/>
                  <a:pt x="211919" y="85570"/>
                  <a:pt x="125730" y="114300"/>
                </a:cubicBezTo>
                <a:cubicBezTo>
                  <a:pt x="116434" y="142189"/>
                  <a:pt x="113597" y="160723"/>
                  <a:pt x="91440" y="182880"/>
                </a:cubicBezTo>
                <a:cubicBezTo>
                  <a:pt x="81726" y="192594"/>
                  <a:pt x="67703" y="196946"/>
                  <a:pt x="57150" y="205740"/>
                </a:cubicBezTo>
                <a:cubicBezTo>
                  <a:pt x="44732" y="216088"/>
                  <a:pt x="34290" y="228600"/>
                  <a:pt x="22860" y="240030"/>
                </a:cubicBezTo>
                <a:cubicBezTo>
                  <a:pt x="10225" y="277934"/>
                  <a:pt x="23478" y="274320"/>
                  <a:pt x="0" y="27432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4" name="Gruppieren 33"/>
          <p:cNvGrpSpPr/>
          <p:nvPr/>
        </p:nvGrpSpPr>
        <p:grpSpPr>
          <a:xfrm>
            <a:off x="395536" y="4059734"/>
            <a:ext cx="7860179" cy="1938992"/>
            <a:chOff x="269949" y="4581128"/>
            <a:chExt cx="7860179" cy="1938992"/>
          </a:xfrm>
        </p:grpSpPr>
        <p:sp>
          <p:nvSpPr>
            <p:cNvPr id="2" name="Textfeld 1"/>
            <p:cNvSpPr txBox="1"/>
            <p:nvPr/>
          </p:nvSpPr>
          <p:spPr>
            <a:xfrm>
              <a:off x="353264" y="4581128"/>
              <a:ext cx="7776864" cy="15696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354013" lvl="1" indent="0" defTabSz="1325563">
                <a:buNone/>
                <a:tabLst>
                  <a:tab pos="628650" algn="l"/>
                </a:tabLst>
              </a:pPr>
              <a:r>
                <a:rPr lang="de-DE" sz="1600" b="1" dirty="0" smtClean="0"/>
                <a:t>Negativbeispiel:</a:t>
              </a:r>
            </a:p>
            <a:p>
              <a:pPr marL="354013" lvl="1" indent="0" defTabSz="1325563">
                <a:buNone/>
                <a:tabLst>
                  <a:tab pos="628650" algn="l"/>
                </a:tabLst>
              </a:pPr>
              <a:endParaRPr lang="de-DE" sz="1600" b="1" dirty="0"/>
            </a:p>
            <a:p>
              <a:pPr marL="354013" lvl="1" indent="0" defTabSz="1325563">
                <a:buNone/>
                <a:tabLst>
                  <a:tab pos="628650" algn="l"/>
                </a:tabLst>
              </a:pPr>
              <a:r>
                <a:rPr lang="de-DE" sz="1600" dirty="0" smtClean="0"/>
                <a:t>Der Ahnungslos (A) besucht aus reiner Neugier eine Weinversteigerung. Als er den Bekannten (B) sieht, winkt er ihm zu. A erhält daraufhin den Zuschlag für eine Kiste Champagner für 1200 EUR.</a:t>
              </a:r>
              <a:br>
                <a:rPr lang="de-DE" sz="1600" dirty="0" smtClean="0"/>
              </a:br>
              <a:r>
                <a:rPr lang="de-DE" sz="1600" dirty="0" smtClean="0"/>
                <a:t>Kann das Auktionshaus von A Zahlung des Kaufpreises verlangen?</a:t>
              </a:r>
            </a:p>
          </p:txBody>
        </p:sp>
        <p:cxnSp>
          <p:nvCxnSpPr>
            <p:cNvPr id="9" name="Gerade Verbindung 8"/>
            <p:cNvCxnSpPr/>
            <p:nvPr/>
          </p:nvCxnSpPr>
          <p:spPr>
            <a:xfrm>
              <a:off x="1187624" y="5365958"/>
              <a:ext cx="14401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>
            <a:xfrm>
              <a:off x="971319" y="5589240"/>
              <a:ext cx="14401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>
            <a:xfrm>
              <a:off x="732165" y="5817870"/>
              <a:ext cx="309634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>
              <a:off x="1187624" y="6072781"/>
              <a:ext cx="157116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ihandform 14"/>
            <p:cNvSpPr/>
            <p:nvPr/>
          </p:nvSpPr>
          <p:spPr>
            <a:xfrm>
              <a:off x="3441171" y="5829903"/>
              <a:ext cx="2690865" cy="371799"/>
            </a:xfrm>
            <a:custGeom>
              <a:avLst/>
              <a:gdLst>
                <a:gd name="connsiteX0" fmla="*/ 1188798 w 2690865"/>
                <a:gd name="connsiteY0" fmla="*/ 22257 h 371799"/>
                <a:gd name="connsiteX1" fmla="*/ 205818 w 2690865"/>
                <a:gd name="connsiteY1" fmla="*/ 33687 h 371799"/>
                <a:gd name="connsiteX2" fmla="*/ 194388 w 2690865"/>
                <a:gd name="connsiteY2" fmla="*/ 342297 h 371799"/>
                <a:gd name="connsiteX3" fmla="*/ 2297508 w 2690865"/>
                <a:gd name="connsiteY3" fmla="*/ 330867 h 371799"/>
                <a:gd name="connsiteX4" fmla="*/ 2583258 w 2690865"/>
                <a:gd name="connsiteY4" fmla="*/ 90837 h 371799"/>
                <a:gd name="connsiteX5" fmla="*/ 1040208 w 2690865"/>
                <a:gd name="connsiteY5" fmla="*/ 56547 h 371799"/>
                <a:gd name="connsiteX6" fmla="*/ 1040208 w 2690865"/>
                <a:gd name="connsiteY6" fmla="*/ 56547 h 37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90865" h="371799">
                  <a:moveTo>
                    <a:pt x="1188798" y="22257"/>
                  </a:moveTo>
                  <a:cubicBezTo>
                    <a:pt x="780175" y="1302"/>
                    <a:pt x="371553" y="-19653"/>
                    <a:pt x="205818" y="33687"/>
                  </a:cubicBezTo>
                  <a:cubicBezTo>
                    <a:pt x="40083" y="87027"/>
                    <a:pt x="-154227" y="292767"/>
                    <a:pt x="194388" y="342297"/>
                  </a:cubicBezTo>
                  <a:cubicBezTo>
                    <a:pt x="543003" y="391827"/>
                    <a:pt x="1899363" y="372777"/>
                    <a:pt x="2297508" y="330867"/>
                  </a:cubicBezTo>
                  <a:cubicBezTo>
                    <a:pt x="2695653" y="288957"/>
                    <a:pt x="2792808" y="136557"/>
                    <a:pt x="2583258" y="90837"/>
                  </a:cubicBezTo>
                  <a:cubicBezTo>
                    <a:pt x="2373708" y="45117"/>
                    <a:pt x="1040208" y="56547"/>
                    <a:pt x="1040208" y="56547"/>
                  </a:cubicBezTo>
                  <a:lnTo>
                    <a:pt x="1040208" y="56547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5686480" y="6150788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latin typeface="Giddyup Std" pitchFamily="50" charset="0"/>
                </a:rPr>
                <a:t>§ 433 ??</a:t>
              </a:r>
              <a:endParaRPr lang="de-DE" dirty="0">
                <a:latin typeface="Giddyup Std" pitchFamily="50" charset="0"/>
              </a:endParaRPr>
            </a:p>
          </p:txBody>
        </p:sp>
        <p:sp>
          <p:nvSpPr>
            <p:cNvPr id="17" name="Freihandform 16"/>
            <p:cNvSpPr/>
            <p:nvPr/>
          </p:nvSpPr>
          <p:spPr>
            <a:xfrm>
              <a:off x="269949" y="5071287"/>
              <a:ext cx="3391245" cy="1312439"/>
            </a:xfrm>
            <a:custGeom>
              <a:avLst/>
              <a:gdLst>
                <a:gd name="connsiteX0" fmla="*/ 1467411 w 3391245"/>
                <a:gd name="connsiteY0" fmla="*/ 72213 h 1312439"/>
                <a:gd name="connsiteX1" fmla="*/ 130101 w 3391245"/>
                <a:gd name="connsiteY1" fmla="*/ 129363 h 1312439"/>
                <a:gd name="connsiteX2" fmla="*/ 392991 w 3391245"/>
                <a:gd name="connsiteY2" fmla="*/ 1260933 h 1312439"/>
                <a:gd name="connsiteX3" fmla="*/ 3147621 w 3391245"/>
                <a:gd name="connsiteY3" fmla="*/ 1123773 h 1312439"/>
                <a:gd name="connsiteX4" fmla="*/ 3079041 w 3391245"/>
                <a:gd name="connsiteY4" fmla="*/ 1158063 h 131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1245" h="1312439">
                  <a:moveTo>
                    <a:pt x="1467411" y="72213"/>
                  </a:moveTo>
                  <a:cubicBezTo>
                    <a:pt x="888291" y="1728"/>
                    <a:pt x="309171" y="-68757"/>
                    <a:pt x="130101" y="129363"/>
                  </a:cubicBezTo>
                  <a:cubicBezTo>
                    <a:pt x="-48969" y="327483"/>
                    <a:pt x="-109929" y="1095198"/>
                    <a:pt x="392991" y="1260933"/>
                  </a:cubicBezTo>
                  <a:cubicBezTo>
                    <a:pt x="895911" y="1426668"/>
                    <a:pt x="2699946" y="1140918"/>
                    <a:pt x="3147621" y="1123773"/>
                  </a:cubicBezTo>
                  <a:cubicBezTo>
                    <a:pt x="3595296" y="1106628"/>
                    <a:pt x="3337168" y="1132345"/>
                    <a:pt x="3079041" y="1158063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9" name="Gerade Verbindung 18"/>
            <p:cNvCxnSpPr/>
            <p:nvPr/>
          </p:nvCxnSpPr>
          <p:spPr>
            <a:xfrm>
              <a:off x="3352267" y="6082943"/>
              <a:ext cx="313330" cy="108406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feld 20"/>
            <p:cNvSpPr txBox="1"/>
            <p:nvPr/>
          </p:nvSpPr>
          <p:spPr>
            <a:xfrm rot="1327094">
              <a:off x="5783130" y="5702760"/>
              <a:ext cx="15840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latin typeface="Giddyup Std" pitchFamily="50" charset="0"/>
                </a:rPr>
                <a:t>Wucher</a:t>
              </a:r>
              <a:r>
                <a:rPr lang="de-DE" sz="2000" b="1" dirty="0" smtClean="0">
                  <a:latin typeface="Giddyup Std" pitchFamily="50" charset="0"/>
                </a:rPr>
                <a:t> </a:t>
              </a:r>
              <a:r>
                <a:rPr lang="de-DE" sz="2000" dirty="0" smtClean="0">
                  <a:latin typeface="Giddyup Std" pitchFamily="50" charset="0"/>
                </a:rPr>
                <a:t>??</a:t>
              </a:r>
              <a:endParaRPr lang="de-DE" sz="2000" dirty="0">
                <a:latin typeface="Giddyup Std" pitchFamily="50" charset="0"/>
              </a:endParaRPr>
            </a:p>
          </p:txBody>
        </p:sp>
        <p:cxnSp>
          <p:nvCxnSpPr>
            <p:cNvPr id="23" name="Gerade Verbindung mit Pfeil 22"/>
            <p:cNvCxnSpPr/>
            <p:nvPr/>
          </p:nvCxnSpPr>
          <p:spPr>
            <a:xfrm>
              <a:off x="5651562" y="5727506"/>
              <a:ext cx="19781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Freihandform 28"/>
            <p:cNvSpPr/>
            <p:nvPr/>
          </p:nvSpPr>
          <p:spPr>
            <a:xfrm>
              <a:off x="4669722" y="5029200"/>
              <a:ext cx="233764" cy="166456"/>
            </a:xfrm>
            <a:custGeom>
              <a:avLst/>
              <a:gdLst>
                <a:gd name="connsiteX0" fmla="*/ 16578 w 233764"/>
                <a:gd name="connsiteY0" fmla="*/ 0 h 166456"/>
                <a:gd name="connsiteX1" fmla="*/ 39438 w 233764"/>
                <a:gd name="connsiteY1" fmla="*/ 148590 h 166456"/>
                <a:gd name="connsiteX2" fmla="*/ 233748 w 233764"/>
                <a:gd name="connsiteY2" fmla="*/ 148590 h 166456"/>
                <a:gd name="connsiteX3" fmla="*/ 16578 w 233764"/>
                <a:gd name="connsiteY3" fmla="*/ 0 h 16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764" h="166456">
                  <a:moveTo>
                    <a:pt x="16578" y="0"/>
                  </a:moveTo>
                  <a:cubicBezTo>
                    <a:pt x="-15807" y="0"/>
                    <a:pt x="3243" y="123825"/>
                    <a:pt x="39438" y="148590"/>
                  </a:cubicBezTo>
                  <a:cubicBezTo>
                    <a:pt x="75633" y="173355"/>
                    <a:pt x="235653" y="171450"/>
                    <a:pt x="233748" y="148590"/>
                  </a:cubicBezTo>
                  <a:cubicBezTo>
                    <a:pt x="231843" y="125730"/>
                    <a:pt x="48963" y="0"/>
                    <a:pt x="16578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4897755" y="4701955"/>
              <a:ext cx="16914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latin typeface="Giddyup Std" pitchFamily="50" charset="0"/>
                </a:rPr>
                <a:t>Wichtig</a:t>
              </a:r>
              <a:r>
                <a:rPr lang="de-DE" dirty="0" smtClean="0">
                  <a:latin typeface="Giddyup Std" pitchFamily="50" charset="0"/>
                </a:rPr>
                <a:t> ??</a:t>
              </a:r>
              <a:endParaRPr lang="de-DE" dirty="0">
                <a:latin typeface="Giddyup Std" pitchFamily="50" charset="0"/>
              </a:endParaRPr>
            </a:p>
          </p:txBody>
        </p:sp>
        <p:sp>
          <p:nvSpPr>
            <p:cNvPr id="31" name="Freihandform 30"/>
            <p:cNvSpPr/>
            <p:nvPr/>
          </p:nvSpPr>
          <p:spPr>
            <a:xfrm>
              <a:off x="582930" y="5543550"/>
              <a:ext cx="91850" cy="228600"/>
            </a:xfrm>
            <a:custGeom>
              <a:avLst/>
              <a:gdLst>
                <a:gd name="connsiteX0" fmla="*/ 0 w 91850"/>
                <a:gd name="connsiteY0" fmla="*/ 0 h 228600"/>
                <a:gd name="connsiteX1" fmla="*/ 22860 w 91850"/>
                <a:gd name="connsiteY1" fmla="*/ 57150 h 228600"/>
                <a:gd name="connsiteX2" fmla="*/ 34290 w 91850"/>
                <a:gd name="connsiteY2" fmla="*/ 91440 h 228600"/>
                <a:gd name="connsiteX3" fmla="*/ 91440 w 91850"/>
                <a:gd name="connsiteY3" fmla="*/ 217170 h 228600"/>
                <a:gd name="connsiteX4" fmla="*/ 91440 w 91850"/>
                <a:gd name="connsiteY4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50" h="228600">
                  <a:moveTo>
                    <a:pt x="0" y="0"/>
                  </a:moveTo>
                  <a:cubicBezTo>
                    <a:pt x="7620" y="19050"/>
                    <a:pt x="15656" y="37939"/>
                    <a:pt x="22860" y="57150"/>
                  </a:cubicBezTo>
                  <a:cubicBezTo>
                    <a:pt x="27090" y="68431"/>
                    <a:pt x="29304" y="80472"/>
                    <a:pt x="34290" y="91440"/>
                  </a:cubicBezTo>
                  <a:cubicBezTo>
                    <a:pt x="56183" y="139605"/>
                    <a:pt x="79563" y="169661"/>
                    <a:pt x="91440" y="217170"/>
                  </a:cubicBezTo>
                  <a:cubicBezTo>
                    <a:pt x="92364" y="220866"/>
                    <a:pt x="91440" y="224790"/>
                    <a:pt x="91440" y="2286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Freihandform 32"/>
            <p:cNvSpPr/>
            <p:nvPr/>
          </p:nvSpPr>
          <p:spPr>
            <a:xfrm>
              <a:off x="710437" y="5817870"/>
              <a:ext cx="21728" cy="59949"/>
            </a:xfrm>
            <a:custGeom>
              <a:avLst/>
              <a:gdLst>
                <a:gd name="connsiteX0" fmla="*/ 21083 w 21728"/>
                <a:gd name="connsiteY0" fmla="*/ 0 h 59949"/>
                <a:gd name="connsiteX1" fmla="*/ 9653 w 21728"/>
                <a:gd name="connsiteY1" fmla="*/ 57150 h 59949"/>
                <a:gd name="connsiteX2" fmla="*/ 21083 w 21728"/>
                <a:gd name="connsiteY2" fmla="*/ 0 h 5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28" h="59949">
                  <a:moveTo>
                    <a:pt x="21083" y="0"/>
                  </a:moveTo>
                  <a:cubicBezTo>
                    <a:pt x="21083" y="0"/>
                    <a:pt x="25817" y="46374"/>
                    <a:pt x="9653" y="57150"/>
                  </a:cubicBezTo>
                  <a:cubicBezTo>
                    <a:pt x="-17434" y="75208"/>
                    <a:pt x="21083" y="0"/>
                    <a:pt x="21083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2" name="Gerade Verbindung 21"/>
          <p:cNvCxnSpPr>
            <a:endCxn id="30" idx="1"/>
          </p:cNvCxnSpPr>
          <p:nvPr/>
        </p:nvCxnSpPr>
        <p:spPr>
          <a:xfrm flipV="1">
            <a:off x="4922957" y="4380616"/>
            <a:ext cx="100385" cy="1745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67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34908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149475" algn="l"/>
              </a:tabLst>
            </a:pPr>
            <a:r>
              <a:rPr lang="de-DE" sz="1800" b="1" dirty="0" smtClean="0"/>
              <a:t>Klausurpraxis: Wie kann ich einen Sachverhalt vollständig </a:t>
            </a:r>
            <a:br>
              <a:rPr lang="de-DE" sz="1800" b="1" dirty="0" smtClean="0"/>
            </a:br>
            <a:r>
              <a:rPr lang="de-DE" sz="1800" b="1" dirty="0" smtClean="0"/>
              <a:t>	erfassen?</a:t>
            </a:r>
          </a:p>
          <a:p>
            <a:pPr lvl="1">
              <a:lnSpc>
                <a:spcPct val="150000"/>
              </a:lnSpc>
            </a:pPr>
            <a:r>
              <a:rPr lang="de-DE" sz="1600" b="1" u="sng" dirty="0" smtClean="0"/>
              <a:t>Einteilung zur Darstellung zeitlicher Abläufe</a:t>
            </a:r>
          </a:p>
          <a:p>
            <a:pPr marL="628650" lvl="1" indent="-263525">
              <a:buNone/>
            </a:pPr>
            <a:r>
              <a:rPr lang="de-DE" sz="1600" dirty="0"/>
              <a:t>	</a:t>
            </a:r>
            <a:r>
              <a:rPr lang="de-DE" sz="1600" b="1" dirty="0"/>
              <a:t>Beachte: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Enthält der Sachverhalt mehrere Zeitangaben, muss die zeitliche Abfolge verstanden werden</a:t>
            </a:r>
            <a:endParaRPr lang="de-DE" sz="1600" dirty="0"/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Ggf. Zeitstrahl anfertigen</a:t>
            </a:r>
            <a:endParaRPr lang="de-DE" sz="1600" dirty="0"/>
          </a:p>
          <a:p>
            <a:pPr marL="365760" lvl="1" indent="0">
              <a:buNone/>
            </a:pPr>
            <a:r>
              <a:rPr lang="de-DE" sz="1600" dirty="0" smtClean="0"/>
              <a:t>	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83568" y="3813340"/>
            <a:ext cx="734481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b="1" dirty="0" smtClean="0"/>
              <a:t>Beispiel: </a:t>
            </a:r>
            <a:r>
              <a:rPr lang="de-DE" sz="1600" dirty="0" smtClean="0"/>
              <a:t>In einem Brief an seinen Bekannten B bietet A diesem am 15.10.2012 an, sein Auto für 5.000,00 € an B zu verkaufen. Dieser erhält das Schreiben am 17.10.2012 und schreibt noch am selben Tag zurück, dass er das Auto gerne kaufen würde. Der Brief  geht am 19.10. bei A ein.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1115616" y="5373216"/>
            <a:ext cx="64087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1115616" y="515719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2627784" y="515719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4319972" y="515719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83568" y="5589240"/>
            <a:ext cx="1368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15.10.</a:t>
            </a:r>
          </a:p>
          <a:p>
            <a:r>
              <a:rPr lang="de-DE" sz="1200" dirty="0" smtClean="0"/>
              <a:t>A möchte Auto an B verkaufen;</a:t>
            </a:r>
          </a:p>
          <a:p>
            <a:r>
              <a:rPr lang="de-DE" sz="1200" dirty="0" smtClean="0"/>
              <a:t>Versand des Briefs an B</a:t>
            </a:r>
            <a:endParaRPr lang="de-DE" sz="1200" dirty="0"/>
          </a:p>
        </p:txBody>
      </p:sp>
      <p:sp>
        <p:nvSpPr>
          <p:cNvPr id="14" name="Textfeld 13"/>
          <p:cNvSpPr txBox="1"/>
          <p:nvPr/>
        </p:nvSpPr>
        <p:spPr>
          <a:xfrm>
            <a:off x="2051720" y="558924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17.10.</a:t>
            </a:r>
          </a:p>
          <a:p>
            <a:r>
              <a:rPr lang="de-DE" sz="1200" dirty="0" smtClean="0"/>
              <a:t>Zugang des Angebots bei B</a:t>
            </a:r>
            <a:endParaRPr lang="de-DE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3462189" y="558924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17.10.</a:t>
            </a:r>
          </a:p>
          <a:p>
            <a:r>
              <a:rPr lang="de-DE" sz="1200" dirty="0" smtClean="0"/>
              <a:t>B möchte das Auto kaufen</a:t>
            </a:r>
            <a:endParaRPr lang="de-DE" sz="1200" dirty="0"/>
          </a:p>
        </p:txBody>
      </p:sp>
      <p:sp>
        <p:nvSpPr>
          <p:cNvPr id="19" name="Textfeld 18"/>
          <p:cNvSpPr txBox="1"/>
          <p:nvPr/>
        </p:nvSpPr>
        <p:spPr>
          <a:xfrm>
            <a:off x="5148064" y="559656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19.10.</a:t>
            </a:r>
          </a:p>
          <a:p>
            <a:r>
              <a:rPr lang="de-DE" sz="1200" dirty="0" smtClean="0"/>
              <a:t>Zugang der Annahme bei A</a:t>
            </a:r>
            <a:endParaRPr lang="de-DE" sz="1200" dirty="0"/>
          </a:p>
        </p:txBody>
      </p:sp>
      <p:cxnSp>
        <p:nvCxnSpPr>
          <p:cNvPr id="20" name="Gerade Verbindung 19"/>
          <p:cNvCxnSpPr/>
          <p:nvPr/>
        </p:nvCxnSpPr>
        <p:spPr>
          <a:xfrm>
            <a:off x="5652120" y="522920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5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34908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149475" algn="l"/>
              </a:tabLst>
            </a:pPr>
            <a:r>
              <a:rPr lang="de-DE" sz="1800" b="1" dirty="0" smtClean="0"/>
              <a:t>Klausurpraxis: Wie kann ich einen Sachverhalt vollständig </a:t>
            </a:r>
            <a:br>
              <a:rPr lang="de-DE" sz="1800" b="1" dirty="0" smtClean="0"/>
            </a:br>
            <a:r>
              <a:rPr lang="de-DE" sz="1800" b="1" dirty="0" smtClean="0"/>
              <a:t>	erfassen?</a:t>
            </a:r>
          </a:p>
          <a:p>
            <a:pPr lvl="1">
              <a:lnSpc>
                <a:spcPct val="150000"/>
              </a:lnSpc>
            </a:pPr>
            <a:endParaRPr lang="de-DE" sz="1600" b="1" u="sng" dirty="0" smtClean="0"/>
          </a:p>
          <a:p>
            <a:pPr lvl="1">
              <a:lnSpc>
                <a:spcPct val="150000"/>
              </a:lnSpc>
            </a:pPr>
            <a:r>
              <a:rPr lang="de-DE" sz="1600" b="1" u="sng" dirty="0" smtClean="0"/>
              <a:t>Randbemerkungen und Konzeptblatt um erste Gedanken zu notieren</a:t>
            </a:r>
          </a:p>
          <a:p>
            <a:pPr marL="628650" lvl="1" indent="-263525">
              <a:buNone/>
            </a:pPr>
            <a:r>
              <a:rPr lang="de-DE" sz="1600" dirty="0"/>
              <a:t>	</a:t>
            </a:r>
            <a:r>
              <a:rPr lang="de-DE" sz="1600" b="1" dirty="0"/>
              <a:t>Beachte: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Randbemerkungen auf Minimum reduzieren (Unübersichtlichkeit!)</a:t>
            </a:r>
            <a:endParaRPr lang="de-DE" sz="1600" dirty="0"/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Es lohnt sich immer erst Gedanken (Paragraphen, die Ihnen spontan zu bestimmten Worten wie „kauft“, „leiht“ etc. </a:t>
            </a:r>
            <a:r>
              <a:rPr lang="de-DE" sz="1600" dirty="0" err="1" smtClean="0"/>
              <a:t>efallen</a:t>
            </a:r>
            <a:r>
              <a:rPr lang="de-DE" sz="1600" dirty="0" smtClean="0"/>
              <a:t>)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Aber: die ersten Gedanken müssen nicht die besten sein (spätere Kontrolle ist immer erforderlich!)</a:t>
            </a:r>
          </a:p>
          <a:p>
            <a:pPr marL="352425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352425" lvl="2" indent="0" defTabSz="1325563">
              <a:buNone/>
              <a:tabLst>
                <a:tab pos="628650" algn="l"/>
              </a:tabLst>
            </a:pPr>
            <a:r>
              <a:rPr lang="de-DE" dirty="0" smtClean="0"/>
              <a:t>Achtung: </a:t>
            </a:r>
            <a:r>
              <a:rPr lang="de-DE" sz="1600" dirty="0" smtClean="0"/>
              <a:t>Das Konzeptpapier wird i.d.R. nicht mit abgegeben!</a:t>
            </a:r>
            <a:endParaRPr lang="de-DE" sz="1600" dirty="0"/>
          </a:p>
          <a:p>
            <a:pPr marL="365760" lvl="1" indent="0">
              <a:buNone/>
            </a:pPr>
            <a:r>
              <a:rPr lang="de-DE" sz="1600" dirty="0" smtClean="0"/>
              <a:t>	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</p:spTree>
    <p:extLst>
      <p:ext uri="{BB962C8B-B14F-4D97-AF65-F5344CB8AC3E}">
        <p14:creationId xmlns:p14="http://schemas.microsoft.com/office/powerpoint/2010/main" val="422266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34908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149475" algn="l"/>
              </a:tabLst>
            </a:pPr>
            <a:r>
              <a:rPr lang="de-DE" sz="1800" b="1" dirty="0" smtClean="0"/>
              <a:t>Klausurpraxis: Wie kann ich einen Sachverhalt vollständig </a:t>
            </a:r>
            <a:br>
              <a:rPr lang="de-DE" sz="1800" b="1" dirty="0" smtClean="0"/>
            </a:br>
            <a:r>
              <a:rPr lang="de-DE" sz="1800" b="1" dirty="0" smtClean="0"/>
              <a:t>	erfassen?</a:t>
            </a:r>
          </a:p>
          <a:p>
            <a:pPr lvl="1">
              <a:lnSpc>
                <a:spcPct val="150000"/>
              </a:lnSpc>
            </a:pPr>
            <a:endParaRPr lang="de-DE" sz="1600" b="1" u="sng" dirty="0" smtClean="0"/>
          </a:p>
          <a:p>
            <a:pPr lvl="1">
              <a:lnSpc>
                <a:spcPct val="150000"/>
              </a:lnSpc>
            </a:pPr>
            <a:r>
              <a:rPr lang="de-DE" sz="1600" b="1" u="sng" dirty="0" smtClean="0"/>
              <a:t>Grafische Skizze um Beziehungen der Beteiligten darzustellen</a:t>
            </a:r>
          </a:p>
          <a:p>
            <a:pPr marL="628650" lvl="1" indent="-263525">
              <a:buNone/>
            </a:pPr>
            <a:r>
              <a:rPr lang="de-DE" sz="1600" dirty="0"/>
              <a:t>	</a:t>
            </a:r>
            <a:r>
              <a:rPr lang="de-DE" sz="1600" b="1" dirty="0"/>
              <a:t>Beachte: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Skizze gewissenhaft anfertigen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Sie dient als „Übersicht“ für das anzufertigende Gutachten</a:t>
            </a:r>
          </a:p>
          <a:p>
            <a:pPr marL="914083" lvl="2" indent="-285750" defTabSz="1325563">
              <a:tabLst>
                <a:tab pos="628650" algn="l"/>
              </a:tabLst>
            </a:pPr>
            <a:r>
              <a:rPr lang="de-DE" sz="1600" dirty="0" smtClean="0"/>
              <a:t>! Fehler werden ggf. in das Gutachten übernommen</a:t>
            </a:r>
          </a:p>
          <a:p>
            <a:pPr marL="914083" lvl="2" indent="-285750" defTabSz="1325563">
              <a:tabLst>
                <a:tab pos="628650" algn="l"/>
              </a:tabLst>
            </a:pPr>
            <a:endParaRPr lang="de-DE" sz="1600" dirty="0" smtClean="0"/>
          </a:p>
          <a:p>
            <a:pPr marL="352425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365760" lvl="1" indent="0">
              <a:buNone/>
            </a:pPr>
            <a:r>
              <a:rPr lang="de-DE" sz="1600" dirty="0" smtClean="0"/>
              <a:t>	</a:t>
            </a:r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 smtClean="0"/>
          </a:p>
          <a:p>
            <a:pPr marL="628333" lvl="2" indent="0" defTabSz="1325563">
              <a:buNone/>
              <a:tabLst>
                <a:tab pos="628650" algn="l"/>
              </a:tabLst>
            </a:pPr>
            <a:endParaRPr lang="de-DE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693977" y="4405628"/>
            <a:ext cx="453191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600" b="1" dirty="0" smtClean="0"/>
              <a:t>Beispiel: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600" b="1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600" b="1" dirty="0" smtClean="0"/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600" b="1" dirty="0"/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600" b="1" dirty="0" smtClean="0"/>
          </a:p>
        </p:txBody>
      </p:sp>
      <p:grpSp>
        <p:nvGrpSpPr>
          <p:cNvPr id="17" name="Gruppieren 16"/>
          <p:cNvGrpSpPr/>
          <p:nvPr/>
        </p:nvGrpSpPr>
        <p:grpSpPr>
          <a:xfrm>
            <a:off x="2375756" y="4921229"/>
            <a:ext cx="3168352" cy="535225"/>
            <a:chOff x="1043608" y="4997271"/>
            <a:chExt cx="3168352" cy="535225"/>
          </a:xfrm>
        </p:grpSpPr>
        <p:sp>
          <p:nvSpPr>
            <p:cNvPr id="2" name="Ellipse 1"/>
            <p:cNvSpPr/>
            <p:nvPr/>
          </p:nvSpPr>
          <p:spPr>
            <a:xfrm>
              <a:off x="1043608" y="5052084"/>
              <a:ext cx="504056" cy="4651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3707904" y="5067348"/>
              <a:ext cx="504056" cy="4651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111660" y="506734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A</a:t>
              </a:r>
              <a:endParaRPr lang="de-DE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3779912" y="5115256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B</a:t>
              </a:r>
              <a:endParaRPr lang="de-DE" dirty="0"/>
            </a:p>
          </p:txBody>
        </p:sp>
        <p:cxnSp>
          <p:nvCxnSpPr>
            <p:cNvPr id="14" name="Gerade Verbindung 13"/>
            <p:cNvCxnSpPr>
              <a:endCxn id="10" idx="2"/>
            </p:cNvCxnSpPr>
            <p:nvPr/>
          </p:nvCxnSpPr>
          <p:spPr>
            <a:xfrm>
              <a:off x="1547664" y="5284658"/>
              <a:ext cx="2160240" cy="15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feld 14"/>
            <p:cNvSpPr txBox="1"/>
            <p:nvPr/>
          </p:nvSpPr>
          <p:spPr>
            <a:xfrm>
              <a:off x="1907724" y="4997271"/>
              <a:ext cx="16561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§ 433 BGB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710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205064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de-DE" sz="2000" b="1" dirty="0" smtClean="0"/>
              <a:t>b) Der Aufgabensteller</a:t>
            </a:r>
          </a:p>
          <a:p>
            <a:pPr marL="354013" lvl="1" indent="0">
              <a:buNone/>
            </a:pPr>
            <a:endParaRPr lang="de-DE" sz="2000" b="1" dirty="0" smtClean="0"/>
          </a:p>
          <a:p>
            <a:pPr lvl="1"/>
            <a:r>
              <a:rPr lang="de-DE" sz="1800" dirty="0" smtClean="0"/>
              <a:t>Im Mittelpunkt jeder Fallklausur steht ein oder mehrere rechtliche Problemstellungen</a:t>
            </a:r>
          </a:p>
          <a:p>
            <a:pPr lvl="1"/>
            <a:r>
              <a:rPr lang="de-DE" sz="1800" dirty="0" smtClean="0"/>
              <a:t>Um das Rechtsproblem entwickelt der Aufgabensteller anschließend den Fall / Lebenssachverhalt</a:t>
            </a:r>
          </a:p>
          <a:p>
            <a:pPr lvl="1"/>
            <a:r>
              <a:rPr lang="de-DE" sz="1800" dirty="0" smtClean="0"/>
              <a:t>Der Prüfling analysiert dagegen den Sachverhalt, um das Problem aufzufinden und anschließend rechtlich zu prüfen</a:t>
            </a:r>
          </a:p>
          <a:p>
            <a:pPr lvl="1"/>
            <a:r>
              <a:rPr lang="de-DE" sz="1800" dirty="0" smtClean="0"/>
              <a:t>Denken Sie auch einmal taktisch und fragen Sie sich: Was wollte mein Professor mit der Aufgabenstellung bezwecken?</a:t>
            </a:r>
          </a:p>
          <a:p>
            <a:pPr marL="354013" lvl="1" indent="0" defTabSz="1325563">
              <a:lnSpc>
                <a:spcPct val="150000"/>
              </a:lnSpc>
              <a:buNone/>
              <a:tabLst>
                <a:tab pos="628650" algn="l"/>
              </a:tabLst>
            </a:pPr>
            <a:r>
              <a:rPr lang="de-DE" sz="1800" dirty="0" smtClean="0"/>
              <a:t>	</a:t>
            </a:r>
          </a:p>
          <a:p>
            <a:pPr marL="354013" lvl="1" indent="0" defTabSz="1325563">
              <a:lnSpc>
                <a:spcPct val="150000"/>
              </a:lnSpc>
              <a:buNone/>
              <a:tabLst>
                <a:tab pos="628650" algn="l"/>
              </a:tabLst>
            </a:pPr>
            <a:r>
              <a:rPr lang="de-DE" sz="1800" dirty="0" smtClean="0"/>
              <a:t>	Konkrete Bearbeitungshinweise müssen besonders beachtet werden!</a:t>
            </a:r>
          </a:p>
          <a:p>
            <a:pPr marL="365760" lvl="1" indent="0"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1. Erfassen des Sachverhalts</a:t>
            </a:r>
          </a:p>
        </p:txBody>
      </p:sp>
      <p:sp>
        <p:nvSpPr>
          <p:cNvPr id="8" name="Nach unten gekrümmter Pfeil 7"/>
          <p:cNvSpPr/>
          <p:nvPr/>
        </p:nvSpPr>
        <p:spPr>
          <a:xfrm>
            <a:off x="624186" y="5257750"/>
            <a:ext cx="427424" cy="1828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36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115616" y="2857500"/>
            <a:ext cx="6439408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2</a:t>
            </a:r>
            <a:r>
              <a:rPr lang="de-DE" dirty="0" smtClean="0"/>
              <a:t>. Qualifizierung der Fallfrage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175679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endParaRPr lang="de-DE" sz="1700" b="1" dirty="0" smtClean="0"/>
          </a:p>
          <a:p>
            <a:pPr marL="0" lvl="1" indent="0">
              <a:buNone/>
            </a:pPr>
            <a:r>
              <a:rPr lang="de-DE" sz="2000" b="1" dirty="0" smtClean="0"/>
              <a:t>a) Der Anspruch als Dreh- und Angelpunkt der Fallklausur</a:t>
            </a:r>
          </a:p>
          <a:p>
            <a:pPr lvl="1"/>
            <a:endParaRPr lang="de-DE" sz="1700" b="1" dirty="0"/>
          </a:p>
          <a:p>
            <a:pPr marL="365760" lvl="1" indent="0">
              <a:buNone/>
            </a:pPr>
            <a:r>
              <a:rPr lang="de-DE" sz="1800" dirty="0" smtClean="0"/>
              <a:t>Legaldefinition des Anspruchs ( § 194 BGB) : </a:t>
            </a:r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 smtClean="0"/>
              <a:t>2. Qualifizierung der Fallfrage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855783" y="3356992"/>
            <a:ext cx="7113199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de-DE" b="1" dirty="0" smtClean="0"/>
          </a:p>
          <a:p>
            <a:r>
              <a:rPr lang="de-DE" b="1" dirty="0" smtClean="0"/>
              <a:t>§ 194</a:t>
            </a:r>
            <a:br>
              <a:rPr lang="de-DE" b="1" dirty="0" smtClean="0"/>
            </a:br>
            <a:r>
              <a:rPr lang="de-DE" b="1" dirty="0" smtClean="0"/>
              <a:t>Gegenstand der Verjährung</a:t>
            </a:r>
          </a:p>
          <a:p>
            <a:r>
              <a:rPr lang="de-DE" dirty="0" smtClean="0"/>
              <a:t>(1) Das Recht, von einem anderen ein Tun oder Unterlassen zu verlangen (Anspruch), unterliegt der Verjährung.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73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265332" y="1772816"/>
            <a:ext cx="8219256" cy="892696"/>
          </a:xfrm>
        </p:spPr>
        <p:txBody>
          <a:bodyPr>
            <a:normAutofit/>
          </a:bodyPr>
          <a:lstStyle/>
          <a:p>
            <a:pPr marL="182563" lvl="1" indent="0">
              <a:buNone/>
              <a:tabLst>
                <a:tab pos="720725" algn="l"/>
              </a:tabLst>
            </a:pPr>
            <a:r>
              <a:rPr lang="de-DE" sz="2200" b="1" dirty="0" smtClean="0"/>
              <a:t>b) Die Aufgabenstellung / Fallfrage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de-DE" sz="1600" dirty="0"/>
              <a:t>	</a:t>
            </a:r>
            <a:r>
              <a:rPr lang="de-DE" sz="1600" dirty="0" smtClean="0"/>
              <a:t>Unterscheidung zwischen konkreter und abstrakter Fragestellung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2. Qualifizierung der Fallfrage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265332" y="3923764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Beispiele</a:t>
            </a:r>
            <a:r>
              <a:rPr lang="de-DE" dirty="0" smtClean="0"/>
              <a:t>:</a:t>
            </a:r>
            <a:endParaRPr lang="de-DE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1503724" y="2627620"/>
            <a:ext cx="6667579" cy="2745596"/>
            <a:chOff x="1504821" y="2675136"/>
            <a:chExt cx="6667579" cy="2482056"/>
          </a:xfrm>
        </p:grpSpPr>
        <p:graphicFrame>
          <p:nvGraphicFramePr>
            <p:cNvPr id="10" name="Diagramm 9"/>
            <p:cNvGraphicFramePr/>
            <p:nvPr>
              <p:extLst>
                <p:ext uri="{D42A27DB-BD31-4B8C-83A1-F6EECF244321}">
                  <p14:modId xmlns:p14="http://schemas.microsoft.com/office/powerpoint/2010/main" val="2236842225"/>
                </p:ext>
              </p:extLst>
            </p:nvPr>
          </p:nvGraphicFramePr>
          <p:xfrm>
            <a:off x="1505135" y="3073606"/>
            <a:ext cx="6624736" cy="20835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2" name="Textfeld 11"/>
            <p:cNvSpPr txBox="1"/>
            <p:nvPr/>
          </p:nvSpPr>
          <p:spPr>
            <a:xfrm>
              <a:off x="1504821" y="2675136"/>
              <a:ext cx="6667579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smtClean="0"/>
                <a:t>Frage nach…</a:t>
              </a:r>
              <a:endParaRPr lang="de-DE" b="1" dirty="0"/>
            </a:p>
          </p:txBody>
        </p:sp>
      </p:grpSp>
      <p:sp>
        <p:nvSpPr>
          <p:cNvPr id="13" name="Nach unten gekrümmter Pfeil 12"/>
          <p:cNvSpPr/>
          <p:nvPr/>
        </p:nvSpPr>
        <p:spPr>
          <a:xfrm>
            <a:off x="626089" y="5805264"/>
            <a:ext cx="713506" cy="36439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504821" y="5733256"/>
            <a:ext cx="4831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1600" dirty="0" smtClean="0"/>
              <a:t>Ausgangspunkt bei abstrakten Fragestellungen: </a:t>
            </a:r>
          </a:p>
          <a:p>
            <a:r>
              <a:rPr lang="de-DE" sz="1600" b="1" dirty="0" smtClean="0"/>
              <a:t>	Wer</a:t>
            </a:r>
            <a:r>
              <a:rPr lang="de-DE" sz="1600" dirty="0" smtClean="0"/>
              <a:t> will </a:t>
            </a:r>
            <a:r>
              <a:rPr lang="de-DE" sz="1600" b="1" dirty="0" smtClean="0"/>
              <a:t>was </a:t>
            </a:r>
            <a:r>
              <a:rPr lang="de-DE" sz="1600" dirty="0" smtClean="0"/>
              <a:t>von </a:t>
            </a:r>
            <a:r>
              <a:rPr lang="de-DE" sz="1600" b="1" dirty="0" smtClean="0"/>
              <a:t>wem</a:t>
            </a:r>
            <a:r>
              <a:rPr lang="de-DE" sz="1600" dirty="0" smtClean="0"/>
              <a:t> (</a:t>
            </a:r>
            <a:r>
              <a:rPr lang="de-DE" sz="1600" b="1" dirty="0" smtClean="0"/>
              <a:t>woraus)</a:t>
            </a:r>
            <a:r>
              <a:rPr lang="de-DE" sz="1600" dirty="0" smtClean="0"/>
              <a:t>?</a:t>
            </a:r>
          </a:p>
        </p:txBody>
      </p:sp>
      <p:sp>
        <p:nvSpPr>
          <p:cNvPr id="17" name="Rechteck 16"/>
          <p:cNvSpPr/>
          <p:nvPr/>
        </p:nvSpPr>
        <p:spPr>
          <a:xfrm>
            <a:off x="1339595" y="5373216"/>
            <a:ext cx="68317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2" indent="-182563">
              <a:buClr>
                <a:schemeClr val="accent1"/>
              </a:buClr>
              <a:buFont typeface="Arial" pitchFamily="34" charset="0"/>
              <a:buChar char="•"/>
            </a:pPr>
            <a:r>
              <a:rPr lang="de-DE" sz="1500" dirty="0" smtClean="0"/>
              <a:t>Konkrete Fallfragen haben Priorität und dürfen nicht verfälscht werden!</a:t>
            </a: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28846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672208"/>
            <a:ext cx="8219256" cy="175679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de-DE" sz="2000" b="1" dirty="0" smtClean="0"/>
              <a:t>c) Grundmuster der Fallanalyse</a:t>
            </a:r>
          </a:p>
          <a:p>
            <a:pPr lvl="1"/>
            <a:endParaRPr lang="de-DE" sz="17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/>
              <a:t>2. Qualifizierung der Fallfrage</a:t>
            </a:r>
          </a:p>
        </p:txBody>
      </p:sp>
      <p:sp>
        <p:nvSpPr>
          <p:cNvPr id="8" name="Nach unten gekrümmter Pfeil 7"/>
          <p:cNvSpPr/>
          <p:nvPr/>
        </p:nvSpPr>
        <p:spPr>
          <a:xfrm>
            <a:off x="862019" y="2428031"/>
            <a:ext cx="638839" cy="32403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536244" y="2420888"/>
            <a:ext cx="5703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Ausgangspunkt</a:t>
            </a:r>
            <a:r>
              <a:rPr lang="de-DE" dirty="0" smtClean="0"/>
              <a:t> (bei abstrakten Fragestellungen) = </a:t>
            </a:r>
          </a:p>
          <a:p>
            <a:r>
              <a:rPr lang="de-DE" b="1" dirty="0" smtClean="0"/>
              <a:t>Wer</a:t>
            </a:r>
            <a:r>
              <a:rPr lang="de-DE" dirty="0" smtClean="0"/>
              <a:t> will </a:t>
            </a:r>
            <a:r>
              <a:rPr lang="de-DE" b="1" dirty="0" smtClean="0"/>
              <a:t>was </a:t>
            </a:r>
            <a:r>
              <a:rPr lang="de-DE" dirty="0" smtClean="0"/>
              <a:t>von </a:t>
            </a:r>
            <a:r>
              <a:rPr lang="de-DE" b="1" dirty="0" smtClean="0"/>
              <a:t>wem</a:t>
            </a:r>
            <a:r>
              <a:rPr lang="de-DE" dirty="0" smtClean="0"/>
              <a:t> </a:t>
            </a:r>
            <a:r>
              <a:rPr lang="de-DE" b="1" dirty="0" smtClean="0"/>
              <a:t>woraus</a:t>
            </a:r>
            <a:r>
              <a:rPr lang="de-DE" dirty="0" smtClean="0"/>
              <a:t>?</a:t>
            </a:r>
          </a:p>
        </p:txBody>
      </p:sp>
      <p:grpSp>
        <p:nvGrpSpPr>
          <p:cNvPr id="38" name="Gruppieren 37"/>
          <p:cNvGrpSpPr/>
          <p:nvPr/>
        </p:nvGrpSpPr>
        <p:grpSpPr>
          <a:xfrm>
            <a:off x="1384901" y="3206780"/>
            <a:ext cx="6120680" cy="2745015"/>
            <a:chOff x="1403648" y="3429000"/>
            <a:chExt cx="6120680" cy="2745015"/>
          </a:xfrm>
        </p:grpSpPr>
        <p:sp>
          <p:nvSpPr>
            <p:cNvPr id="11" name="Textfeld 10"/>
            <p:cNvSpPr txBox="1"/>
            <p:nvPr/>
          </p:nvSpPr>
          <p:spPr>
            <a:xfrm>
              <a:off x="1403648" y="3429000"/>
              <a:ext cx="6120680" cy="3385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 smtClean="0"/>
                <a:t>Grundmuster</a:t>
              </a:r>
              <a:endParaRPr lang="de-DE" b="1" dirty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1403648" y="3851756"/>
              <a:ext cx="2965038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WER</a:t>
              </a:r>
              <a:r>
                <a:rPr lang="de-DE" dirty="0" smtClean="0"/>
                <a:t> </a:t>
              </a:r>
              <a:r>
                <a:rPr lang="de-DE" sz="1600" dirty="0" smtClean="0"/>
                <a:t>will</a:t>
              </a:r>
              <a:endParaRPr lang="de-DE" dirty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4463988" y="3851756"/>
              <a:ext cx="3041595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Anspruchsteller</a:t>
              </a:r>
              <a:endParaRPr lang="de-DE" sz="1600" dirty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1403648" y="4283804"/>
              <a:ext cx="2965038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/>
                <a:t>WAS</a:t>
              </a:r>
              <a:endParaRPr lang="de-DE" sz="1600" b="1" dirty="0"/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1403648" y="4715852"/>
              <a:ext cx="2965038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v</a:t>
              </a:r>
              <a:r>
                <a:rPr lang="de-DE" sz="1600" dirty="0" smtClean="0"/>
                <a:t>on </a:t>
              </a:r>
              <a:r>
                <a:rPr lang="de-DE" sz="1600" b="1" dirty="0" smtClean="0"/>
                <a:t>WEM</a:t>
              </a:r>
              <a:endParaRPr lang="de-DE" sz="1600" b="1" dirty="0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1403648" y="5147900"/>
              <a:ext cx="2965038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/>
                <a:t>(WORAUS</a:t>
              </a: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4463987" y="4283804"/>
              <a:ext cx="3041595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Anspruchsziel</a:t>
              </a:r>
              <a:endParaRPr lang="de-DE" sz="1600" dirty="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4463986" y="4715852"/>
              <a:ext cx="3041595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Anspruchsgegner</a:t>
              </a:r>
              <a:endParaRPr lang="de-DE" sz="1600" dirty="0"/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4463988" y="5147900"/>
              <a:ext cx="3041595" cy="3385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Anspruchsgrundlage)</a:t>
              </a:r>
              <a:endParaRPr lang="de-DE" sz="1600" dirty="0"/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1403648" y="5589240"/>
              <a:ext cx="6120680" cy="584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/>
                <a:t>Beispiel:	</a:t>
              </a:r>
              <a:r>
                <a:rPr lang="de-DE" sz="1600" b="1" dirty="0" smtClean="0"/>
                <a:t>A</a:t>
              </a:r>
              <a:r>
                <a:rPr lang="de-DE" sz="1600" dirty="0" smtClean="0"/>
                <a:t> verlangt die </a:t>
              </a:r>
              <a:r>
                <a:rPr lang="de-DE" sz="1600" b="1" dirty="0" smtClean="0"/>
                <a:t>Zahlung</a:t>
              </a:r>
              <a:r>
                <a:rPr lang="de-DE" sz="1600" dirty="0" smtClean="0"/>
                <a:t> des Kaufpreises von </a:t>
              </a:r>
              <a:r>
                <a:rPr lang="de-DE" sz="1600" b="1" dirty="0" smtClean="0"/>
                <a:t>B</a:t>
              </a:r>
              <a:r>
                <a:rPr lang="de-DE" sz="1600" dirty="0" smtClean="0"/>
                <a:t> 	(gemäß </a:t>
              </a:r>
              <a:r>
                <a:rPr lang="de-DE" sz="1600" b="1" dirty="0" smtClean="0"/>
                <a:t>§ 433 II BGB)</a:t>
              </a:r>
              <a:r>
                <a:rPr lang="de-DE" sz="1600" dirty="0" smtClean="0"/>
                <a:t>.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6602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2375756" y="2857500"/>
            <a:ext cx="4392488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3. Suche nach der Anspruchsgrundlage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665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1530" y="1772816"/>
            <a:ext cx="8219256" cy="2404864"/>
          </a:xfrm>
        </p:spPr>
        <p:txBody>
          <a:bodyPr>
            <a:noAutofit/>
          </a:bodyPr>
          <a:lstStyle/>
          <a:p>
            <a:pPr marL="365760" lvl="1" indent="0">
              <a:buNone/>
            </a:pPr>
            <a:endParaRPr lang="de-DE" sz="1800" b="1" dirty="0"/>
          </a:p>
          <a:p>
            <a:pPr lvl="1">
              <a:lnSpc>
                <a:spcPct val="110000"/>
              </a:lnSpc>
            </a:pPr>
            <a:r>
              <a:rPr lang="de-DE" sz="1800" dirty="0" smtClean="0"/>
              <a:t>Die Frage nach dem „WORAUS“ beschreibt die Suche nach der Anspruchsgrundlage</a:t>
            </a:r>
          </a:p>
          <a:p>
            <a:pPr lvl="1">
              <a:lnSpc>
                <a:spcPct val="110000"/>
              </a:lnSpc>
              <a:tabLst>
                <a:tab pos="811213" algn="l"/>
              </a:tabLst>
            </a:pPr>
            <a:r>
              <a:rPr lang="de-DE" sz="1800" dirty="0" smtClean="0"/>
              <a:t>= die wichtigste Stufe in der methodischen Vorbereitung und zugleich Beginn der juristischen Bewertung des </a:t>
            </a:r>
            <a:r>
              <a:rPr lang="de-DE" sz="1800" dirty="0" smtClean="0"/>
              <a:t>Falls</a:t>
            </a:r>
            <a:endParaRPr lang="de-DE" sz="1800" dirty="0"/>
          </a:p>
          <a:p>
            <a:pPr lvl="1">
              <a:lnSpc>
                <a:spcPct val="110000"/>
              </a:lnSpc>
              <a:tabLst>
                <a:tab pos="811213" algn="l"/>
              </a:tabLst>
            </a:pPr>
            <a:r>
              <a:rPr lang="de-DE" sz="1800" dirty="0" smtClean="0"/>
              <a:t>Anspruchsgrundlage wird dem Gutachten als hypothetisches Ergebnis („Obersatz“) vorangestellt</a:t>
            </a:r>
          </a:p>
          <a:p>
            <a:pPr lvl="1">
              <a:tabLst>
                <a:tab pos="811213" algn="l"/>
              </a:tabLst>
            </a:pPr>
            <a:endParaRPr lang="de-DE" sz="1800" dirty="0"/>
          </a:p>
          <a:p>
            <a:pPr marL="365760" lvl="1" indent="0">
              <a:buNone/>
            </a:pPr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 smtClean="0"/>
              <a:t>3. Suche nach der Anspruchsgrundlage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12726" y="4818637"/>
            <a:ext cx="777686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439863">
              <a:buNone/>
              <a:tabLst>
                <a:tab pos="1439863" algn="l"/>
              </a:tabLst>
            </a:pPr>
            <a:r>
              <a:rPr lang="de-DE" b="1" dirty="0" smtClean="0"/>
              <a:t>Beispiel: </a:t>
            </a:r>
            <a:r>
              <a:rPr lang="de-DE" dirty="0" smtClean="0"/>
              <a:t>A könnte gegen B einen Anspruch auf Zahlung des 		Kaufpreises gemäß § 433 II BGB haben.</a:t>
            </a:r>
            <a:r>
              <a:rPr lang="de-DE" b="1" dirty="0" smtClean="0"/>
              <a:t> 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80782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2375756" y="2857500"/>
            <a:ext cx="4392488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4. Anspruchsprüfung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5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 smtClean="0"/>
              <a:t>4. Anspruchsprüfung</a:t>
            </a:r>
            <a:endParaRPr lang="de-DE" dirty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65895105"/>
              </p:ext>
            </p:extLst>
          </p:nvPr>
        </p:nvGraphicFramePr>
        <p:xfrm>
          <a:off x="971600" y="1844824"/>
          <a:ext cx="684076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7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1530" y="1916832"/>
            <a:ext cx="8219256" cy="2448272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de-DE" sz="1600" b="1" dirty="0" smtClean="0"/>
              <a:t>Konkrete</a:t>
            </a:r>
            <a:r>
              <a:rPr lang="de-DE" sz="1600" dirty="0" smtClean="0"/>
              <a:t> Fallfragen sind entsprechend ihrer </a:t>
            </a:r>
            <a:r>
              <a:rPr lang="de-DE" sz="1600" b="1" dirty="0" smtClean="0"/>
              <a:t>Reihenfolge</a:t>
            </a:r>
            <a:r>
              <a:rPr lang="de-DE" sz="1600" dirty="0" smtClean="0"/>
              <a:t> zu bearbeiten</a:t>
            </a:r>
          </a:p>
          <a:p>
            <a:pPr marL="365760" lvl="1" indent="0">
              <a:lnSpc>
                <a:spcPct val="110000"/>
              </a:lnSpc>
              <a:buNone/>
            </a:pPr>
            <a:endParaRPr lang="de-DE" sz="1700" dirty="0"/>
          </a:p>
          <a:p>
            <a:pPr lvl="1">
              <a:lnSpc>
                <a:spcPct val="110000"/>
              </a:lnSpc>
            </a:pPr>
            <a:endParaRPr lang="de-DE" sz="1600" dirty="0" smtClean="0"/>
          </a:p>
          <a:p>
            <a:pPr lvl="1">
              <a:lnSpc>
                <a:spcPct val="110000"/>
              </a:lnSpc>
            </a:pPr>
            <a:r>
              <a:rPr lang="de-DE" sz="1600" dirty="0" smtClean="0"/>
              <a:t>Kommen mehrere Ansprüche in Frage, empfiehlt sich nachfolgende (nicht zwingende</a:t>
            </a:r>
            <a:r>
              <a:rPr lang="de-DE" sz="1600" dirty="0"/>
              <a:t>)</a:t>
            </a:r>
            <a:r>
              <a:rPr lang="de-DE" sz="1600" dirty="0" smtClean="0"/>
              <a:t> Prüfungsreihenfolge:</a:t>
            </a:r>
          </a:p>
          <a:p>
            <a:pPr marL="365760" lvl="1" indent="0">
              <a:buNone/>
              <a:tabLst>
                <a:tab pos="811213" algn="l"/>
              </a:tabLst>
            </a:pPr>
            <a:endParaRPr lang="de-DE" sz="1900" dirty="0"/>
          </a:p>
          <a:p>
            <a:pPr marL="365760" lvl="1" indent="0">
              <a:buNone/>
            </a:pPr>
            <a:endParaRPr lang="de-DE" sz="17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I. 	Methodische Vorbereitung des 	Fallgutachtens</a:t>
            </a:r>
            <a:br>
              <a:rPr lang="de-DE" dirty="0" smtClean="0"/>
            </a:br>
            <a:r>
              <a:rPr lang="de-DE" dirty="0" smtClean="0"/>
              <a:t>4. Anspruchsprüfung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85800" y="2388900"/>
            <a:ext cx="777686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325563">
              <a:buNone/>
              <a:tabLst>
                <a:tab pos="628650" algn="l"/>
              </a:tabLst>
            </a:pPr>
            <a:r>
              <a:rPr lang="de-DE" sz="1400" b="1" dirty="0" smtClean="0"/>
              <a:t>Beispiel: </a:t>
            </a:r>
            <a:r>
              <a:rPr lang="de-DE" sz="1400" dirty="0" smtClean="0"/>
              <a:t>Kann B die Zahlung des Kaufpreises und die Abnahme der Sache </a:t>
            </a:r>
            <a:r>
              <a:rPr lang="de-DE" sz="1400" dirty="0" smtClean="0"/>
              <a:t>verlangen</a:t>
            </a:r>
            <a:r>
              <a:rPr lang="de-DE" sz="1400" dirty="0" smtClean="0"/>
              <a:t>?</a:t>
            </a:r>
            <a:endParaRPr lang="de-DE" sz="1000" dirty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972404507"/>
              </p:ext>
            </p:extLst>
          </p:nvPr>
        </p:nvGraphicFramePr>
        <p:xfrm>
          <a:off x="1326232" y="3573016"/>
          <a:ext cx="6096000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feil nach unten 8"/>
          <p:cNvSpPr/>
          <p:nvPr/>
        </p:nvSpPr>
        <p:spPr>
          <a:xfrm>
            <a:off x="7594300" y="3645024"/>
            <a:ext cx="146051" cy="230425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935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II. Das schriftliche Gutachten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827584" y="2420888"/>
            <a:ext cx="7467600" cy="1972816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1. Gutachten vs. </a:t>
            </a:r>
            <a:r>
              <a:rPr lang="de-DE" smtClean="0"/>
              <a:t>Urteilsstil</a:t>
            </a:r>
            <a:endParaRPr lang="de-DE" dirty="0" smtClean="0"/>
          </a:p>
          <a:p>
            <a:pPr marL="0" indent="0" defTabSz="361950">
              <a:buNone/>
            </a:pPr>
            <a:r>
              <a:rPr lang="de-DE" dirty="0" smtClean="0"/>
              <a:t>2. Einschub: Fallbearbeitung im Gutachtenstil – 	ein Beispiel</a:t>
            </a:r>
          </a:p>
          <a:p>
            <a:pPr marL="0" indent="0">
              <a:buNone/>
            </a:pPr>
            <a:r>
              <a:rPr lang="de-DE" dirty="0"/>
              <a:t>3</a:t>
            </a:r>
            <a:r>
              <a:rPr lang="de-DE" dirty="0" smtClean="0"/>
              <a:t>. Anforderung an das juristische Gutachten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228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/>
          <p:cNvSpPr/>
          <p:nvPr/>
        </p:nvSpPr>
        <p:spPr>
          <a:xfrm>
            <a:off x="4197082" y="1611680"/>
            <a:ext cx="2952328" cy="576064"/>
          </a:xfrm>
          <a:prstGeom prst="ellipse">
            <a:avLst/>
          </a:prstGeom>
          <a:solidFill>
            <a:schemeClr val="accent1">
              <a:lumMod val="20000"/>
              <a:lumOff val="80000"/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II. Das schriftliche Gutachten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1. Urteilsstil vs. Gutachtenstil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 smtClean="0"/>
              <a:t>Urteilsstil</a:t>
            </a:r>
          </a:p>
          <a:p>
            <a:pPr lvl="1"/>
            <a:r>
              <a:rPr lang="de-DE" dirty="0" smtClean="0"/>
              <a:t>Ergebnis wird vorangestellt</a:t>
            </a:r>
          </a:p>
          <a:p>
            <a:pPr lvl="1"/>
            <a:r>
              <a:rPr lang="de-DE" dirty="0" smtClean="0"/>
              <a:t>Danach folgen Begründungen</a:t>
            </a:r>
          </a:p>
          <a:p>
            <a:pPr lvl="1"/>
            <a:r>
              <a:rPr lang="de-DE" dirty="0" smtClean="0"/>
              <a:t>Typische Formulierungen:</a:t>
            </a:r>
          </a:p>
          <a:p>
            <a:pPr lvl="2"/>
            <a:r>
              <a:rPr lang="de-DE" dirty="0" smtClean="0"/>
              <a:t>da, weil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Gutachtenstil</a:t>
            </a:r>
          </a:p>
          <a:p>
            <a:pPr lvl="1"/>
            <a:r>
              <a:rPr lang="de-DE" dirty="0" smtClean="0"/>
              <a:t>Frage wird vorangestellt</a:t>
            </a:r>
          </a:p>
          <a:p>
            <a:pPr lvl="1"/>
            <a:r>
              <a:rPr lang="de-DE" dirty="0" smtClean="0"/>
              <a:t>Ergebnis folgt am Ende</a:t>
            </a:r>
          </a:p>
          <a:p>
            <a:pPr lvl="1"/>
            <a:r>
              <a:rPr lang="de-DE" dirty="0" smtClean="0"/>
              <a:t>Typische Formulierungen:</a:t>
            </a:r>
          </a:p>
          <a:p>
            <a:pPr lvl="2"/>
            <a:r>
              <a:rPr lang="de-DE" dirty="0" smtClean="0"/>
              <a:t>könnte, demnach, folglich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331640" y="5373216"/>
            <a:ext cx="617781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Gutachtenstil ist Grundlage der Fallbearbeitung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389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30540" y="269776"/>
            <a:ext cx="8029892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2. EINSCHUB:</a:t>
            </a:r>
            <a:br>
              <a:rPr lang="de-DE" dirty="0" smtClean="0"/>
            </a:br>
            <a:r>
              <a:rPr lang="de-DE" dirty="0" smtClean="0"/>
              <a:t>Fallbearbeitung im Gutachtenstil - Beispiel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538736" cy="44930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2600" dirty="0" smtClean="0">
                <a:solidFill>
                  <a:schemeClr val="accent2">
                    <a:lumMod val="50000"/>
                  </a:schemeClr>
                </a:solidFill>
              </a:rPr>
              <a:t>1. Schritt</a:t>
            </a:r>
          </a:p>
          <a:p>
            <a:pPr marL="357188" indent="-92075">
              <a:buNone/>
            </a:pPr>
            <a:r>
              <a:rPr lang="de-DE" sz="2300" dirty="0" smtClean="0"/>
              <a:t>Suchen der möglichen Anspruchsgrundlage und bilden </a:t>
            </a:r>
            <a:r>
              <a:rPr lang="de-DE" sz="2300" dirty="0"/>
              <a:t>eines </a:t>
            </a:r>
            <a:r>
              <a:rPr lang="de-DE" sz="2300" dirty="0" smtClean="0"/>
              <a:t>Obersatzes</a:t>
            </a:r>
          </a:p>
          <a:p>
            <a:pPr marL="357188" indent="-357188">
              <a:buNone/>
            </a:pPr>
            <a:r>
              <a:rPr lang="de-DE" sz="2300" dirty="0" smtClean="0"/>
              <a:t>-&gt; mögliches Ergebnis im Konjunktiv</a:t>
            </a:r>
          </a:p>
          <a:p>
            <a:pPr marL="365760" lvl="1" indent="0">
              <a:buNone/>
            </a:pPr>
            <a:endParaRPr lang="de-DE" sz="2300" dirty="0" smtClean="0"/>
          </a:p>
          <a:p>
            <a:pPr marL="0" indent="0">
              <a:buNone/>
            </a:pPr>
            <a:r>
              <a:rPr lang="de-DE" sz="2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2. Schritt</a:t>
            </a:r>
          </a:p>
          <a:p>
            <a:pPr marL="0" lvl="1" indent="0">
              <a:spcBef>
                <a:spcPts val="600"/>
              </a:spcBef>
              <a:buSzPct val="70000"/>
              <a:buNone/>
              <a:tabLst>
                <a:tab pos="354013" algn="l"/>
              </a:tabLst>
            </a:pPr>
            <a:r>
              <a:rPr lang="de-DE" sz="2300" dirty="0" smtClean="0"/>
              <a:t>	Voraussetzungen + 	Definitionen nennen</a:t>
            </a:r>
          </a:p>
          <a:p>
            <a:pPr marL="0" indent="0">
              <a:buNone/>
            </a:pPr>
            <a:endParaRPr lang="de-DE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3. Schritt</a:t>
            </a:r>
          </a:p>
          <a:p>
            <a:pPr marL="365760" lvl="1" indent="0">
              <a:buNone/>
            </a:pPr>
            <a:r>
              <a:rPr lang="de-DE" sz="2300" dirty="0" smtClean="0"/>
              <a:t>Subsumtion</a:t>
            </a:r>
          </a:p>
          <a:p>
            <a:pPr marL="365760" lvl="1" indent="0">
              <a:buNone/>
            </a:pPr>
            <a:endParaRPr lang="de-DE" sz="2300" dirty="0" smtClean="0"/>
          </a:p>
          <a:p>
            <a:pPr marL="0" indent="0">
              <a:buNone/>
            </a:pPr>
            <a:r>
              <a:rPr lang="de-DE" sz="2600" dirty="0" smtClean="0">
                <a:solidFill>
                  <a:srgbClr val="00CC00"/>
                </a:solidFill>
              </a:rPr>
              <a:t>4. Schritt</a:t>
            </a:r>
          </a:p>
          <a:p>
            <a:pPr marL="365760" lvl="1" indent="0">
              <a:buNone/>
            </a:pPr>
            <a:r>
              <a:rPr lang="de-DE" sz="2300" dirty="0" smtClean="0"/>
              <a:t>Ergebnis</a:t>
            </a:r>
          </a:p>
          <a:p>
            <a:pPr marL="365760" lvl="1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6"/>
          </p:nvPr>
        </p:nvSpPr>
        <p:spPr>
          <a:xfrm>
            <a:off x="3995936" y="1340768"/>
            <a:ext cx="3960440" cy="4896544"/>
          </a:xfrm>
        </p:spPr>
        <p:txBody>
          <a:bodyPr>
            <a:normAutofit fontScale="77500" lnSpcReduction="20000"/>
          </a:bodyPr>
          <a:lstStyle/>
          <a:p>
            <a:pPr marL="0" indent="0" defTabSz="182563">
              <a:lnSpc>
                <a:spcPct val="120000"/>
              </a:lnSpc>
              <a:buNone/>
            </a:pPr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A könnte gegen B einen Anspruch auf Zahlung des </a:t>
            </a:r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Kaufpreises </a:t>
            </a:r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gemäß § 433 II BGB haben.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Das ist der Fall, wenn A den Anspruch erworben und nicht verloren hat und dieser </a:t>
            </a:r>
            <a:r>
              <a:rPr lang="de-DE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durchsetzbar </a:t>
            </a:r>
            <a:r>
              <a:rPr lang="de-DE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ist.</a:t>
            </a:r>
          </a:p>
          <a:p>
            <a:pPr marL="0" indent="0">
              <a:lnSpc>
                <a:spcPct val="120000"/>
              </a:lnSpc>
              <a:buNone/>
              <a:tabLst>
                <a:tab pos="263525" algn="l"/>
                <a:tab pos="354013" algn="l"/>
              </a:tabLst>
            </a:pPr>
            <a:r>
              <a:rPr lang="de-DE" sz="1600" dirty="0"/>
              <a:t>	</a:t>
            </a:r>
            <a:r>
              <a:rPr lang="de-DE" sz="1600" dirty="0" smtClean="0">
                <a:solidFill>
                  <a:schemeClr val="accent2">
                    <a:lumMod val="50000"/>
                  </a:schemeClr>
                </a:solidFill>
              </a:rPr>
              <a:t>A könnte den Anspruch gegenüber B  erworben 	haben. </a:t>
            </a:r>
          </a:p>
          <a:p>
            <a:pPr marL="0" indent="0">
              <a:lnSpc>
                <a:spcPct val="120000"/>
              </a:lnSpc>
              <a:buNone/>
              <a:tabLst>
                <a:tab pos="263525" algn="l"/>
              </a:tabLst>
            </a:pPr>
            <a:r>
              <a:rPr lang="de-DE" sz="1600" dirty="0"/>
              <a:t>	</a:t>
            </a:r>
            <a:r>
              <a:rPr lang="de-DE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Dafür müsste A und B einen Vertrag geschlossen 	haben, der inhaltlich ein Kaufvertrag ist und 	dieser müsste wirksam sein. </a:t>
            </a:r>
          </a:p>
          <a:p>
            <a:pPr marL="0" indent="0">
              <a:lnSpc>
                <a:spcPct val="120000"/>
              </a:lnSpc>
              <a:buNone/>
              <a:tabLst>
                <a:tab pos="263525" algn="l"/>
              </a:tabLst>
            </a:pPr>
            <a:r>
              <a:rPr lang="de-DE" sz="1600" dirty="0"/>
              <a:t>	</a:t>
            </a:r>
            <a:r>
              <a:rPr lang="de-DE" sz="1600" dirty="0" smtClean="0">
                <a:solidFill>
                  <a:schemeClr val="accent4">
                    <a:lumMod val="50000"/>
                  </a:schemeClr>
                </a:solidFill>
              </a:rPr>
              <a:t>Gemäß Sachverhalt hat A dem B </a:t>
            </a:r>
            <a:r>
              <a:rPr lang="de-DE" sz="1600" dirty="0" smtClean="0">
                <a:solidFill>
                  <a:schemeClr val="accent4">
                    <a:lumMod val="50000"/>
                  </a:schemeClr>
                </a:solidFill>
              </a:rPr>
              <a:t>die CD zum </a:t>
            </a:r>
            <a:r>
              <a:rPr lang="de-DE" sz="1600" dirty="0" smtClean="0">
                <a:solidFill>
                  <a:schemeClr val="accent4">
                    <a:lumMod val="50000"/>
                  </a:schemeClr>
                </a:solidFill>
              </a:rPr>
              <a:t>	Kauf angeboten, B hat dieses Angebot  	angenommen. Unwirksamkeitsgründe sind nicht 	ersichtlich. Es liegt somit ein wirksamer 	Kaufvertrag zwischen A und B gemäß § 433 BGB 	vor.</a:t>
            </a:r>
          </a:p>
          <a:p>
            <a:pPr marL="0" indent="0">
              <a:buNone/>
              <a:tabLst>
                <a:tab pos="263525" algn="l"/>
              </a:tabLst>
            </a:pPr>
            <a:r>
              <a:rPr lang="de-DE" sz="1600" dirty="0" smtClean="0"/>
              <a:t>	</a:t>
            </a:r>
            <a:r>
              <a:rPr lang="de-DE" sz="1600" dirty="0" smtClean="0">
                <a:solidFill>
                  <a:srgbClr val="00CC00"/>
                </a:solidFill>
              </a:rPr>
              <a:t>A hat den Anspruch auf Kaufpreiszahlung somit  	erworben. </a:t>
            </a:r>
          </a:p>
          <a:p>
            <a:pPr marL="0" indent="0" defTabSz="263525">
              <a:buNone/>
            </a:pPr>
            <a:r>
              <a:rPr lang="de-DE" sz="1600" dirty="0" smtClean="0"/>
              <a:t>	Der Anspruch ist nicht verloren.</a:t>
            </a:r>
          </a:p>
          <a:p>
            <a:pPr marL="0" indent="0" defTabSz="263525">
              <a:buNone/>
            </a:pPr>
            <a:r>
              <a:rPr lang="de-DE" sz="1600" dirty="0"/>
              <a:t>	</a:t>
            </a:r>
            <a:r>
              <a:rPr lang="de-DE" sz="1600" dirty="0" smtClean="0"/>
              <a:t>Der Anspruch ist auch  durchsetzbar.</a:t>
            </a:r>
          </a:p>
          <a:p>
            <a:pPr marL="0" indent="0" defTabSz="263525">
              <a:buNone/>
            </a:pPr>
            <a:r>
              <a:rPr lang="de-DE" sz="1600" dirty="0" smtClean="0">
                <a:solidFill>
                  <a:schemeClr val="accent4">
                    <a:lumMod val="50000"/>
                  </a:schemeClr>
                </a:solidFill>
              </a:rPr>
              <a:t>A hat den Anspruch gegenüber B folglich erworben, nicht verloren und er ist durchsetzbar.</a:t>
            </a:r>
          </a:p>
          <a:p>
            <a:pPr marL="0" indent="0">
              <a:buNone/>
            </a:pPr>
            <a:r>
              <a:rPr lang="de-DE" sz="1600" dirty="0" smtClean="0">
                <a:solidFill>
                  <a:srgbClr val="00CC00"/>
                </a:solidFill>
              </a:rPr>
              <a:t>A hat somit gegenüber B einen Anspruch auf Zahlung des Kaufpreises gemäß § 433 II BGB.</a:t>
            </a:r>
          </a:p>
        </p:txBody>
      </p:sp>
      <p:sp>
        <p:nvSpPr>
          <p:cNvPr id="10" name="Geschweifte Klammer rechts 9"/>
          <p:cNvSpPr/>
          <p:nvPr/>
        </p:nvSpPr>
        <p:spPr>
          <a:xfrm>
            <a:off x="7884368" y="2276872"/>
            <a:ext cx="288032" cy="244827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eschweifte Klammer rechts 10"/>
          <p:cNvSpPr/>
          <p:nvPr/>
        </p:nvSpPr>
        <p:spPr>
          <a:xfrm>
            <a:off x="8028384" y="1412776"/>
            <a:ext cx="432048" cy="460851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dirty="0" smtClean="0"/>
              <a:t>a) Klare Struktur</a:t>
            </a:r>
          </a:p>
          <a:p>
            <a:pPr marL="365760" lvl="1" indent="0">
              <a:buNone/>
            </a:pPr>
            <a:r>
              <a:rPr lang="de-DE" sz="1600" dirty="0" smtClean="0"/>
              <a:t>Die Struktur soll durchgehend erkennbar sein</a:t>
            </a:r>
          </a:p>
          <a:p>
            <a:pPr marL="731520" lvl="2" indent="0">
              <a:buNone/>
            </a:pPr>
            <a:r>
              <a:rPr lang="de-DE" sz="1600" dirty="0" smtClean="0"/>
              <a:t>Erfordert eine gute methodische Vor- bzw. Aufbereitung des Sachverhalts</a:t>
            </a:r>
          </a:p>
          <a:p>
            <a:pPr marL="731520" lvl="2" indent="0">
              <a:buNone/>
            </a:pPr>
            <a:r>
              <a:rPr lang="de-DE" sz="1600" dirty="0" smtClean="0"/>
              <a:t>Klassische Gliederung: A, I, 1, a), </a:t>
            </a:r>
            <a:r>
              <a:rPr lang="de-DE" sz="1600" dirty="0" err="1" smtClean="0"/>
              <a:t>aa</a:t>
            </a:r>
            <a:r>
              <a:rPr lang="de-DE" sz="1600" dirty="0" smtClean="0"/>
              <a:t>), </a:t>
            </a:r>
            <a:r>
              <a:rPr lang="de-DE" sz="1600" dirty="0" err="1" smtClean="0"/>
              <a:t>aaa</a:t>
            </a:r>
            <a:r>
              <a:rPr lang="de-DE" sz="1600" dirty="0" smtClean="0"/>
              <a:t>) statt: 1, 1.1, 1.1.1, 1.1.2, usw. </a:t>
            </a:r>
          </a:p>
          <a:p>
            <a:pPr marL="0" lvl="3" indent="0">
              <a:buNone/>
            </a:pPr>
            <a:r>
              <a:rPr lang="de-DE" dirty="0" smtClean="0"/>
              <a:t>b) </a:t>
            </a:r>
            <a:r>
              <a:rPr lang="de-DE" sz="2000" dirty="0" smtClean="0"/>
              <a:t>Prägnante Darstellung</a:t>
            </a:r>
          </a:p>
          <a:p>
            <a:pPr marL="274320" lvl="4" indent="0">
              <a:buClr>
                <a:schemeClr val="accent1"/>
              </a:buClr>
              <a:buNone/>
            </a:pPr>
            <a:r>
              <a:rPr lang="de-DE" dirty="0" smtClean="0"/>
              <a:t>Die Zeit ist in Klausur immer knapp bemessen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 smtClean="0"/>
              <a:t>	knappe, auf den Punkte gebrachte Ausführungen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/>
              <a:t>	</a:t>
            </a:r>
            <a:r>
              <a:rPr lang="de-DE" dirty="0" smtClean="0"/>
              <a:t>präzise und vollständige Obersätze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/>
              <a:t>	</a:t>
            </a:r>
            <a:r>
              <a:rPr lang="de-DE" dirty="0" smtClean="0"/>
              <a:t>Subsumtion unter das Gesetz (Verzicht auf theoretische 	Ausführungen aus Lehrbüchern)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/>
              <a:t>	</a:t>
            </a:r>
            <a:r>
              <a:rPr lang="de-DE" dirty="0" smtClean="0"/>
              <a:t>logische Argumentation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/>
              <a:t>	</a:t>
            </a:r>
            <a:r>
              <a:rPr lang="de-DE" dirty="0" smtClean="0"/>
              <a:t>Gedankengang muss nachvollziehbar sein</a:t>
            </a:r>
          </a:p>
          <a:p>
            <a:pPr marL="273050" lvl="4" indent="-273050">
              <a:buClr>
                <a:schemeClr val="accent1"/>
              </a:buClr>
              <a:buNone/>
            </a:pPr>
            <a:r>
              <a:rPr lang="de-DE" sz="2000" dirty="0" smtClean="0"/>
              <a:t>c) Exaktes Zitieren des Gesetzestextes</a:t>
            </a:r>
          </a:p>
          <a:p>
            <a:pPr marL="273050" lvl="4" indent="-273050">
              <a:buClr>
                <a:schemeClr val="accent1"/>
              </a:buClr>
              <a:buNone/>
            </a:pPr>
            <a:r>
              <a:rPr lang="de-DE" sz="2000" dirty="0"/>
              <a:t>	</a:t>
            </a:r>
            <a:r>
              <a:rPr lang="de-DE" sz="2000" dirty="0" smtClean="0"/>
              <a:t>	</a:t>
            </a:r>
            <a:r>
              <a:rPr lang="de-DE" dirty="0" smtClean="0"/>
              <a:t>nach Absatz, Satz, Nummer</a:t>
            </a:r>
            <a:endParaRPr lang="de-DE" sz="2000" dirty="0" smtClean="0"/>
          </a:p>
          <a:p>
            <a:pPr lvl="1"/>
            <a:endParaRPr lang="de-DE" sz="16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II. Das schriftliche Gutachten</a:t>
            </a:r>
            <a:br>
              <a:rPr lang="de-DE" dirty="0" smtClean="0"/>
            </a:br>
            <a:r>
              <a:rPr lang="de-DE" dirty="0" smtClean="0"/>
              <a:t>3. Anforderungen an das juristische 	Gutachten</a:t>
            </a:r>
            <a:endParaRPr lang="de-DE" dirty="0"/>
          </a:p>
        </p:txBody>
      </p:sp>
      <p:sp>
        <p:nvSpPr>
          <p:cNvPr id="16" name="Nach unten gekrümmter Pfeil 15"/>
          <p:cNvSpPr/>
          <p:nvPr/>
        </p:nvSpPr>
        <p:spPr>
          <a:xfrm>
            <a:off x="899592" y="2276872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Nach unten gekrümmter Pfeil 16"/>
          <p:cNvSpPr/>
          <p:nvPr/>
        </p:nvSpPr>
        <p:spPr>
          <a:xfrm>
            <a:off x="951160" y="2852936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Nach unten gekrümmter Pfeil 17"/>
          <p:cNvSpPr/>
          <p:nvPr/>
        </p:nvSpPr>
        <p:spPr>
          <a:xfrm>
            <a:off x="1020200" y="3829324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9" name="Nach unten gekrümmter Pfeil 18"/>
          <p:cNvSpPr/>
          <p:nvPr/>
        </p:nvSpPr>
        <p:spPr>
          <a:xfrm>
            <a:off x="1008078" y="4122077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Nach unten gekrümmter Pfeil 19"/>
          <p:cNvSpPr/>
          <p:nvPr/>
        </p:nvSpPr>
        <p:spPr>
          <a:xfrm>
            <a:off x="1005066" y="4446113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1" name="Nach unten gekrümmter Pfeil 20"/>
          <p:cNvSpPr/>
          <p:nvPr/>
        </p:nvSpPr>
        <p:spPr>
          <a:xfrm>
            <a:off x="1020200" y="4941168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2" name="Nach unten gekrümmter Pfeil 21"/>
          <p:cNvSpPr/>
          <p:nvPr/>
        </p:nvSpPr>
        <p:spPr>
          <a:xfrm>
            <a:off x="1020200" y="5229200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3" name="Nach unten gekrümmter Pfeil 22"/>
          <p:cNvSpPr/>
          <p:nvPr/>
        </p:nvSpPr>
        <p:spPr>
          <a:xfrm>
            <a:off x="1008078" y="5877272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37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406152" y="1484784"/>
            <a:ext cx="7467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/>
              <a:t>d</a:t>
            </a:r>
            <a:r>
              <a:rPr lang="de-DE" sz="2000" dirty="0" smtClean="0"/>
              <a:t>) Schwerpunkte setzen</a:t>
            </a:r>
          </a:p>
          <a:p>
            <a:pPr marL="365760" lvl="1" indent="0">
              <a:buNone/>
            </a:pPr>
            <a:r>
              <a:rPr lang="de-DE" sz="1600" dirty="0" smtClean="0"/>
              <a:t>Die Struktur soll durchgehend erkennbar sein</a:t>
            </a:r>
          </a:p>
          <a:p>
            <a:pPr marL="731520" lvl="2" indent="0">
              <a:buNone/>
            </a:pPr>
            <a:r>
              <a:rPr lang="de-DE" sz="1600" dirty="0" smtClean="0"/>
              <a:t>Faustregel: </a:t>
            </a:r>
          </a:p>
          <a:p>
            <a:pPr marL="731520" lvl="2" indent="0">
              <a:buNone/>
            </a:pPr>
            <a:r>
              <a:rPr lang="de-DE" sz="1600" dirty="0" smtClean="0"/>
              <a:t>Unproblematisches kurz (ggf. im Urteilsstil),</a:t>
            </a:r>
          </a:p>
          <a:p>
            <a:pPr marL="731520" lvl="2" indent="0">
              <a:buNone/>
            </a:pPr>
            <a:r>
              <a:rPr lang="de-DE" sz="1600" dirty="0" smtClean="0"/>
              <a:t>Problempunkte ausführlicher (im Gutachtenstil) bearbeiten</a:t>
            </a:r>
          </a:p>
          <a:p>
            <a:pPr marL="0" lvl="3" indent="0">
              <a:buNone/>
            </a:pPr>
            <a:r>
              <a:rPr lang="de-DE" sz="2000" dirty="0"/>
              <a:t>e</a:t>
            </a:r>
            <a:r>
              <a:rPr lang="de-DE" sz="2000" dirty="0" smtClean="0"/>
              <a:t>) Keine „Stilblüten“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 smtClean="0"/>
              <a:t>	einheitlicher und saubere Stil, Widersprüche vermeiden</a:t>
            </a:r>
          </a:p>
          <a:p>
            <a:pPr marL="274320" lvl="4" indent="0">
              <a:lnSpc>
                <a:spcPct val="110000"/>
              </a:lnSpc>
              <a:buClr>
                <a:schemeClr val="accent1"/>
              </a:buClr>
              <a:buNone/>
            </a:pPr>
            <a:r>
              <a:rPr lang="de-DE" dirty="0"/>
              <a:t>	</a:t>
            </a:r>
            <a:r>
              <a:rPr lang="de-DE" dirty="0" smtClean="0"/>
              <a:t>präzise und vollständige Obersätze</a:t>
            </a:r>
          </a:p>
          <a:p>
            <a:pPr marL="273050" lvl="4" indent="-273050">
              <a:buClr>
                <a:schemeClr val="accent1"/>
              </a:buClr>
              <a:buNone/>
            </a:pPr>
            <a:r>
              <a:rPr lang="de-DE" sz="2000" dirty="0"/>
              <a:t>f</a:t>
            </a:r>
            <a:r>
              <a:rPr lang="de-DE" sz="2000" dirty="0" smtClean="0"/>
              <a:t>) Keine einleitenden Floskeln</a:t>
            </a:r>
          </a:p>
          <a:p>
            <a:pPr marL="273050" lvl="4" indent="-273050">
              <a:buClr>
                <a:schemeClr val="accent1"/>
              </a:buClr>
              <a:buNone/>
            </a:pPr>
            <a:endParaRPr lang="de-DE" sz="2000" dirty="0"/>
          </a:p>
          <a:p>
            <a:pPr marL="273050" lvl="4" indent="-273050">
              <a:buClr>
                <a:schemeClr val="accent1"/>
              </a:buClr>
              <a:buNone/>
            </a:pPr>
            <a:endParaRPr lang="de-DE" sz="2000" dirty="0" smtClean="0"/>
          </a:p>
          <a:p>
            <a:pPr marL="273050" lvl="4" indent="-273050">
              <a:buClr>
                <a:schemeClr val="accent1"/>
              </a:buClr>
              <a:buNone/>
            </a:pPr>
            <a:endParaRPr lang="de-DE" sz="1200" dirty="0"/>
          </a:p>
          <a:p>
            <a:pPr marL="273050" lvl="4" indent="-273050">
              <a:buClr>
                <a:schemeClr val="accent1"/>
              </a:buClr>
              <a:buNone/>
            </a:pPr>
            <a:r>
              <a:rPr lang="de-DE" sz="2000" dirty="0" smtClean="0"/>
              <a:t>g) Keine </a:t>
            </a:r>
            <a:r>
              <a:rPr lang="de-DE" sz="2000" smtClean="0"/>
              <a:t>persönlichen </a:t>
            </a:r>
            <a:r>
              <a:rPr lang="de-DE" sz="2000" smtClean="0"/>
              <a:t>Hinweise </a:t>
            </a:r>
            <a:r>
              <a:rPr lang="de-DE" sz="2000" dirty="0" smtClean="0"/>
              <a:t>an den Korrektor</a:t>
            </a:r>
          </a:p>
          <a:p>
            <a:pPr marL="273050" lvl="4" indent="-273050">
              <a:buClr>
                <a:schemeClr val="accent1"/>
              </a:buClr>
              <a:buNone/>
            </a:pPr>
            <a:r>
              <a:rPr lang="de-DE" sz="2000" dirty="0"/>
              <a:t>	</a:t>
            </a:r>
            <a:r>
              <a:rPr lang="de-DE" sz="2000" dirty="0" smtClean="0"/>
              <a:t>	</a:t>
            </a:r>
            <a:endParaRPr lang="de-DE" sz="16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2771800" y="6295064"/>
            <a:ext cx="2286000" cy="381000"/>
          </a:xfrm>
        </p:spPr>
        <p:txBody>
          <a:bodyPr/>
          <a:lstStyle/>
          <a:p>
            <a:fld id="{D5C47DD7-7F35-40A6-AEBC-A5C878D278FC}" type="datetime1">
              <a:rPr lang="de-DE" smtClean="0"/>
              <a:pPr/>
              <a:t>23.10.2012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5090864" y="6309320"/>
            <a:ext cx="3657600" cy="384048"/>
          </a:xfrm>
        </p:spPr>
        <p:txBody>
          <a:bodyPr/>
          <a:lstStyle/>
          <a:p>
            <a:r>
              <a:rPr lang="de-DE" smtClean="0"/>
              <a:t>Franziska Stanzel &amp; Fanny Schneider</a:t>
            </a:r>
            <a:endParaRPr lang="de-DE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II. Das schriftliche Gutachten</a:t>
            </a:r>
            <a:br>
              <a:rPr lang="de-DE" dirty="0" smtClean="0"/>
            </a:br>
            <a:r>
              <a:rPr lang="de-DE" dirty="0" smtClean="0"/>
              <a:t>3. Anforderungen an das juristische 	Gutachten</a:t>
            </a:r>
            <a:endParaRPr lang="de-DE" dirty="0"/>
          </a:p>
        </p:txBody>
      </p:sp>
      <p:sp>
        <p:nvSpPr>
          <p:cNvPr id="16" name="Nach unten gekrümmter Pfeil 15"/>
          <p:cNvSpPr/>
          <p:nvPr/>
        </p:nvSpPr>
        <p:spPr>
          <a:xfrm>
            <a:off x="899592" y="2276872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Nach unten gekrümmter Pfeil 17"/>
          <p:cNvSpPr/>
          <p:nvPr/>
        </p:nvSpPr>
        <p:spPr>
          <a:xfrm>
            <a:off x="1008078" y="3573016"/>
            <a:ext cx="239432" cy="1620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95536" y="4413106"/>
            <a:ext cx="792088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00013">
              <a:buNone/>
              <a:tabLst>
                <a:tab pos="628650" algn="l"/>
                <a:tab pos="2057400" algn="l"/>
              </a:tabLst>
            </a:pPr>
            <a:r>
              <a:rPr lang="de-DE" sz="1400" b="1" dirty="0" smtClean="0"/>
              <a:t>Negativbeispiel: </a:t>
            </a:r>
            <a:r>
              <a:rPr lang="de-DE" sz="1400" dirty="0" smtClean="0"/>
              <a:t>	„In einem nächsten Schritt ist zu prüfen, ob A einen Anspruch auf… 		aus … haben könnte.“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400" dirty="0"/>
          </a:p>
          <a:p>
            <a:pPr marL="354013" lvl="1" indent="0" defTabSz="731838">
              <a:buNone/>
              <a:tabLst>
                <a:tab pos="628650" algn="l"/>
                <a:tab pos="2057400" algn="l"/>
              </a:tabLst>
            </a:pPr>
            <a:r>
              <a:rPr lang="de-DE" sz="1400" b="1" dirty="0" smtClean="0"/>
              <a:t>Richtig:		</a:t>
            </a:r>
            <a:r>
              <a:rPr lang="de-DE" sz="1400" dirty="0" smtClean="0"/>
              <a:t>„A könnte gegen B einen Anspruch auf… aus… </a:t>
            </a:r>
            <a:r>
              <a:rPr lang="de-DE" sz="1400" dirty="0" smtClean="0"/>
              <a:t>haben.“</a:t>
            </a:r>
            <a:endParaRPr lang="de-DE" sz="10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395536" y="5877272"/>
            <a:ext cx="763284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54013" lvl="1" indent="0" defTabSz="100013">
              <a:buNone/>
              <a:tabLst>
                <a:tab pos="628650" algn="l"/>
                <a:tab pos="2057400" algn="l"/>
              </a:tabLst>
            </a:pPr>
            <a:r>
              <a:rPr lang="de-DE" sz="1400" b="1" dirty="0" smtClean="0"/>
              <a:t>Beispiele aus Klausuren:	</a:t>
            </a:r>
          </a:p>
          <a:p>
            <a:pPr marL="354013" lvl="1" indent="0" defTabSz="100013">
              <a:buNone/>
              <a:tabLst>
                <a:tab pos="628650" algn="l"/>
                <a:tab pos="2057400" algn="l"/>
              </a:tabLst>
            </a:pPr>
            <a:r>
              <a:rPr lang="de-DE" sz="1400" dirty="0" smtClean="0"/>
              <a:t>„Sorry, mehr habe ich nicht mehr geschafft“, „</a:t>
            </a:r>
            <a:r>
              <a:rPr lang="de-DE" sz="1400" dirty="0" err="1" smtClean="0"/>
              <a:t>MfG</a:t>
            </a:r>
            <a:r>
              <a:rPr lang="de-DE" sz="1400" dirty="0" smtClean="0"/>
              <a:t>“, „Keine Ahnung“</a:t>
            </a:r>
          </a:p>
          <a:p>
            <a:pPr marL="354013" lvl="1" indent="0" defTabSz="1325563">
              <a:buNone/>
              <a:tabLst>
                <a:tab pos="628650" algn="l"/>
              </a:tabLst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74631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III. Hinweise zur Klausur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827584" y="2420888"/>
            <a:ext cx="7467600" cy="1972816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1. Allgemeine Hinweise</a:t>
            </a:r>
          </a:p>
          <a:p>
            <a:pPr marL="0" indent="0">
              <a:buNone/>
            </a:pPr>
            <a:r>
              <a:rPr lang="de-DE" dirty="0" smtClean="0"/>
              <a:t>2. Hinweise zur Zeiteinteilung</a:t>
            </a:r>
          </a:p>
          <a:p>
            <a:pPr marL="0" indent="0">
              <a:buNone/>
            </a:pPr>
            <a:r>
              <a:rPr lang="de-DE" dirty="0" smtClean="0"/>
              <a:t>3. Der Klausurtag…eine kleine Checkliste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473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1800" dirty="0" smtClean="0"/>
              <a:t>Einseitiges Beschriften mit 1/3 Korrekturrand</a:t>
            </a:r>
          </a:p>
          <a:p>
            <a:r>
              <a:rPr lang="de-DE" sz="1800" dirty="0" smtClean="0"/>
              <a:t>Paginieren der Seiten</a:t>
            </a:r>
          </a:p>
          <a:p>
            <a:r>
              <a:rPr lang="de-DE" sz="1800" dirty="0" smtClean="0"/>
              <a:t>Name und Matrikelnummer auf jede Seite notieren</a:t>
            </a:r>
          </a:p>
          <a:p>
            <a:r>
              <a:rPr lang="de-DE" sz="1800" dirty="0" smtClean="0"/>
              <a:t>Keine „Schönschrift“ erforderlich, aber </a:t>
            </a:r>
            <a:r>
              <a:rPr lang="de-DE" sz="1800" b="1" dirty="0" smtClean="0"/>
              <a:t>lesbar</a:t>
            </a:r>
            <a:r>
              <a:rPr lang="de-DE" sz="1800" dirty="0" smtClean="0"/>
              <a:t>!</a:t>
            </a:r>
          </a:p>
          <a:p>
            <a:r>
              <a:rPr lang="de-DE" sz="1800" dirty="0" smtClean="0"/>
              <a:t>Angemessener Abstand zwischen den Zeilen und Absätzen </a:t>
            </a:r>
          </a:p>
          <a:p>
            <a:r>
              <a:rPr lang="de-DE" sz="1800" dirty="0" smtClean="0"/>
              <a:t>Farben rot, grün, gelb </a:t>
            </a:r>
            <a:r>
              <a:rPr lang="de-DE" sz="1800" dirty="0" err="1" smtClean="0"/>
              <a:t>u.ä.</a:t>
            </a:r>
            <a:r>
              <a:rPr lang="de-DE" sz="1800" dirty="0" smtClean="0"/>
              <a:t> sind nicht geeignet um damit eine mehrseitige Fallklausur zu schreiben</a:t>
            </a:r>
          </a:p>
          <a:p>
            <a:r>
              <a:rPr lang="de-DE" sz="1800" dirty="0" smtClean="0"/>
              <a:t>Unterschrift am Ende der Klausur</a:t>
            </a:r>
          </a:p>
          <a:p>
            <a:r>
              <a:rPr lang="de-DE" sz="1800" dirty="0" smtClean="0"/>
              <a:t>Büroklammer oder Hefter zum Zusammenheften der Seiten</a:t>
            </a:r>
          </a:p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III. Hinweise zur Klausur</a:t>
            </a:r>
            <a:br>
              <a:rPr lang="de-DE" dirty="0" smtClean="0"/>
            </a:br>
            <a:r>
              <a:rPr lang="de-DE" dirty="0" smtClean="0"/>
              <a:t>1. Allgemeine Hinweise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3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1800" dirty="0" smtClean="0"/>
              <a:t>Drittregelung als Orientierung</a:t>
            </a:r>
          </a:p>
          <a:p>
            <a:endParaRPr lang="de-DE" sz="1800" dirty="0" smtClean="0"/>
          </a:p>
          <a:p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III. Hinweise zur Klausur</a:t>
            </a:r>
            <a:br>
              <a:rPr lang="de-DE" dirty="0" smtClean="0"/>
            </a:br>
            <a:r>
              <a:rPr lang="de-DE" dirty="0" smtClean="0"/>
              <a:t>2. Hinweise zur Zeiteinteilung</a:t>
            </a:r>
            <a:endParaRPr lang="de-DE" dirty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373361348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hteck 7"/>
          <p:cNvSpPr/>
          <p:nvPr/>
        </p:nvSpPr>
        <p:spPr>
          <a:xfrm>
            <a:off x="2051720" y="2276872"/>
            <a:ext cx="1080120" cy="8640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1/3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2051720" y="3293765"/>
            <a:ext cx="1086619" cy="8640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2</a:t>
            </a:r>
            <a:r>
              <a:rPr lang="de-DE" sz="2000" b="1" dirty="0" smtClean="0"/>
              <a:t>/3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051720" y="4149080"/>
            <a:ext cx="1080120" cy="8640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3341736" y="2251005"/>
            <a:ext cx="5406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… der Bearbeitungszeit</a:t>
            </a:r>
          </a:p>
          <a:p>
            <a:pPr defTabSz="447675"/>
            <a:r>
              <a:rPr lang="de-DE" sz="1600" b="1" dirty="0"/>
              <a:t>	</a:t>
            </a:r>
            <a:r>
              <a:rPr lang="de-DE" sz="1600" dirty="0" smtClean="0"/>
              <a:t>für Vorbereitung des Gutachtens (Verständnis des 	Sachverhalts, Lösungsskizze, u.Ä.)</a:t>
            </a:r>
            <a:endParaRPr lang="de-DE" sz="16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3475458" y="3429000"/>
            <a:ext cx="5118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… der Bearbeitungszeit</a:t>
            </a:r>
          </a:p>
          <a:p>
            <a:pPr defTabSz="361950">
              <a:tabLst>
                <a:tab pos="266700" algn="l"/>
                <a:tab pos="447675" algn="l"/>
              </a:tabLst>
            </a:pPr>
            <a:r>
              <a:rPr lang="de-DE" sz="1600" b="1" dirty="0"/>
              <a:t>	</a:t>
            </a:r>
            <a:r>
              <a:rPr lang="de-DE" sz="1600" dirty="0" smtClean="0"/>
              <a:t>für die schriftliche Ausarbeitung des 	Gutachtens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90287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800" b="1" dirty="0" smtClean="0"/>
              <a:t>Nicht vergessen!:</a:t>
            </a:r>
          </a:p>
          <a:p>
            <a:r>
              <a:rPr lang="de-DE" sz="1800" dirty="0" smtClean="0"/>
              <a:t>Studentenausweis sowie Dokument mit Lichtbild (</a:t>
            </a:r>
            <a:r>
              <a:rPr lang="de-DE" sz="1800" dirty="0" err="1" smtClean="0"/>
              <a:t>Perso</a:t>
            </a:r>
            <a:r>
              <a:rPr lang="de-DE" sz="1800" dirty="0" smtClean="0"/>
              <a:t>)</a:t>
            </a:r>
          </a:p>
          <a:p>
            <a:r>
              <a:rPr lang="de-DE" sz="1800" dirty="0" smtClean="0"/>
              <a:t>Ausreichend entsprechend vorbereitetes Papier</a:t>
            </a:r>
          </a:p>
          <a:p>
            <a:r>
              <a:rPr lang="de-DE" sz="1800" dirty="0" smtClean="0"/>
              <a:t>Eigenen Gesetzestext (!!!)</a:t>
            </a:r>
          </a:p>
          <a:p>
            <a:r>
              <a:rPr lang="de-DE" sz="1800" dirty="0" smtClean="0"/>
              <a:t>Uhr/Wecker, um die Zeit im Blick zu haben (kein Handy!)</a:t>
            </a:r>
          </a:p>
          <a:p>
            <a:r>
              <a:rPr lang="de-DE" sz="1800" dirty="0" smtClean="0"/>
              <a:t>Funktionstüchtiges Schreibmaterial</a:t>
            </a:r>
          </a:p>
          <a:p>
            <a:r>
              <a:rPr lang="de-DE" sz="1800" dirty="0" smtClean="0"/>
              <a:t>Trinken / Kleinigkeit zu Essen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b="1" dirty="0" smtClean="0"/>
              <a:t>Kurz vor der Klausur:</a:t>
            </a:r>
          </a:p>
          <a:p>
            <a:r>
              <a:rPr lang="de-DE" sz="1800" dirty="0" smtClean="0"/>
              <a:t>Ruhe bewahren</a:t>
            </a:r>
          </a:p>
          <a:p>
            <a:r>
              <a:rPr lang="de-DE" sz="1800" dirty="0" smtClean="0"/>
              <a:t>Kein „Kurzschlusspauken“ unmittelbar vor der Klausur</a:t>
            </a:r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 anchor="ctr">
            <a:normAutofit fontScale="90000"/>
          </a:bodyPr>
          <a:lstStyle/>
          <a:p>
            <a:pPr>
              <a:tabLst>
                <a:tab pos="446088" algn="l"/>
              </a:tabLst>
            </a:pPr>
            <a:r>
              <a:rPr lang="de-DE" dirty="0" smtClean="0"/>
              <a:t>III. Hinweise zur Klausur</a:t>
            </a:r>
            <a:br>
              <a:rPr lang="de-DE" dirty="0" smtClean="0"/>
            </a:br>
            <a:r>
              <a:rPr lang="de-DE" dirty="0" smtClean="0"/>
              <a:t>3. Der Klausurtag…eine kleine 	Checkliste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60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4800" y="1916832"/>
            <a:ext cx="7467600" cy="1143000"/>
          </a:xfrm>
        </p:spPr>
        <p:txBody>
          <a:bodyPr anchor="ctr"/>
          <a:lstStyle/>
          <a:p>
            <a:pPr algn="ctr"/>
            <a:r>
              <a:rPr lang="de-DE" dirty="0" smtClean="0"/>
              <a:t>C. Fragen?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8D52B0-CF4B-4EA4-98D9-704B0ED9328A}" type="slidenum">
              <a:rPr lang="de-DE" smtClean="0"/>
              <a:pPr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49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reus">
  <a:themeElements>
    <a:clrScheme name="Nereu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Nereu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re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1387</Words>
  <Application>Microsoft Office PowerPoint</Application>
  <PresentationFormat>Bildschirmpräsentation (4:3)</PresentationFormat>
  <Paragraphs>409</Paragraphs>
  <Slides>34</Slides>
  <Notes>34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5" baseType="lpstr">
      <vt:lpstr>Nereus</vt:lpstr>
      <vt:lpstr>Herzlich Willkommen zum Tutorium WiPR I</vt:lpstr>
      <vt:lpstr>Tutorium Wipr I</vt:lpstr>
      <vt:lpstr>GLIEDERUNG</vt:lpstr>
      <vt:lpstr>GLIEDERUNG</vt:lpstr>
      <vt:lpstr>A. Ziel eines juristischen Gutachtens</vt:lpstr>
      <vt:lpstr>B. Grundstruktur der Fallbearbeitung I.  Methodische Vorbereitung des  Fallgutachtens</vt:lpstr>
      <vt:lpstr>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I.  Methodische Vorbereitung des  Fallgutachtens 1. Erfassen des Sachverhalts</vt:lpstr>
      <vt:lpstr>PowerPoint-Präsentation</vt:lpstr>
      <vt:lpstr>I.  Methodische Vorbereitung des  Fallgutachtens 2. Qualifizierung der Fallfrage</vt:lpstr>
      <vt:lpstr>I.  Methodische Vorbereitung des  Fallgutachtens 2. Qualifizierung der Fallfrage</vt:lpstr>
      <vt:lpstr>I.  Methodische Vorbereitung des  Fallgutachtens 2. Qualifizierung der Fallfrage</vt:lpstr>
      <vt:lpstr>PowerPoint-Präsentation</vt:lpstr>
      <vt:lpstr>I.  Methodische Vorbereitung des  Fallgutachtens 3. Suche nach der Anspruchsgrundlage</vt:lpstr>
      <vt:lpstr>PowerPoint-Präsentation</vt:lpstr>
      <vt:lpstr>I.  Methodische Vorbereitung des  Fallgutachtens 4. Anspruchsprüfung</vt:lpstr>
      <vt:lpstr>I.  Methodische Vorbereitung des  Fallgutachtens 4. Anspruchsprüfung</vt:lpstr>
      <vt:lpstr>II. Das schriftliche Gutachten</vt:lpstr>
      <vt:lpstr>II. Das schriftliche Gutachten 1. Urteilsstil vs. Gutachtenstil</vt:lpstr>
      <vt:lpstr>2. EINSCHUB: Fallbearbeitung im Gutachtenstil - Beispiel</vt:lpstr>
      <vt:lpstr>II. Das schriftliche Gutachten 3. Anforderungen an das juristische  Gutachten</vt:lpstr>
      <vt:lpstr>II. Das schriftliche Gutachten 3. Anforderungen an das juristische  Gutachten</vt:lpstr>
      <vt:lpstr>III. Hinweise zur Klausur</vt:lpstr>
      <vt:lpstr>III. Hinweise zur Klausur 1. Allgemeine Hinweise</vt:lpstr>
      <vt:lpstr>III. Hinweise zur Klausur 2. Hinweise zur Zeiteinteilung</vt:lpstr>
      <vt:lpstr>III. Hinweise zur Klausur 3. Der Klausurtag…eine kleine  Checkliste</vt:lpstr>
      <vt:lpstr>C. Fragen?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Systematische Fallbearbeitung</dc:title>
  <dc:creator>DF 150</dc:creator>
  <cp:lastModifiedBy>Fanny</cp:lastModifiedBy>
  <cp:revision>180</cp:revision>
  <dcterms:created xsi:type="dcterms:W3CDTF">2012-10-13T11:35:28Z</dcterms:created>
  <dcterms:modified xsi:type="dcterms:W3CDTF">2012-10-23T14:26:41Z</dcterms:modified>
</cp:coreProperties>
</file>